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comments+xml" PartName="/ppt/comments/comment1.xml"/>
  <Override ContentType="application/vnd.openxmlformats-officedocument.presentationml.comments+xml" PartName="/ppt/comments/comment28.xml"/>
  <Override ContentType="application/vnd.openxmlformats-officedocument.presentationml.comments+xml" PartName="/ppt/comments/comment10.xml"/>
  <Override ContentType="application/vnd.openxmlformats-officedocument.presentationml.comments+xml" PartName="/ppt/comments/comment23.xml"/>
  <Override ContentType="application/vnd.openxmlformats-officedocument.presentationml.comments+xml" PartName="/ppt/comments/comment6.xml"/>
  <Override ContentType="application/vnd.openxmlformats-officedocument.presentationml.comments+xml" PartName="/ppt/comments/comment31.xml"/>
  <Override ContentType="application/vnd.openxmlformats-officedocument.presentationml.comments+xml" PartName="/ppt/comments/comment19.xml"/>
  <Override ContentType="application/vnd.openxmlformats-officedocument.presentationml.comments+xml" PartName="/ppt/comments/comment32.xml"/>
  <Override ContentType="application/vnd.openxmlformats-officedocument.presentationml.comments+xml" PartName="/ppt/comments/comment24.xml"/>
  <Override ContentType="application/vnd.openxmlformats-officedocument.presentationml.comments+xml" PartName="/ppt/comments/comment15.xml"/>
  <Override ContentType="application/vnd.openxmlformats-officedocument.presentationml.comments+xml" PartName="/ppt/comments/comment2.xml"/>
  <Override ContentType="application/vnd.openxmlformats-officedocument.presentationml.comments+xml" PartName="/ppt/comments/comment22.xml"/>
  <Override ContentType="application/vnd.openxmlformats-officedocument.presentationml.comments+xml" PartName="/ppt/comments/comment7.xml"/>
  <Override ContentType="application/vnd.openxmlformats-officedocument.presentationml.comments+xml" PartName="/ppt/comments/comment18.xml"/>
  <Override ContentType="application/vnd.openxmlformats-officedocument.presentationml.comments+xml" PartName="/ppt/comments/comment14.xml"/>
  <Override ContentType="application/vnd.openxmlformats-officedocument.presentationml.comments+xml" PartName="/ppt/comments/comment27.xml"/>
  <Override ContentType="application/vnd.openxmlformats-officedocument.presentationml.comments+xml" PartName="/ppt/comments/comment17.xml"/>
  <Override ContentType="application/vnd.openxmlformats-officedocument.presentationml.comments+xml" PartName="/ppt/comments/comment8.xml"/>
  <Override ContentType="application/vnd.openxmlformats-officedocument.presentationml.comments+xml" PartName="/ppt/comments/comment21.xml"/>
  <Override ContentType="application/vnd.openxmlformats-officedocument.presentationml.comments+xml" PartName="/ppt/comments/comment34.xml"/>
  <Override ContentType="application/vnd.openxmlformats-officedocument.presentationml.comments+xml" PartName="/ppt/comments/comment20.xml"/>
  <Override ContentType="application/vnd.openxmlformats-officedocument.presentationml.comments+xml" PartName="/ppt/comments/comment3.xml"/>
  <Override ContentType="application/vnd.openxmlformats-officedocument.presentationml.comments+xml" PartName="/ppt/comments/comment26.xml"/>
  <Override ContentType="application/vnd.openxmlformats-officedocument.presentationml.comments+xml" PartName="/ppt/comments/comment13.xml"/>
  <Override ContentType="application/vnd.openxmlformats-officedocument.presentationml.comments+xml" PartName="/ppt/comments/comment16.xml"/>
  <Override ContentType="application/vnd.openxmlformats-officedocument.presentationml.comments+xml" PartName="/ppt/comments/comment11.xml"/>
  <Override ContentType="application/vnd.openxmlformats-officedocument.presentationml.comments+xml" PartName="/ppt/comments/comment5.xml"/>
  <Override ContentType="application/vnd.openxmlformats-officedocument.presentationml.comments+xml" PartName="/ppt/comments/comment30.xml"/>
  <Override ContentType="application/vnd.openxmlformats-officedocument.presentationml.comments+xml" PartName="/ppt/comments/comment33.xml"/>
  <Override ContentType="application/vnd.openxmlformats-officedocument.presentationml.comments+xml" PartName="/ppt/comments/comment4.xml"/>
  <Override ContentType="application/vnd.openxmlformats-officedocument.presentationml.comments+xml" PartName="/ppt/comments/comment9.xml"/>
  <Override ContentType="application/vnd.openxmlformats-officedocument.presentationml.comments+xml" PartName="/ppt/comments/comment25.xml"/>
  <Override ContentType="application/vnd.openxmlformats-officedocument.presentationml.comments+xml" PartName="/ppt/comments/comment12.xml"/>
  <Override ContentType="application/vnd.openxmlformats-officedocument.presentationml.comments+xml" PartName="/ppt/comments/comment29.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presentationml.slideLayout+xml" PartName="/ppt/slideLayouts/slideLayout2.xml"/>
  <Override ContentType="application/vnd.openxmlformats-officedocument.presentationml.slideLayout+xml" PartName="/ppt/slideLayouts/slideLayout11.xml"/>
  <Override ContentType="application/vnd.openxmlformats-officedocument.presentationml.slideLayout+xml" PartName="/ppt/slideLayouts/slideLayout1.xml"/>
  <Override ContentType="application/vnd.openxmlformats-officedocument.presentationml.slideLayout+xml" PartName="/ppt/slideLayouts/slideLayout10.xml"/>
  <Override ContentType="application/vnd.openxmlformats-officedocument.presentationml.slideLayout+xml" PartName="/ppt/slideLayouts/slideLayout7.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9.xml"/>
  <Override ContentType="application/vnd.openxmlformats-officedocument.presentationml.slideMaster+xml" PartName="/ppt/slideMasters/slideMaster1.xml"/>
  <Override ContentType="application/vnd.openxmlformats-officedocument.presentationml.slide+xml" PartName="/ppt/slides/slide164.xml"/>
  <Override ContentType="application/vnd.openxmlformats-officedocument.presentationml.slide+xml" PartName="/ppt/slides/slide253.xml"/>
  <Override ContentType="application/vnd.openxmlformats-officedocument.presentationml.slide+xml" PartName="/ppt/slides/slide43.xml"/>
  <Override ContentType="application/vnd.openxmlformats-officedocument.presentationml.slide+xml" PartName="/ppt/slides/slide350.xml"/>
  <Override ContentType="application/vnd.openxmlformats-officedocument.presentationml.slide+xml" PartName="/ppt/slides/slide35.xml"/>
  <Override ContentType="application/vnd.openxmlformats-officedocument.presentationml.slide+xml" PartName="/ppt/slides/slide334.xml"/>
  <Override ContentType="application/vnd.openxmlformats-officedocument.presentationml.slide+xml" PartName="/ppt/slides/slide148.xml"/>
  <Override ContentType="application/vnd.openxmlformats-officedocument.presentationml.slide+xml" PartName="/ppt/slides/slide598.xml"/>
  <Override ContentType="application/vnd.openxmlformats-officedocument.presentationml.slide+xml" PartName="/ppt/slides/slide172.xml"/>
  <Override ContentType="application/vnd.openxmlformats-officedocument.presentationml.slide+xml" PartName="/ppt/slides/slide423.xml"/>
  <Override ContentType="application/vnd.openxmlformats-officedocument.presentationml.slide+xml" PartName="/ppt/slides/slide19.xml"/>
  <Override ContentType="application/vnd.openxmlformats-officedocument.presentationml.slide+xml" PartName="/ppt/slides/slide326.xml"/>
  <Override ContentType="application/vnd.openxmlformats-officedocument.presentationml.slide+xml" PartName="/ppt/slides/slide512.xml"/>
  <Override ContentType="application/vnd.openxmlformats-officedocument.presentationml.slide+xml" PartName="/ppt/slides/slide687.xml"/>
  <Override ContentType="application/vnd.openxmlformats-officedocument.presentationml.slide+xml" PartName="/ppt/slides/slide237.xml"/>
  <Override ContentType="application/vnd.openxmlformats-officedocument.presentationml.slide+xml" PartName="/ppt/slides/slide261.xml"/>
  <Override ContentType="application/vnd.openxmlformats-officedocument.presentationml.slide+xml" PartName="/ppt/slides/slide519.xml"/>
  <Override ContentType="application/vnd.openxmlformats-officedocument.presentationml.slide+xml" PartName="/ppt/slides/slide520.xml"/>
  <Override ContentType="application/vnd.openxmlformats-officedocument.presentationml.slide+xml" PartName="/ppt/slides/slide705.xml"/>
  <Override ContentType="application/vnd.openxmlformats-officedocument.presentationml.slide+xml" PartName="/ppt/slides/slide51.xml"/>
  <Override ContentType="application/vnd.openxmlformats-officedocument.presentationml.slide+xml" PartName="/ppt/slides/slide245.xml"/>
  <Override ContentType="application/vnd.openxmlformats-officedocument.presentationml.slide+xml" PartName="/ppt/slides/slide695.xml"/>
  <Override ContentType="application/vnd.openxmlformats-officedocument.presentationml.slide+xml" PartName="/ppt/slides/slide342.xml"/>
  <Override ContentType="application/vnd.openxmlformats-officedocument.presentationml.slide+xml" PartName="/ppt/slides/slide431.xml"/>
  <Override ContentType="application/vnd.openxmlformats-officedocument.presentationml.slide+xml" PartName="/ppt/slides/slide608.xml"/>
  <Override ContentType="application/vnd.openxmlformats-officedocument.presentationml.slide+xml" PartName="/ppt/slides/slide156.xml"/>
  <Override ContentType="application/vnd.openxmlformats-officedocument.presentationml.slide+xml" PartName="/ppt/slides/slide535.xml"/>
  <Override ContentType="application/vnd.openxmlformats-officedocument.presentationml.slide+xml" PartName="/ppt/slides/slide438.xml"/>
  <Override ContentType="application/vnd.openxmlformats-officedocument.presentationml.slide+xml" PartName="/ppt/slides/slide454.xml"/>
  <Override ContentType="application/vnd.openxmlformats-officedocument.presentationml.slide+xml" PartName="/ppt/slides/slide179.xml"/>
  <Override ContentType="application/vnd.openxmlformats-officedocument.presentationml.slide+xml" PartName="/ppt/slides/slide616.xml"/>
  <Override ContentType="application/vnd.openxmlformats-officedocument.presentationml.slide+xml" PartName="/ppt/slides/slide276.xml"/>
  <Override ContentType="application/vnd.openxmlformats-officedocument.presentationml.slide+xml" PartName="/ppt/slides/slide713.xml"/>
  <Override ContentType="application/vnd.openxmlformats-officedocument.presentationml.slide+xml" PartName="/ppt/slides/slide551.xml"/>
  <Override ContentType="application/vnd.openxmlformats-officedocument.presentationml.slide+xml" PartName="/ppt/slides/slide504.xml"/>
  <Override ContentType="application/vnd.openxmlformats-officedocument.presentationml.slide+xml" PartName="/ppt/slides/slide680.xml"/>
  <Override ContentType="application/vnd.openxmlformats-officedocument.presentationml.slide+xml" PartName="/ppt/slides/slide66.xml"/>
  <Override ContentType="application/vnd.openxmlformats-officedocument.presentationml.slide+xml" PartName="/ppt/slides/slide583.xml"/>
  <Override ContentType="application/vnd.openxmlformats-officedocument.presentationml.slide+xml" PartName="/ppt/slides/slide601.xml"/>
  <Override ContentType="application/vnd.openxmlformats-officedocument.presentationml.slide+xml" PartName="/ppt/slides/slide229.xml"/>
  <Override ContentType="application/vnd.openxmlformats-officedocument.presentationml.slide+xml" PartName="/ppt/slides/slide357.xml"/>
  <Override ContentType="application/vnd.openxmlformats-officedocument.presentationml.slide+xml" PartName="/ppt/slides/slide141.xml"/>
  <Override ContentType="application/vnd.openxmlformats-officedocument.presentationml.slide+xml" PartName="/ppt/slides/slide407.xml"/>
  <Override ContentType="application/vnd.openxmlformats-officedocument.presentationml.slide+xml" PartName="/ppt/slides/slide632.xml"/>
  <Override ContentType="application/vnd.openxmlformats-officedocument.presentationml.slide+xml" PartName="/ppt/slides/slide648.xml"/>
  <Override ContentType="application/vnd.openxmlformats-officedocument.presentationml.slide+xml" PartName="/ppt/slides/slide656.xml"/>
  <Override ContentType="application/vnd.openxmlformats-officedocument.presentationml.slide+xml" PartName="/ppt/slides/slide82.xml"/>
  <Override ContentType="application/vnd.openxmlformats-officedocument.presentationml.slide+xml" PartName="/ppt/slides/slide639.xml"/>
  <Override ContentType="application/vnd.openxmlformats-officedocument.presentationml.slide+xml" PartName="/ppt/slides/slide575.xml"/>
  <Override ContentType="application/vnd.openxmlformats-officedocument.presentationml.slide+xml" PartName="/ppt/slides/slide486.xml"/>
  <Override ContentType="application/vnd.openxmlformats-officedocument.presentationml.slide+xml" PartName="/ppt/slides/slide9.xml"/>
  <Override ContentType="application/vnd.openxmlformats-officedocument.presentationml.slide+xml" PartName="/ppt/slides/slide12.xml"/>
  <Override ContentType="application/vnd.openxmlformats-officedocument.presentationml.slide+xml" PartName="/ppt/slides/slide108.xml"/>
  <Override ContentType="application/vnd.openxmlformats-officedocument.presentationml.slide+xml" PartName="/ppt/slides/slide469.xml"/>
  <Override ContentType="application/vnd.openxmlformats-officedocument.presentationml.slide+xml" PartName="/ppt/slides/slide470.xml"/>
  <Override ContentType="application/vnd.openxmlformats-officedocument.presentationml.slide+xml" PartName="/ppt/slides/slide187.xml"/>
  <Override ContentType="application/vnd.openxmlformats-officedocument.presentationml.slide+xml" PartName="/ppt/slides/slide558.xml"/>
  <Override ContentType="application/vnd.openxmlformats-officedocument.presentationml.slide+xml" PartName="/ppt/slides/slide98.xml"/>
  <Override ContentType="application/vnd.openxmlformats-officedocument.presentationml.slide+xml" PartName="/ppt/slides/slide125.xml"/>
  <Override ContentType="application/vnd.openxmlformats-officedocument.presentationml.slide+xml" PartName="/ppt/slides/slide20.xml"/>
  <Override ContentType="application/vnd.openxmlformats-officedocument.presentationml.slide+xml" PartName="/ppt/slides/slide400.xml"/>
  <Override ContentType="application/vnd.openxmlformats-officedocument.presentationml.slide+xml" PartName="/ppt/slides/slide214.xml"/>
  <Override ContentType="application/vnd.openxmlformats-officedocument.presentationml.slide+xml" PartName="/ppt/slides/slide206.xml"/>
  <Override ContentType="application/vnd.openxmlformats-officedocument.presentationml.slide+xml" PartName="/ppt/slides/slide381.xml"/>
  <Override ContentType="application/vnd.openxmlformats-officedocument.presentationml.slide+xml" PartName="/ppt/slides/slide195.xml"/>
  <Override ContentType="application/vnd.openxmlformats-officedocument.presentationml.slide+xml" PartName="/ppt/slides/slide567.xml"/>
  <Override ContentType="application/vnd.openxmlformats-officedocument.presentationml.slide+xml" PartName="/ppt/slides/slide560.xml"/>
  <Override ContentType="application/vnd.openxmlformats-officedocument.presentationml.slide+xml" PartName="/ppt/slides/slide590.xml"/>
  <Override ContentType="application/vnd.openxmlformats-officedocument.presentationml.slide+xml" PartName="/ppt/slides/slide624.xml"/>
  <Override ContentType="application/vnd.openxmlformats-officedocument.presentationml.slide+xml" PartName="/ppt/slides/slide59.xml"/>
  <Override ContentType="application/vnd.openxmlformats-officedocument.presentationml.slide+xml" PartName="/ppt/slides/slide285.xml"/>
  <Override ContentType="application/vnd.openxmlformats-officedocument.presentationml.slide+xml" PartName="/ppt/slides/slide89.xml"/>
  <Override ContentType="application/vnd.openxmlformats-officedocument.presentationml.slide+xml" PartName="/ppt/slides/slide349.xml"/>
  <Override ContentType="application/vnd.openxmlformats-officedocument.presentationml.slide+xml" PartName="/ppt/slides/slide477.xml"/>
  <Override ContentType="application/vnd.openxmlformats-officedocument.presentationml.slide+xml" PartName="/ppt/slides/slide101.xml"/>
  <Override ContentType="application/vnd.openxmlformats-officedocument.presentationml.slide+xml" PartName="/ppt/slides/slide116.xml"/>
  <Override ContentType="application/vnd.openxmlformats-officedocument.presentationml.slide+xml" PartName="/ppt/slides/slide462.xml"/>
  <Override ContentType="application/vnd.openxmlformats-officedocument.presentationml.slide+xml" PartName="/ppt/slides/slide722.xml"/>
  <Override ContentType="application/vnd.openxmlformats-officedocument.presentationml.slide+xml" PartName="/ppt/slides/slide447.xml"/>
  <Override ContentType="application/vnd.openxmlformats-officedocument.presentationml.slide+xml" PartName="/ppt/slides/slide133.xml"/>
  <Override ContentType="application/vnd.openxmlformats-officedocument.presentationml.slide+xml" PartName="/ppt/slides/slide494.xml"/>
  <Override ContentType="application/vnd.openxmlformats-officedocument.presentationml.slide+xml" PartName="/ppt/slides/slide91.xml"/>
  <Override ContentType="application/vnd.openxmlformats-officedocument.presentationml.slide+xml" PartName="/ppt/slides/slide415.xml"/>
  <Override ContentType="application/vnd.openxmlformats-officedocument.presentationml.slide+xml" PartName="/ppt/slides/slide74.xml"/>
  <Override ContentType="application/vnd.openxmlformats-officedocument.presentationml.slide+xml" PartName="/ppt/slides/slide268.xml"/>
  <Override ContentType="application/vnd.openxmlformats-officedocument.presentationml.slide+xml" PartName="/ppt/slides/slide729.xml"/>
  <Override ContentType="application/vnd.openxmlformats-officedocument.presentationml.slide+xml" PartName="/ppt/slides/slide27.xml"/>
  <Override ContentType="application/vnd.openxmlformats-officedocument.presentationml.slide+xml" PartName="/ppt/slides/slide641.xml"/>
  <Override ContentType="application/vnd.openxmlformats-officedocument.presentationml.slide+xml" PartName="/ppt/slides/slide2.xml"/>
  <Override ContentType="application/vnd.openxmlformats-officedocument.presentationml.slide+xml" PartName="/ppt/slides/slide310.xml"/>
  <Override ContentType="application/vnd.openxmlformats-officedocument.presentationml.slide+xml" PartName="/ppt/slides/slide543.xml"/>
  <Override ContentType="application/vnd.openxmlformats-officedocument.presentationml.slide+xml" PartName="/ppt/slides/slide366.xml"/>
  <Override ContentType="application/vnd.openxmlformats-officedocument.presentationml.slide+xml" PartName="/ppt/slides/slide396.xml"/>
  <Override ContentType="application/vnd.openxmlformats-officedocument.presentationml.slide+xml" PartName="/ppt/slides/slide180.xml"/>
  <Override ContentType="application/vnd.openxmlformats-officedocument.presentationml.slide+xml" PartName="/ppt/slides/slide671.xml"/>
  <Override ContentType="application/vnd.openxmlformats-officedocument.presentationml.slide+xml" PartName="/ppt/slides/slide511.xml"/>
  <Override ContentType="application/vnd.openxmlformats-officedocument.presentationml.slide+xml" PartName="/ppt/slides/slide18.xml"/>
  <Override ContentType="application/vnd.openxmlformats-officedocument.presentationml.slide+xml" PartName="/ppt/slides/slide597.xml"/>
  <Override ContentType="application/vnd.openxmlformats-officedocument.presentationml.slide+xml" PartName="/ppt/slides/slide333.xml"/>
  <Override ContentType="application/vnd.openxmlformats-officedocument.presentationml.slide+xml" PartName="/ppt/slides/slide309.xml"/>
  <Override ContentType="application/vnd.openxmlformats-officedocument.presentationml.slide+xml" PartName="/ppt/slides/slide244.xml"/>
  <Override ContentType="application/vnd.openxmlformats-officedocument.presentationml.slide+xml" PartName="/ppt/slides/slide52.xml"/>
  <Override ContentType="application/vnd.openxmlformats-officedocument.presentationml.slide+xml" PartName="/ppt/slides/slide694.xml"/>
  <Override ContentType="application/vnd.openxmlformats-officedocument.presentationml.slide+xml" PartName="/ppt/slides/slide270.xml"/>
  <Override ContentType="application/vnd.openxmlformats-officedocument.presentationml.slide+xml" PartName="/ppt/slides/slide406.xml"/>
  <Override ContentType="application/vnd.openxmlformats-officedocument.presentationml.slide+xml" PartName="/ppt/slides/slide181.xml"/>
  <Override ContentType="application/vnd.openxmlformats-officedocument.presentationml.slide+xml" PartName="/ppt/slides/slide157.xml"/>
  <Override ContentType="application/vnd.openxmlformats-officedocument.presentationml.slide+xml" PartName="/ppt/slides/slide343.xml"/>
  <Override ContentType="application/vnd.openxmlformats-officedocument.presentationml.slide+xml" PartName="/ppt/slides/slide528.xml"/>
  <Override ContentType="application/vnd.openxmlformats-officedocument.presentationml.slide+xml" PartName="/ppt/slides/slide617.xml"/>
  <Override ContentType="application/vnd.openxmlformats-officedocument.presentationml.slide+xml" PartName="/ppt/slides/slide165.xml"/>
  <Override ContentType="application/vnd.openxmlformats-officedocument.presentationml.slide+xml" PartName="/ppt/slides/slide34.xml"/>
  <Override ContentType="application/vnd.openxmlformats-officedocument.presentationml.slide+xml" PartName="/ppt/slides/slide254.xml"/>
  <Override ContentType="application/vnd.openxmlformats-officedocument.presentationml.slide+xml" PartName="/ppt/slides/slide440.xml"/>
  <Override ContentType="application/vnd.openxmlformats-officedocument.presentationml.slide+xml" PartName="/ppt/slides/slide706.xml"/>
  <Override ContentType="application/vnd.openxmlformats-officedocument.presentationml.slide+xml" PartName="/ppt/slides/slide147.xml"/>
  <Override ContentType="application/vnd.openxmlformats-officedocument.presentationml.slide+xml" PartName="/ppt/slides/slide236.xml"/>
  <Override ContentType="application/vnd.openxmlformats-officedocument.presentationml.slide+xml" PartName="/ppt/slides/slide422.xml"/>
  <Override ContentType="application/vnd.openxmlformats-officedocument.presentationml.slide+xml" PartName="/ppt/slides/slide505.xml"/>
  <Override ContentType="application/vnd.openxmlformats-officedocument.presentationml.slide+xml" PartName="/ppt/slides/slide110.xml"/>
  <Override ContentType="application/vnd.openxmlformats-officedocument.presentationml.slide+xml" PartName="/ppt/slides/slide455.xml"/>
  <Override ContentType="application/vnd.openxmlformats-officedocument.presentationml.slide+xml" PartName="/ppt/slides/slide293.xml"/>
  <Override ContentType="application/vnd.openxmlformats-officedocument.presentationml.slide+xml" PartName="/ppt/slides/slide358.xml"/>
  <Override ContentType="application/vnd.openxmlformats-officedocument.presentationml.slide+xml" PartName="/ppt/slides/slide730.xml"/>
  <Override ContentType="application/vnd.openxmlformats-officedocument.presentationml.slide+xml" PartName="/ppt/slides/slide471.xml"/>
  <Override ContentType="application/vnd.openxmlformats-officedocument.presentationml.slide+xml" PartName="/ppt/slides/slide67.xml"/>
  <Override ContentType="application/vnd.openxmlformats-officedocument.presentationml.slide+xml" PartName="/ppt/slides/slide196.xml"/>
  <Override ContentType="application/vnd.openxmlformats-officedocument.presentationml.slide+xml" PartName="/ppt/slides/slide566.xml"/>
  <Override ContentType="application/vnd.openxmlformats-officedocument.presentationml.slide+xml" PartName="/ppt/slides/slide633.xml"/>
  <Override ContentType="application/vnd.openxmlformats-officedocument.presentationml.slide+xml" PartName="/ppt/slides/slide171.xml"/>
  <Override ContentType="application/vnd.openxmlformats-officedocument.presentationml.slide+xml" PartName="/ppt/slides/slide259.xml"/>
  <Override ContentType="application/vnd.openxmlformats-officedocument.presentationml.slide+xml" PartName="/ppt/slides/slide534.xml"/>
  <Override ContentType="application/vnd.openxmlformats-officedocument.presentationml.slide+xml" PartName="/ppt/slides/slide49.xml"/>
  <Override ContentType="application/vnd.openxmlformats-officedocument.presentationml.slide+xml" PartName="/ppt/slides/slide327.xml"/>
  <Override ContentType="application/vnd.openxmlformats-officedocument.presentationml.slide+xml" PartName="/ppt/slides/slide688.xml"/>
  <Override ContentType="application/vnd.openxmlformats-officedocument.presentationml.slide+xml" PartName="/ppt/slides/slide83.xml"/>
  <Override ContentType="application/vnd.openxmlformats-officedocument.presentationml.slide+xml" PartName="/ppt/slides/slide582.xml"/>
  <Override ContentType="application/vnd.openxmlformats-officedocument.presentationml.slide+xml" PartName="/ppt/slides/slide602.xml"/>
  <Override ContentType="application/vnd.openxmlformats-officedocument.presentationml.slide+xml" PartName="/ppt/slides/slide437.xml"/>
  <Override ContentType="application/vnd.openxmlformats-officedocument.presentationml.slide+xml" PartName="/ppt/slides/slide221.xml"/>
  <Override ContentType="application/vnd.openxmlformats-officedocument.presentationml.slide+xml" PartName="/ppt/slides/slide712.xml"/>
  <Override ContentType="application/vnd.openxmlformats-officedocument.presentationml.slide+xml" PartName="/ppt/slides/slide73.xml"/>
  <Override ContentType="application/vnd.openxmlformats-officedocument.presentationml.slide+xml" PartName="/ppt/slides/slide559.xml"/>
  <Override ContentType="application/vnd.openxmlformats-officedocument.presentationml.slide+xml" PartName="/ppt/slides/slide126.xml"/>
  <Override ContentType="application/vnd.openxmlformats-officedocument.presentationml.slide+xml" PartName="/ppt/slides/slide186.xml"/>
  <Override ContentType="application/vnd.openxmlformats-officedocument.presentationml.slide+xml" PartName="/ppt/slides/slide215.xml"/>
  <Override ContentType="application/vnd.openxmlformats-officedocument.presentationml.slide+xml" PartName="/ppt/slides/slide401.xml"/>
  <Override ContentType="application/vnd.openxmlformats-officedocument.presentationml.slide+xml" PartName="/ppt/slides/slide576.xml"/>
  <Override ContentType="application/vnd.openxmlformats-officedocument.presentationml.slide+xml" PartName="/ppt/slides/slide109.xml"/>
  <Override ContentType="application/vnd.openxmlformats-officedocument.presentationml.slide+xml" PartName="/ppt/slides/slide99.xml"/>
  <Override ContentType="application/vnd.openxmlformats-officedocument.presentationml.slide+xml" PartName="/ppt/slides/slide311.xml"/>
  <Override ContentType="application/vnd.openxmlformats-officedocument.presentationml.slide+xml" PartName="/ppt/slides/slide672.xml"/>
  <Override ContentType="application/vnd.openxmlformats-officedocument.presentationml.slide+xml" PartName="/ppt/slides/slide13.xml"/>
  <Override ContentType="application/vnd.openxmlformats-officedocument.presentationml.slide+xml" PartName="/ppt/slides/slide728.xml"/>
  <Override ContentType="application/vnd.openxmlformats-officedocument.presentationml.slide+xml" PartName="/ppt/slides/slide222.xml"/>
  <Override ContentType="application/vnd.openxmlformats-officedocument.presentationml.slide+xml" PartName="/ppt/slides/slide655.xml"/>
  <Override ContentType="application/vnd.openxmlformats-officedocument.presentationml.slide+xml" PartName="/ppt/slides/slide205.xml"/>
  <Override ContentType="application/vnd.openxmlformats-officedocument.presentationml.slide+xml" PartName="/ppt/slides/slide638.xml"/>
  <Override ContentType="application/vnd.openxmlformats-officedocument.presentationml.slide+xml" PartName="/ppt/slides/slide292.xml"/>
  <Override ContentType="application/vnd.openxmlformats-officedocument.presentationml.slide+xml" PartName="/ppt/slides/slide100.xml"/>
  <Override ContentType="application/vnd.openxmlformats-officedocument.presentationml.slide+xml" PartName="/ppt/slides/slide461.xml"/>
  <Override ContentType="application/vnd.openxmlformats-officedocument.presentationml.slide+xml" PartName="/ppt/slides/slide550.xml"/>
  <Override ContentType="application/vnd.openxmlformats-officedocument.presentationml.slide+xml" PartName="/ppt/slides/slide90.xml"/>
  <Override ContentType="application/vnd.openxmlformats-officedocument.presentationml.slide+xml" PartName="/ppt/slides/slide275.xml"/>
  <Override ContentType="application/vnd.openxmlformats-officedocument.presentationml.slide+xml" PartName="/ppt/slides/slide487.xml"/>
  <Override ContentType="application/vnd.openxmlformats-officedocument.presentationml.slide+xml" PartName="/ppt/slides/slide476.xml"/>
  <Override ContentType="application/vnd.openxmlformats-officedocument.presentationml.slide+xml" PartName="/ppt/slides/slide132.xml"/>
  <Override ContentType="application/vnd.openxmlformats-officedocument.presentationml.slide+xml" PartName="/ppt/slides/slide416.xml"/>
  <Override ContentType="application/vnd.openxmlformats-officedocument.presentationml.slide+xml" PartName="/ppt/slides/slide269.xml"/>
  <Override ContentType="application/vnd.openxmlformats-officedocument.presentationml.slide+xml" PartName="/ppt/slides/slide493.xml"/>
  <Override ContentType="application/vnd.openxmlformats-officedocument.presentationml.slide+xml" PartName="/ppt/slides/slide544.xml"/>
  <Override ContentType="application/vnd.openxmlformats-officedocument.presentationml.slide+xml" PartName="/ppt/slides/slide640.xml"/>
  <Override ContentType="application/vnd.openxmlformats-officedocument.presentationml.slide+xml" PartName="/ppt/slides/slide1.xml"/>
  <Override ContentType="application/vnd.openxmlformats-officedocument.presentationml.slide+xml" PartName="/ppt/slides/slide365.xml"/>
  <Override ContentType="application/vnd.openxmlformats-officedocument.presentationml.slide+xml" PartName="/ppt/slides/slide28.xml"/>
  <Override ContentType="application/vnd.openxmlformats-officedocument.presentationml.slide+xml" PartName="/ppt/slides/slide382.xml"/>
  <Override ContentType="application/vnd.openxmlformats-officedocument.presentationml.slide+xml" PartName="/ppt/slides/slide527.xml"/>
  <Override ContentType="application/vnd.openxmlformats-officedocument.presentationml.slide+xml" PartName="/ppt/slides/slide397.xml"/>
  <Override ContentType="application/vnd.openxmlformats-officedocument.presentationml.slide+xml" PartName="/ppt/slides/slide649.xml"/>
  <Override ContentType="application/vnd.openxmlformats-officedocument.presentationml.slide+xml" PartName="/ppt/slides/slide200.xml"/>
  <Override ContentType="application/vnd.openxmlformats-officedocument.presentationml.slide+xml" PartName="/ppt/slides/slide561.xml"/>
  <Override ContentType="application/vnd.openxmlformats-officedocument.presentationml.slide+xml" PartName="/ppt/slides/slide623.xml"/>
  <Override ContentType="application/vnd.openxmlformats-officedocument.presentationml.slide+xml" PartName="/ppt/slides/slide348.xml"/>
  <Override ContentType="application/vnd.openxmlformats-officedocument.presentationml.slide+xml" PartName="/ppt/slides/slide88.xml"/>
  <Override ContentType="application/vnd.openxmlformats-officedocument.presentationml.slide+xml" PartName="/ppt/slides/slide286.xml"/>
  <Override ContentType="application/vnd.openxmlformats-officedocument.presentationml.slide+xml" PartName="/ppt/slides/slide115.xml"/>
  <Override ContentType="application/vnd.openxmlformats-officedocument.presentationml.slide+xml" PartName="/ppt/slides/slide260.xml"/>
  <Override ContentType="application/vnd.openxmlformats-officedocument.presentationml.slide+xml" PartName="/ppt/slides/slide618.xml"/>
  <Override ContentType="application/vnd.openxmlformats-officedocument.presentationml.slide+xml" PartName="/ppt/slides/slide626.xml"/>
  <Override ContentType="application/vnd.openxmlformats-officedocument.presentationml.slide+xml" PartName="/ppt/slides/slide553.xml"/>
  <Override ContentType="application/vnd.openxmlformats-officedocument.presentationml.slide+xml" PartName="/ppt/slides/slide367.xml"/>
  <Override ContentType="application/vnd.openxmlformats-officedocument.presentationml.slide+xml" PartName="/ppt/slides/slide17.xml"/>
  <Override ContentType="application/vnd.openxmlformats-officedocument.presentationml.slide+xml" PartName="/ppt/slides/slide138.xml"/>
  <Override ContentType="application/vnd.openxmlformats-officedocument.presentationml.slide+xml" PartName="/ppt/slides/slide271.xml"/>
  <Override ContentType="application/vnd.openxmlformats-officedocument.presentationml.slide+xml" PartName="/ppt/slides/slide324.xml"/>
  <Override ContentType="application/vnd.openxmlformats-officedocument.presentationml.slide+xml" PartName="/ppt/slides/slide510.xml"/>
  <Override ContentType="application/vnd.openxmlformats-officedocument.presentationml.slide+xml" PartName="/ppt/slides/slide174.xml"/>
  <Override ContentType="application/vnd.openxmlformats-officedocument.presentationml.slide+xml" PartName="/ppt/slides/slide588.xml"/>
  <Override ContentType="application/vnd.openxmlformats-officedocument.presentationml.slide+xml" PartName="/ppt/slides/slide545.xml"/>
  <Override ContentType="application/vnd.openxmlformats-officedocument.presentationml.slide+xml" PartName="/ppt/slides/slide360.xml"/>
  <Override ContentType="application/vnd.openxmlformats-officedocument.presentationml.slide+xml" PartName="/ppt/slides/slide731.xml"/>
  <Override ContentType="application/vnd.openxmlformats-officedocument.presentationml.slide+xml" PartName="/ppt/slides/slide219.xml"/>
  <Override ContentType="application/vnd.openxmlformats-officedocument.presentationml.slide+xml" PartName="/ppt/slides/slide405.xml"/>
  <Override ContentType="application/vnd.openxmlformats-officedocument.presentationml.slide+xml" PartName="/ppt/slides/slide502.xml"/>
  <Override ContentType="application/vnd.openxmlformats-officedocument.presentationml.slide+xml" PartName="/ppt/slides/slide669.xml"/>
  <Override ContentType="application/vnd.openxmlformats-officedocument.presentationml.slide+xml" PartName="/ppt/slides/slide359.xml"/>
  <Override ContentType="application/vnd.openxmlformats-officedocument.presentationml.slide+xml" PartName="/ppt/slides/slide316.xml"/>
  <Override ContentType="application/vnd.openxmlformats-officedocument.presentationml.slide+xml" PartName="/ppt/slides/slide448.xml"/>
  <Override ContentType="application/vnd.openxmlformats-officedocument.presentationml.slide+xml" PartName="/ppt/slides/slide204.xml"/>
  <Override ContentType="application/vnd.openxmlformats-officedocument.presentationml.slide+xml" PartName="/ppt/slides/slide247.xml"/>
  <Override ContentType="application/vnd.openxmlformats-officedocument.presentationml.slide+xml" PartName="/ppt/slides/slide84.xml"/>
  <Override ContentType="application/vnd.openxmlformats-officedocument.presentationml.slide+xml" PartName="/ppt/slides/slide344.xml"/>
  <Override ContentType="application/vnd.openxmlformats-officedocument.presentationml.slide+xml" PartName="/ppt/slides/slide387.xml"/>
  <Override ContentType="application/vnd.openxmlformats-officedocument.presentationml.slide+xml" PartName="/ppt/slides/slide425.xml"/>
  <Override ContentType="application/vnd.openxmlformats-officedocument.presentationml.slide+xml" PartName="/ppt/slides/slide37.xml"/>
  <Override ContentType="application/vnd.openxmlformats-officedocument.presentationml.slide+xml" PartName="/ppt/slides/slide123.xml"/>
  <Override ContentType="application/vnd.openxmlformats-officedocument.presentationml.slide+xml" PartName="/ppt/slides/slide294.xml"/>
  <Override ContentType="application/vnd.openxmlformats-officedocument.presentationml.slide+xml" PartName="/ppt/slides/slide468.xml"/>
  <Override ContentType="application/vnd.openxmlformats-officedocument.presentationml.slide+xml" PartName="/ppt/slides/slide581.xml"/>
  <Override ContentType="application/vnd.openxmlformats-officedocument.presentationml.slide+xml" PartName="/ppt/slides/slide689.xml"/>
  <Override ContentType="application/vnd.openxmlformats-officedocument.presentationml.slide+xml" PartName="/ppt/slides/slide166.xml"/>
  <Override ContentType="application/vnd.openxmlformats-officedocument.presentationml.slide+xml" PartName="/ppt/slides/slide603.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646.xml"/>
  <Override ContentType="application/vnd.openxmlformats-officedocument.presentationml.slide+xml" PartName="/ppt/slides/slide517.xml"/>
  <Override ContentType="application/vnd.openxmlformats-officedocument.presentationml.slide+xml" PartName="/ppt/slides/slide596.xml"/>
  <Override ContentType="application/vnd.openxmlformats-officedocument.presentationml.slide+xml" PartName="/ppt/slides/slide375.xml"/>
  <Override ContentType="application/vnd.openxmlformats-officedocument.presentationml.slide+xml" PartName="/ppt/slides/slide332.xml"/>
  <Override ContentType="application/vnd.openxmlformats-officedocument.presentationml.slide+xml" PartName="/ppt/slides/slide251.xml"/>
  <Override ContentType="application/vnd.openxmlformats-officedocument.presentationml.slide+xml" PartName="/ppt/slides/slide472.xml"/>
  <Override ContentType="application/vnd.openxmlformats-officedocument.presentationml.slide+xml" PartName="/ppt/slides/slide301.xml"/>
  <Override ContentType="application/vnd.openxmlformats-officedocument.presentationml.slide+xml" PartName="/ppt/slides/slide223.xml"/>
  <Override ContentType="application/vnd.openxmlformats-officedocument.presentationml.slide+xml" PartName="/ppt/slides/slide673.xml"/>
  <Override ContentType="application/vnd.openxmlformats-officedocument.presentationml.slide+xml" PartName="/ppt/slides/slide266.xml"/>
  <Override ContentType="application/vnd.openxmlformats-officedocument.presentationml.slide+xml" PartName="/ppt/slides/slide347.xml"/>
  <Override ContentType="application/vnd.openxmlformats-officedocument.presentationml.slide+xml" PartName="/ppt/slides/slide372.xml"/>
  <Override ContentType="application/vnd.openxmlformats-officedocument.presentationml.slide+xml" PartName="/ppt/slides/slide22.xml"/>
  <Override ContentType="application/vnd.openxmlformats-officedocument.presentationml.slide+xml" PartName="/ppt/slides/slide304.xml"/>
  <Override ContentType="application/vnd.openxmlformats-officedocument.presentationml.slide+xml" PartName="/ppt/slides/slide231.xml"/>
  <Override ContentType="application/vnd.openxmlformats-officedocument.presentationml.slide+xml" PartName="/ppt/slides/slide65.xml"/>
  <Override ContentType="application/vnd.openxmlformats-officedocument.presentationml.slide+xml" PartName="/ppt/slides/slide118.xml"/>
  <Override ContentType="application/vnd.openxmlformats-officedocument.presentationml.slide+xml" PartName="/ppt/slides/slide274.xml"/>
  <Override ContentType="application/vnd.openxmlformats-officedocument.presentationml.slide+xml" PartName="/ppt/slides/slide460.xml"/>
  <Override ContentType="application/vnd.openxmlformats-officedocument.presentationml.slide+xml" PartName="/ppt/slides/slide488.xml"/>
  <Override ContentType="application/vnd.openxmlformats-officedocument.presentationml.slide+xml" PartName="/ppt/slides/slide711.xml"/>
  <Override ContentType="application/vnd.openxmlformats-officedocument.presentationml.slide+xml" PartName="/ppt/slides/slide410.xml"/>
  <Override ContentType="application/vnd.openxmlformats-officedocument.presentationml.slide+xml" PartName="/ppt/slides/slide72.xml"/>
  <Override ContentType="application/vnd.openxmlformats-officedocument.presentationml.slide+xml" PartName="/ppt/slides/slide453.xml"/>
  <Override ContentType="application/vnd.openxmlformats-officedocument.presentationml.slide+xml" PartName="/ppt/slides/slide496.xml"/>
  <Override ContentType="application/vnd.openxmlformats-officedocument.presentationml.slide+xml" PartName="/ppt/slides/slide682.xml"/>
  <Override ContentType="application/vnd.openxmlformats-officedocument.presentationml.slide+xml" PartName="/ppt/slides/slide630.xml"/>
  <Override ContentType="application/vnd.openxmlformats-officedocument.presentationml.slide+xml" PartName="/ppt/slides/slide727.xml"/>
  <Override ContentType="application/vnd.openxmlformats-officedocument.presentationml.slide+xml" PartName="/ppt/slides/slide29.xml"/>
  <Override ContentType="application/vnd.openxmlformats-officedocument.presentationml.slide+xml" PartName="/ppt/slides/slide530.xml"/>
  <Override ContentType="application/vnd.openxmlformats-officedocument.presentationml.slide+xml" PartName="/ppt/slides/slide697.xml"/>
  <Override ContentType="application/vnd.openxmlformats-officedocument.presentationml.slide+xml" PartName="/ppt/slides/slide319.xml"/>
  <Override ContentType="application/vnd.openxmlformats-officedocument.presentationml.slide+xml" PartName="/ppt/slides/slide573.xml"/>
  <Override ContentType="application/vnd.openxmlformats-officedocument.presentationml.slide+xml" PartName="/ppt/slides/slide611.xml"/>
  <Override ContentType="application/vnd.openxmlformats-officedocument.presentationml.slide+xml" PartName="/ppt/slides/slide654.xml"/>
  <Override ContentType="application/vnd.openxmlformats-officedocument.presentationml.slide+xml" PartName="/ppt/slides/slide718.xml"/>
  <Override ContentType="application/vnd.openxmlformats-officedocument.presentationml.slide+xml" PartName="/ppt/slides/slide417.xml"/>
  <Override ContentType="application/vnd.openxmlformats-officedocument.presentationml.slide+xml" PartName="/ppt/slides/slide131.xml"/>
  <Override ContentType="application/vnd.openxmlformats-officedocument.presentationml.slide+xml" PartName="/ppt/slides/slide93.xml"/>
  <Override ContentType="application/vnd.openxmlformats-officedocument.presentationml.slide+xml" PartName="/ppt/slides/slide432.xml"/>
  <Override ContentType="application/vnd.openxmlformats-officedocument.presentationml.slide+xml" PartName="/ppt/slides/slide103.xml"/>
  <Override ContentType="application/vnd.openxmlformats-officedocument.presentationml.slide+xml" PartName="/ppt/slides/slide445.xml"/>
  <Override ContentType="application/vnd.openxmlformats-officedocument.presentationml.slide+xml" PartName="/ppt/slides/slide402.xml"/>
  <Override ContentType="application/vnd.openxmlformats-officedocument.presentationml.slide+xml" PartName="/ppt/slides/slide703.xml"/>
  <Override ContentType="application/vnd.openxmlformats-officedocument.presentationml.slide+xml" PartName="/ppt/slides/slide146.xml"/>
  <Override ContentType="application/vnd.openxmlformats-officedocument.presentationml.slide+xml" PartName="/ppt/slides/slide150.xml"/>
  <Override ContentType="application/vnd.openxmlformats-officedocument.presentationml.slide+xml" PartName="/ppt/slides/slide189.xml"/>
  <Override ContentType="application/vnd.openxmlformats-officedocument.presentationml.slide+xml" PartName="/ppt/slides/slide481.xml"/>
  <Override ContentType="application/vnd.openxmlformats-officedocument.presentationml.slide+xml" PartName="/ppt/slides/slide87.xml"/>
  <Override ContentType="application/vnd.openxmlformats-officedocument.presentationml.slide+xml" PartName="/ppt/slides/slide57.xml"/>
  <Override ContentType="application/vnd.openxmlformats-officedocument.presentationml.slide+xml" PartName="/ppt/slides/slide238.xml"/>
  <Override ContentType="application/vnd.openxmlformats-officedocument.presentationml.slide+xml" PartName="/ppt/slides/slide44.xml"/>
  <Override ContentType="application/vnd.openxmlformats-officedocument.presentationml.slide+xml" PartName="/ppt/slides/slide193.xml"/>
  <Override ContentType="application/vnd.openxmlformats-officedocument.presentationml.slide+xml" PartName="/ppt/slides/slide569.xml"/>
  <Override ContentType="application/vnd.openxmlformats-officedocument.presentationml.slide+xml" PartName="/ppt/slides/slide14.xml"/>
  <Override ContentType="application/vnd.openxmlformats-officedocument.presentationml.slide+xml" PartName="/ppt/slides/slide526.xml"/>
  <Override ContentType="application/vnd.openxmlformats-officedocument.presentationml.slide+xml" PartName="/ppt/slides/slide589.xml"/>
  <Override ContentType="application/vnd.openxmlformats-officedocument.presentationml.slide+xml" PartName="/ppt/slides/slide139.xml"/>
  <Override ContentType="application/vnd.openxmlformats-officedocument.presentationml.slide+xml" PartName="/ppt/slides/slide325.xml"/>
  <Override ContentType="application/vnd.openxmlformats-officedocument.presentationml.slide+xml" PartName="/ppt/slides/slide503.xml"/>
  <Override ContentType="application/vnd.openxmlformats-officedocument.presentationml.slide+xml" PartName="/ppt/slides/slide546.xml"/>
  <Override ContentType="application/vnd.openxmlformats-officedocument.presentationml.slide+xml" PartName="/ppt/slides/slide430.xml"/>
  <Override ContentType="application/vnd.openxmlformats-officedocument.presentationml.slide+xml" PartName="/ppt/slides/slide317.xml"/>
  <Override ContentType="application/vnd.openxmlformats-officedocument.presentationml.slide+xml" PartName="/ppt/slides/slide473.xml"/>
  <Override ContentType="application/vnd.openxmlformats-officedocument.presentationml.slide+xml" PartName="/ppt/slides/slide85.xml"/>
  <Override ContentType="application/vnd.openxmlformats-officedocument.presentationml.slide+xml" PartName="/ppt/slides/slide42.xml"/>
  <Override ContentType="application/vnd.openxmlformats-officedocument.presentationml.slide+xml" PartName="/ppt/slides/slide439.xml"/>
  <Override ContentType="application/vnd.openxmlformats-officedocument.presentationml.slide+xml" PartName="/ppt/slides/slide50.xml"/>
  <Override ContentType="application/vnd.openxmlformats-officedocument.presentationml.slide+xml" PartName="/ppt/slides/slide218.xml"/>
  <Override ContentType="application/vnd.openxmlformats-officedocument.presentationml.slide+xml" PartName="/ppt/slides/slide668.xml"/>
  <Override ContentType="application/vnd.openxmlformats-officedocument.presentationml.slide+xml" PartName="/ppt/slides/slide625.xml"/>
  <Override ContentType="application/vnd.openxmlformats-officedocument.presentationml.slide+xml" PartName="/ppt/slides/slide130.xml"/>
  <Override ContentType="application/vnd.openxmlformats-officedocument.presentationml.slide+xml" PartName="/ppt/slides/slide173.xml"/>
  <Override ContentType="application/vnd.openxmlformats-officedocument.presentationml.slide+xml" PartName="/ppt/slides/slide16.xml"/>
  <Override ContentType="application/vnd.openxmlformats-officedocument.presentationml.slide+xml" PartName="/ppt/slides/slide351.xml"/>
  <Override ContentType="application/vnd.openxmlformats-officedocument.presentationml.slide+xml" PartName="/ppt/slides/slide580.xml"/>
  <Override ContentType="application/vnd.openxmlformats-officedocument.presentationml.slide+xml" PartName="/ppt/slides/slide368.xml"/>
  <Override ContentType="application/vnd.openxmlformats-officedocument.presentationml.slide+xml" PartName="/ppt/slides/slide394.xml"/>
  <Override ContentType="application/vnd.openxmlformats-officedocument.presentationml.slide+xml" PartName="/ppt/slides/slide331.xml"/>
  <Override ContentType="application/vnd.openxmlformats-officedocument.presentationml.slide+xml" PartName="/ppt/slides/slide595.xml"/>
  <Override ContentType="application/vnd.openxmlformats-officedocument.presentationml.slide+xml" PartName="/ppt/slides/slide280.xml"/>
  <Override ContentType="application/vnd.openxmlformats-officedocument.presentationml.slide+xml" PartName="/ppt/slides/slide374.xml"/>
  <Override ContentType="application/vnd.openxmlformats-officedocument.presentationml.slide+xml" PartName="/ppt/slides/slide345.xml"/>
  <Override ContentType="application/vnd.openxmlformats-officedocument.presentationml.slide+xml" PartName="/ppt/slides/slide518.xml"/>
  <Override ContentType="application/vnd.openxmlformats-officedocument.presentationml.slide+xml" PartName="/ppt/slides/slide302.xml"/>
  <Override ContentType="application/vnd.openxmlformats-officedocument.presentationml.slide+xml" PartName="/ppt/slides/slide289.xml"/>
  <Override ContentType="application/vnd.openxmlformats-officedocument.presentationml.slide+xml" PartName="/ppt/slides/slide726.xml"/>
  <Override ContentType="application/vnd.openxmlformats-officedocument.presentationml.slide+xml" PartName="/ppt/slides/slide36.xml"/>
  <Override ContentType="application/vnd.openxmlformats-officedocument.presentationml.slide+xml" PartName="/ppt/slides/slide631.xml"/>
  <Override ContentType="application/vnd.openxmlformats-officedocument.presentationml.slide+xml" PartName="/ppt/slides/slide79.xml"/>
  <Override ContentType="application/vnd.openxmlformats-officedocument.presentationml.slide+xml" PartName="/ppt/slides/slide246.xml"/>
  <Override ContentType="application/vnd.openxmlformats-officedocument.presentationml.slide+xml" PartName="/ppt/slides/slide203.xml"/>
  <Override ContentType="application/vnd.openxmlformats-officedocument.presentationml.slide+xml" PartName="/ppt/slides/slide252.xml"/>
  <Override ContentType="application/vnd.openxmlformats-officedocument.presentationml.slide+xml" PartName="/ppt/slides/slide295.xml"/>
  <Override ContentType="application/vnd.openxmlformats-officedocument.presentationml.slide+xml" PartName="/ppt/slides/slide467.xml"/>
  <Override ContentType="application/vnd.openxmlformats-officedocument.presentationml.slide+xml" PartName="/ppt/slides/slide388.xml"/>
  <Override ContentType="application/vnd.openxmlformats-officedocument.presentationml.slide+xml" PartName="/ppt/slides/slide124.xml"/>
  <Override ContentType="application/vnd.openxmlformats-officedocument.presentationml.slide+xml" PartName="/ppt/slides/slide167.xml"/>
  <Override ContentType="application/vnd.openxmlformats-officedocument.presentationml.slide+xml" PartName="/ppt/slides/slide70.xml"/>
  <Override ContentType="application/vnd.openxmlformats-officedocument.presentationml.slide+xml" PartName="/ppt/slides/slide424.xml"/>
  <Override ContentType="application/vnd.openxmlformats-officedocument.presentationml.slide+xml" PartName="/ppt/slides/slide552.xml"/>
  <Override ContentType="application/vnd.openxmlformats-officedocument.presentationml.slide+xml" PartName="/ppt/slides/slide194.xml"/>
  <Override ContentType="application/vnd.openxmlformats-officedocument.presentationml.slide+xml" PartName="/ppt/slides/slide380.xml"/>
  <Override ContentType="application/vnd.openxmlformats-officedocument.presentationml.slide+xml" PartName="/ppt/slides/slide151.xml"/>
  <Override ContentType="application/vnd.openxmlformats-officedocument.presentationml.slide+xml" PartName="/ppt/slides/slide681.xml"/>
  <Override ContentType="application/vnd.openxmlformats-officedocument.presentationml.slide+xml" PartName="/ppt/slides/slide495.xml"/>
  <Override ContentType="application/vnd.openxmlformats-officedocument.presentationml.slide+xml" PartName="/ppt/slides/slide452.xml"/>
  <Override ContentType="application/vnd.openxmlformats-officedocument.presentationml.slide+xml" PartName="/ppt/slides/slide568.xml"/>
  <Override ContentType="application/vnd.openxmlformats-officedocument.presentationml.slide+xml" PartName="/ppt/slides/slide525.xml"/>
  <Override ContentType="application/vnd.openxmlformats-officedocument.presentationml.slide+xml" PartName="/ppt/slides/slide339.xml"/>
  <Override ContentType="application/vnd.openxmlformats-officedocument.presentationml.slide+xml" PartName="/ppt/slides/slide224.xml"/>
  <Override ContentType="application/vnd.openxmlformats-officedocument.presentationml.slide+xml" PartName="/ppt/slides/slide674.xml"/>
  <Override ContentType="application/vnd.openxmlformats-officedocument.presentationml.slide+xml" PartName="/ppt/slides/slide330.xml"/>
  <Override ContentType="application/vnd.openxmlformats-officedocument.presentationml.slide+xml" PartName="/ppt/slides/slide267.xml"/>
  <Override ContentType="application/vnd.openxmlformats-officedocument.presentationml.slide+xml" PartName="/ppt/slides/slide373.xml"/>
  <Override ContentType="application/vnd.openxmlformats-officedocument.presentationml.slide+xml" PartName="/ppt/slides/slide389.xml"/>
  <Override ContentType="application/vnd.openxmlformats-officedocument.presentationml.slide+xml" PartName="/ppt/slides/slide719.xml"/>
  <Override ContentType="application/vnd.openxmlformats-officedocument.presentationml.slide+xml" PartName="/ppt/slides/slide21.xml"/>
  <Override ContentType="application/vnd.openxmlformats-officedocument.presentationml.slide+xml" PartName="/ppt/slides/slide346.xml"/>
  <Override ContentType="application/vnd.openxmlformats-officedocument.presentationml.slide+xml" PartName="/ppt/slides/slide303.xml"/>
  <Override ContentType="application/vnd.openxmlformats-officedocument.presentationml.slide+xml" PartName="/ppt/slides/slide604.xml"/>
  <Override ContentType="application/vnd.openxmlformats-officedocument.presentationml.slide+xml" PartName="/ppt/slides/slide64.xml"/>
  <Override ContentType="application/vnd.openxmlformats-officedocument.presentationml.slide+xml" PartName="/ppt/slides/slide418.xml"/>
  <Override ContentType="application/vnd.openxmlformats-officedocument.presentationml.slide+xml" PartName="/ppt/slides/slide647.xml"/>
  <Override ContentType="application/vnd.openxmlformats-officedocument.presentationml.slide+xml" PartName="/ppt/slides/slide710.xml"/>
  <Override ContentType="application/vnd.openxmlformats-officedocument.presentationml.slide+xml" PartName="/ppt/slides/slide8.xml"/>
  <Override ContentType="application/vnd.openxmlformats-officedocument.presentationml.slide+xml" PartName="/ppt/slides/slide117.xml"/>
  <Override ContentType="application/vnd.openxmlformats-officedocument.presentationml.slide+xml" PartName="/ppt/slides/slide145.xml"/>
  <Override ContentType="application/vnd.openxmlformats-officedocument.presentationml.slide+xml" PartName="/ppt/slides/slide188.xml"/>
  <Override ContentType="application/vnd.openxmlformats-officedocument.presentationml.slide+xml" PartName="/ppt/slides/slide403.xml"/>
  <Override ContentType="application/vnd.openxmlformats-officedocument.presentationml.slide+xml" PartName="/ppt/slides/slide704.xml"/>
  <Override ContentType="application/vnd.openxmlformats-officedocument.presentationml.slide+xml" PartName="/ppt/slides/slide480.xml"/>
  <Override ContentType="application/vnd.openxmlformats-officedocument.presentationml.slide+xml" PartName="/ppt/slides/slide395.xml"/>
  <Override ContentType="application/vnd.openxmlformats-officedocument.presentationml.slide+xml" PartName="/ppt/slides/slide352.xml"/>
  <Override ContentType="application/vnd.openxmlformats-officedocument.presentationml.slide+xml" PartName="/ppt/slides/slide58.xml"/>
  <Override ContentType="application/vnd.openxmlformats-officedocument.presentationml.slide+xml" PartName="/ppt/slides/slide239.xml"/>
  <Override ContentType="application/vnd.openxmlformats-officedocument.presentationml.slide+xml" PartName="/ppt/slides/slide696.xml"/>
  <Override ContentType="application/vnd.openxmlformats-officedocument.presentationml.slide+xml" PartName="/ppt/slides/slide15.xml"/>
  <Override ContentType="application/vnd.openxmlformats-officedocument.presentationml.slide+xml" PartName="/ppt/slides/slide318.xml"/>
  <Override ContentType="application/vnd.openxmlformats-officedocument.presentationml.slide+xml" PartName="/ppt/slides/slide230.xml"/>
  <Override ContentType="application/vnd.openxmlformats-officedocument.presentationml.slide+xml" PartName="/ppt/slides/slide531.xml"/>
  <Override ContentType="application/vnd.openxmlformats-officedocument.presentationml.slide+xml" PartName="/ppt/slides/slide653.xml"/>
  <Override ContentType="application/vnd.openxmlformats-officedocument.presentationml.slide+xml" PartName="/ppt/slides/slide574.xml"/>
  <Override ContentType="application/vnd.openxmlformats-officedocument.presentationml.slide+xml" PartName="/ppt/slides/slide610.xml"/>
  <Override ContentType="application/vnd.openxmlformats-officedocument.presentationml.slide+xml" PartName="/ppt/slides/slide273.xml"/>
  <Override ContentType="application/vnd.openxmlformats-officedocument.presentationml.slide+xml" PartName="/ppt/slides/slide446.xml"/>
  <Override ContentType="application/vnd.openxmlformats-officedocument.presentationml.slide+xml" PartName="/ppt/slides/slide489.xml"/>
  <Override ContentType="application/vnd.openxmlformats-officedocument.presentationml.slide+xml" PartName="/ppt/slides/slide619.xml"/>
  <Override ContentType="application/vnd.openxmlformats-officedocument.presentationml.slide+xml" PartName="/ppt/slides/slide92.xml"/>
  <Override ContentType="application/vnd.openxmlformats-officedocument.presentationml.slide+xml" PartName="/ppt/slides/slide102.xml"/>
  <Override ContentType="application/vnd.openxmlformats-officedocument.presentationml.slide+xml" PartName="/ppt/slides/slide121.xml"/>
  <Override ContentType="application/vnd.openxmlformats-officedocument.presentationml.slide+xml" PartName="/ppt/slides/slide296.xml"/>
  <Override ContentType="application/vnd.openxmlformats-officedocument.presentationml.slide+xml" PartName="/ppt/slides/slide482.xml"/>
  <Override ContentType="application/vnd.openxmlformats-officedocument.presentationml.slide+xml" PartName="/ppt/slides/slide199.xml"/>
  <Override ContentType="application/vnd.openxmlformats-officedocument.presentationml.slide+xml" PartName="/ppt/slides/slide210.xml"/>
  <Override ContentType="application/vnd.openxmlformats-officedocument.presentationml.slide+xml" PartName="/ppt/slides/slide385.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490.xml"/>
  <Override ContentType="application/vnd.openxmlformats-officedocument.presentationml.slide+xml" PartName="/ppt/slides/slide571.xml"/>
  <Override ContentType="application/vnd.openxmlformats-officedocument.presentationml.slide+xml" PartName="/ppt/slides/slide202.xml"/>
  <Override ContentType="application/vnd.openxmlformats-officedocument.presentationml.slide+xml" PartName="/ppt/slides/slide466.xml"/>
  <Override ContentType="application/vnd.openxmlformats-officedocument.presentationml.slide+xml" PartName="/ppt/slides/slide105.xml"/>
  <Override ContentType="application/vnd.openxmlformats-officedocument.presentationml.slide+xml" PartName="/ppt/slides/slide555.xml"/>
  <Override ContentType="application/vnd.openxmlformats-officedocument.presentationml.slide+xml" PartName="/ppt/slides/slide644.xml"/>
  <Override ContentType="application/vnd.openxmlformats-officedocument.presentationml.slide+xml" PartName="/ppt/slides/slide5.xml"/>
  <Override ContentType="application/vnd.openxmlformats-officedocument.presentationml.slide+xml" PartName="/ppt/slides/slide369.xml"/>
  <Override ContentType="application/vnd.openxmlformats-officedocument.presentationml.slide+xml" PartName="/ppt/slides/slide393.xml"/>
  <Override ContentType="application/vnd.openxmlformats-officedocument.presentationml.slide+xml" PartName="/ppt/slides/slide652.xml"/>
  <Override ContentType="application/vnd.openxmlformats-officedocument.presentationml.slide+xml" PartName="/ppt/slides/slide377.xml"/>
  <Override ContentType="application/vnd.openxmlformats-officedocument.presentationml.slide+xml" PartName="/ppt/slides/slide563.xml"/>
  <Override ContentType="application/vnd.openxmlformats-officedocument.presentationml.slide+xml" PartName="/ppt/slides/slide113.xml"/>
  <Override ContentType="application/vnd.openxmlformats-officedocument.presentationml.slide+xml" PartName="/ppt/slides/slide288.xml"/>
  <Override ContentType="application/vnd.openxmlformats-officedocument.presentationml.slide+xml" PartName="/ppt/slides/slide474.xml"/>
  <Override ContentType="application/vnd.openxmlformats-officedocument.presentationml.slide+xml" PartName="/ppt/slides/slide660.xml"/>
  <Override ContentType="application/vnd.openxmlformats-officedocument.presentationml.slide+xml" PartName="/ppt/slides/slide94.xml"/>
  <Override ContentType="application/vnd.openxmlformats-officedocument.presentationml.slide+xml" PartName="/ppt/slides/slide578.xml"/>
  <Override ContentType="application/vnd.openxmlformats-officedocument.presentationml.slide+xml" PartName="/ppt/slides/slide709.xml"/>
  <Override ContentType="application/vnd.openxmlformats-officedocument.presentationml.slide+xml" PartName="/ppt/slides/slide217.xml"/>
  <Override ContentType="application/vnd.openxmlformats-officedocument.presentationml.slide+xml" PartName="/ppt/slides/slide281.xml"/>
  <Override ContentType="application/vnd.openxmlformats-officedocument.presentationml.slide+xml" PartName="/ppt/slides/slide71.xml"/>
  <Override ContentType="application/vnd.openxmlformats-officedocument.presentationml.slide+xml" PartName="/ppt/slides/slide497.xml"/>
  <Override ContentType="application/vnd.openxmlformats-officedocument.presentationml.slide+xml" PartName="/ppt/slides/slide659.xml"/>
  <Override ContentType="application/vnd.openxmlformats-officedocument.presentationml.slide+xml" PartName="/ppt/slides/slide233.xml"/>
  <Override ContentType="application/vnd.openxmlformats-officedocument.presentationml.slide+xml" PartName="/ppt/slides/slide594.xml"/>
  <Override ContentType="application/vnd.openxmlformats-officedocument.presentationml.slide+xml" PartName="/ppt/slides/slide362.xml"/>
  <Override ContentType="application/vnd.openxmlformats-officedocument.presentationml.slide+xml" PartName="/ppt/slides/slide265.xml"/>
  <Override ContentType="application/vnd.openxmlformats-officedocument.presentationml.slide+xml" PartName="/ppt/slides/slide23.xml"/>
  <Override ContentType="application/vnd.openxmlformats-officedocument.presentationml.slide+xml" PartName="/ppt/slides/slide628.xml"/>
  <Override ContentType="application/vnd.openxmlformats-officedocument.presentationml.slide+xml" PartName="/ppt/slides/slide136.xml"/>
  <Override ContentType="application/vnd.openxmlformats-officedocument.presentationml.slide+xml" PartName="/ppt/slides/slide547.xml"/>
  <Override ContentType="application/vnd.openxmlformats-officedocument.presentationml.slide+xml" PartName="/ppt/slides/slide184.xml"/>
  <Override ContentType="application/vnd.openxmlformats-officedocument.presentationml.slide+xml" PartName="/ppt/slides/slide411.xml"/>
  <Override ContentType="application/vnd.openxmlformats-officedocument.presentationml.slide+xml" PartName="/ppt/slides/slide314.xml"/>
  <Override ContentType="application/vnd.openxmlformats-officedocument.presentationml.slide+xml" PartName="/ppt/slides/slide675.xml"/>
  <Override ContentType="application/vnd.openxmlformats-officedocument.presentationml.slide+xml" PartName="/ppt/slides/slide725.xml"/>
  <Override ContentType="application/vnd.openxmlformats-officedocument.presentationml.slide+xml" PartName="/ppt/slides/slide419.xml"/>
  <Override ContentType="application/vnd.openxmlformats-officedocument.presentationml.slide+xml" PartName="/ppt/slides/slide338.xml"/>
  <Override ContentType="application/vnd.openxmlformats-officedocument.presentationml.slide+xml" PartName="/ppt/slides/slide613.xml"/>
  <Override ContentType="application/vnd.openxmlformats-officedocument.presentationml.slide+xml" PartName="/ppt/slides/slide507.xml"/>
  <Override ContentType="application/vnd.openxmlformats-officedocument.presentationml.slide+xml" PartName="/ppt/slides/slide443.xml"/>
  <Override ContentType="application/vnd.openxmlformats-officedocument.presentationml.slide+xml" PartName="/ppt/slides/slide168.xml"/>
  <Override ContentType="application/vnd.openxmlformats-officedocument.presentationml.slide+xml" PartName="/ppt/slides/slide605.xml"/>
  <Override ContentType="application/vnd.openxmlformats-officedocument.presentationml.slide+xml" PartName="/ppt/slides/slide426.xml"/>
  <Override ContentType="application/vnd.openxmlformats-officedocument.presentationml.slide+xml" PartName="/ppt/slides/slide152.xml"/>
  <Override ContentType="application/vnd.openxmlformats-officedocument.presentationml.slide+xml" PartName="/ppt/slides/slide257.xml"/>
  <Override ContentType="application/vnd.openxmlformats-officedocument.presentationml.slide+xml" PartName="/ppt/slides/slide161.xml"/>
  <Override ContentType="application/vnd.openxmlformats-officedocument.presentationml.slide+xml" PartName="/ppt/slides/slide532.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524.xml"/>
  <Override ContentType="application/vnd.openxmlformats-officedocument.presentationml.slide+xml" PartName="/ppt/slides/slide699.xml"/>
  <Override ContentType="application/vnd.openxmlformats-officedocument.presentationml.slide+xml" PartName="/ppt/slides/slide701.xml"/>
  <Override ContentType="application/vnd.openxmlformats-officedocument.presentationml.slide+xml" PartName="/ppt/slides/slide515.xml"/>
  <Override ContentType="application/vnd.openxmlformats-officedocument.presentationml.slide+xml" PartName="/ppt/slides/slide55.xml"/>
  <Override ContentType="application/vnd.openxmlformats-officedocument.presentationml.slide+xml" PartName="/ppt/slides/slide249.xml"/>
  <Override ContentType="application/vnd.openxmlformats-officedocument.presentationml.slide+xml" PartName="/ppt/slides/slide306.xml"/>
  <Override ContentType="application/vnd.openxmlformats-officedocument.presentationml.slide+xml" PartName="/ppt/slides/slide667.xml"/>
  <Override ContentType="application/vnd.openxmlformats-officedocument.presentationml.slide+xml" PartName="/ppt/slides/slide272.xml"/>
  <Override ContentType="application/vnd.openxmlformats-officedocument.presentationml.slide+xml" PartName="/ppt/slides/slide323.xml"/>
  <Override ContentType="application/vnd.openxmlformats-officedocument.presentationml.slide+xml" PartName="/ppt/slides/slide242.xml"/>
  <Override ContentType="application/vnd.openxmlformats-officedocument.presentationml.slide+xml" PartName="/ppt/slides/slide586.xml"/>
  <Override ContentType="application/vnd.openxmlformats-officedocument.presentationml.slide+xml" PartName="/ppt/slides/slide129.xml"/>
  <Override ContentType="application/vnd.openxmlformats-officedocument.presentationml.slide+xml" PartName="/ppt/slides/slide63.xml"/>
  <Override ContentType="application/vnd.openxmlformats-officedocument.presentationml.slide+xml" PartName="/ppt/slides/slide159.xml"/>
  <Override ContentType="application/vnd.openxmlformats-officedocument.presentationml.slide+xml" PartName="/ppt/slides/slide404.xml"/>
  <Override ContentType="application/vnd.openxmlformats-officedocument.presentationml.slide+xml" PartName="/ppt/slides/slide144.xml"/>
  <Override ContentType="application/vnd.openxmlformats-officedocument.presentationml.slide+xml" PartName="/ppt/slides/slide434.xml"/>
  <Override ContentType="application/vnd.openxmlformats-officedocument.presentationml.slide+xml" PartName="/ppt/slides/slide451.xml"/>
  <Override ContentType="application/vnd.openxmlformats-officedocument.presentationml.slide+xml" PartName="/ppt/slides/slide31.xml"/>
  <Override ContentType="application/vnd.openxmlformats-officedocument.presentationml.slide+xml" PartName="/ppt/slides/slide458.xml"/>
  <Override ContentType="application/vnd.openxmlformats-officedocument.presentationml.slide+xml" PartName="/ppt/slides/slide176.xml"/>
  <Override ContentType="application/vnd.openxmlformats-officedocument.presentationml.slide+xml" PartName="/ppt/slides/slide225.xml"/>
  <Override ContentType="application/vnd.openxmlformats-officedocument.presentationml.slide+xml" PartName="/ppt/slides/slide370.xml"/>
  <Override ContentType="application/vnd.openxmlformats-officedocument.presentationml.slide+xml" PartName="/ppt/slides/slide716.xml"/>
  <Override ContentType="application/vnd.openxmlformats-officedocument.presentationml.slide+xml" PartName="/ppt/slides/slide500.xml"/>
  <Override ContentType="application/vnd.openxmlformats-officedocument.presentationml.slide+xml" PartName="/ppt/slides/slide684.xml"/>
  <Override ContentType="application/vnd.openxmlformats-officedocument.presentationml.slide+xml" PartName="/ppt/slides/slide539.xml"/>
  <Override ContentType="application/vnd.openxmlformats-officedocument.presentationml.slide+xml" PartName="/ppt/slides/slide353.xml"/>
  <Override ContentType="application/vnd.openxmlformats-officedocument.presentationml.slide+xml" PartName="/ppt/slides/slide651.xml"/>
  <Override ContentType="application/vnd.openxmlformats-officedocument.presentationml.slide+xml" PartName="/ppt/slides/slide465.xml"/>
  <Override ContentType="application/vnd.openxmlformats-officedocument.presentationml.slide+xml" PartName="/ppt/slides/slide201.xml"/>
  <Override ContentType="application/vnd.openxmlformats-officedocument.presentationml.slide+xml" PartName="/ppt/slides/slide287.xml"/>
  <Override ContentType="application/vnd.openxmlformats-officedocument.presentationml.slide+xml" PartName="/ppt/slides/slide376.xml"/>
  <Override ContentType="application/vnd.openxmlformats-officedocument.presentationml.slide+xml" PartName="/ppt/slides/slide724.xml"/>
  <Override ContentType="application/vnd.openxmlformats-officedocument.presentationml.slide+xml" PartName="/ppt/slides/slide538.xml"/>
  <Override ContentType="application/vnd.openxmlformats-officedocument.presentationml.slide+xml" PartName="/ppt/slides/slide562.xml"/>
  <Override ContentType="application/vnd.openxmlformats-officedocument.presentationml.slide+xml" PartName="/ppt/slides/slide449.xml"/>
  <Override ContentType="application/vnd.openxmlformats-officedocument.presentationml.slide+xml" PartName="/ppt/slides/slide95.xml"/>
  <Override ContentType="application/vnd.openxmlformats-officedocument.presentationml.slide+xml" PartName="/ppt/slides/slide386.xml"/>
  <Override ContentType="application/vnd.openxmlformats-officedocument.presentationml.slide+xml" PartName="/ppt/slides/slide475.xml"/>
  <Override ContentType="application/vnd.openxmlformats-officedocument.presentationml.slide+xml" PartName="/ppt/slides/slide211.xml"/>
  <Override ContentType="application/vnd.openxmlformats-officedocument.presentationml.slide+xml" PartName="/ppt/slides/slide483.xml"/>
  <Override ContentType="application/vnd.openxmlformats-officedocument.presentationml.slide+xml" PartName="/ppt/slides/slide661.xml"/>
  <Override ContentType="application/vnd.openxmlformats-officedocument.presentationml.slide+xml" PartName="/ppt/slides/slide77.xml"/>
  <Override ContentType="application/vnd.openxmlformats-officedocument.presentationml.slide+xml" PartName="/ppt/slides/slide297.xml"/>
  <Override ContentType="application/vnd.openxmlformats-officedocument.presentationml.slide+xml" PartName="/ppt/slides/slide122.xml"/>
  <Override ContentType="application/vnd.openxmlformats-officedocument.presentationml.slide+xml" PartName="/ppt/slides/slide572.xml"/>
  <Override ContentType="application/vnd.openxmlformats-officedocument.presentationml.slide+xml" PartName="/ppt/slides/slide191.xml"/>
  <Override ContentType="application/vnd.openxmlformats-officedocument.presentationml.slide+xml" PartName="/ppt/slides/slide279.xml"/>
  <Override ContentType="application/vnd.openxmlformats-officedocument.presentationml.slide+xml" PartName="/ppt/slides/slide104.xml"/>
  <Override ContentType="application/vnd.openxmlformats-officedocument.presentationml.slide+xml" PartName="/ppt/slides/slide554.xml"/>
  <Override ContentType="application/vnd.openxmlformats-officedocument.presentationml.slide+xml" PartName="/ppt/slides/slide24.xml"/>
  <Override ContentType="application/vnd.openxmlformats-officedocument.presentationml.slide+xml" PartName="/ppt/slides/slide137.xml"/>
  <Override ContentType="application/vnd.openxmlformats-officedocument.presentationml.slide+xml" PartName="/ppt/slides/slide548.xml"/>
  <Override ContentType="application/vnd.openxmlformats-officedocument.presentationml.slide+xml" PartName="/ppt/slides/slide361.xml"/>
  <Override ContentType="application/vnd.openxmlformats-officedocument.presentationml.slide+xml" PartName="/ppt/slides/slide412.xml"/>
  <Override ContentType="application/vnd.openxmlformats-officedocument.presentationml.slide+xml" PartName="/ppt/slides/slide250.xml"/>
  <Override ContentType="application/vnd.openxmlformats-officedocument.presentationml.slide+xml" PartName="/ppt/slides/slide676.xml"/>
  <Override ContentType="application/vnd.openxmlformats-officedocument.presentationml.slide+xml" PartName="/ppt/slides/slide153.xml"/>
  <Override ContentType="application/vnd.openxmlformats-officedocument.presentationml.slide+xml" PartName="/ppt/slides/slide248.xml"/>
  <Override ContentType="application/vnd.openxmlformats-officedocument.presentationml.slide+xml" PartName="/ppt/slides/slide300.xml"/>
  <Override ContentType="application/vnd.openxmlformats-officedocument.presentationml.slide+xml" PartName="/ppt/slides/slide315.xml"/>
  <Override ContentType="application/vnd.openxmlformats-officedocument.presentationml.slide+xml" PartName="/ppt/slides/slide392.xml"/>
  <Override ContentType="application/vnd.openxmlformats-officedocument.presentationml.slide+xml" PartName="/ppt/slides/slide577.xml"/>
  <Override ContentType="application/vnd.openxmlformats-officedocument.presentationml.slide+xml" PartName="/ppt/slides/slide282.xml"/>
  <Override ContentType="application/vnd.openxmlformats-officedocument.presentationml.slide+xml" PartName="/ppt/slides/slide216.xml"/>
  <Override ContentType="application/vnd.openxmlformats-officedocument.presentationml.slide+xml" PartName="/ppt/slides/slide627.xml"/>
  <Override ContentType="application/vnd.openxmlformats-officedocument.presentationml.slide+xml" PartName="/ppt/slides/slide6.xml"/>
  <Override ContentType="application/vnd.openxmlformats-officedocument.presentationml.slide+xml" PartName="/ppt/slides/slide264.xml"/>
  <Override ContentType="application/vnd.openxmlformats-officedocument.presentationml.slide+xml" PartName="/ppt/slides/slide498.xml"/>
  <Override ContentType="application/vnd.openxmlformats-officedocument.presentationml.slide+xml" PartName="/ppt/slides/slide119.xml"/>
  <Override ContentType="application/vnd.openxmlformats-officedocument.presentationml.slide+xml" PartName="/ppt/slides/slide645.xml"/>
  <Override ContentType="application/vnd.openxmlformats-officedocument.presentationml.slide+xml" PartName="/ppt/slides/slide40.xml"/>
  <Override ContentType="application/vnd.openxmlformats-officedocument.presentationml.slide+xml" PartName="/ppt/slides/slide169.xml"/>
  <Override ContentType="application/vnd.openxmlformats-officedocument.presentationml.slide+xml" PartName="/ppt/slides/slide516.xml"/>
  <Override ContentType="application/vnd.openxmlformats-officedocument.presentationml.slide+xml" PartName="/ppt/slides/slide258.xml"/>
  <Override ContentType="application/vnd.openxmlformats-officedocument.presentationml.slide+xml" PartName="/ppt/slides/slide30.xml"/>
  <Override ContentType="application/vnd.openxmlformats-officedocument.presentationml.slide+xml" PartName="/ppt/slides/slide444.xml"/>
  <Override ContentType="application/vnd.openxmlformats-officedocument.presentationml.slide+xml" PartName="/ppt/slides/slide702.xml"/>
  <Override ContentType="application/vnd.openxmlformats-officedocument.presentationml.slide+xml" PartName="/ppt/slides/slide427.xml"/>
  <Override ContentType="application/vnd.openxmlformats-officedocument.presentationml.slide+xml" PartName="/ppt/slides/slide533.xml"/>
  <Override ContentType="application/vnd.openxmlformats-officedocument.presentationml.slide+xml" PartName="/ppt/slides/slide371.xml"/>
  <Override ContentType="application/vnd.openxmlformats-officedocument.presentationml.slide+xml" PartName="/ppt/slides/slide39.xml"/>
  <Override ContentType="application/vnd.openxmlformats-officedocument.presentationml.slide+xml" PartName="/ppt/slides/slide56.xml"/>
  <Override ContentType="application/vnd.openxmlformats-officedocument.presentationml.slide+xml" PartName="/ppt/slides/slide540.xml"/>
  <Override ContentType="application/vnd.openxmlformats-officedocument.presentationml.slide+xml" PartName="/ppt/slides/slide354.xml"/>
  <Override ContentType="application/vnd.openxmlformats-officedocument.presentationml.slide+xml" PartName="/ppt/slides/slide337.xml"/>
  <Override ContentType="application/vnd.openxmlformats-officedocument.presentationml.slide+xml" PartName="/ppt/slides/slide698.xml"/>
  <Override ContentType="application/vnd.openxmlformats-officedocument.presentationml.slide+xml" PartName="/ppt/slides/slide523.xml"/>
  <Override ContentType="application/vnd.openxmlformats-officedocument.presentationml.slide+xml" PartName="/ppt/slides/slide506.xml"/>
  <Override ContentType="application/vnd.openxmlformats-officedocument.presentationml.slide+xml" PartName="/ppt/slides/slide160.xml"/>
  <Override ContentType="application/vnd.openxmlformats-officedocument.presentationml.slide+xml" PartName="/ppt/slides/slide612.xml"/>
  <Override ContentType="application/vnd.openxmlformats-officedocument.presentationml.slide+xml" PartName="/ppt/slides/slide232.xml"/>
  <Override ContentType="application/vnd.openxmlformats-officedocument.presentationml.slide+xml" PartName="/ppt/slides/slide593.xml"/>
  <Override ContentType="application/vnd.openxmlformats-officedocument.presentationml.slide+xml" PartName="/ppt/slides/slide143.xml"/>
  <Override ContentType="application/vnd.openxmlformats-officedocument.presentationml.slide+xml" PartName="/ppt/slides/slide433.xml"/>
  <Override ContentType="application/vnd.openxmlformats-officedocument.presentationml.slide+xml" PartName="/ppt/slides/slide450.xml"/>
  <Override ContentType="application/vnd.openxmlformats-officedocument.presentationml.slide+xml" PartName="/ppt/slides/slide62.xml"/>
  <Override ContentType="application/vnd.openxmlformats-officedocument.presentationml.slide+xml" PartName="/ppt/slides/slide587.xml"/>
  <Override ContentType="application/vnd.openxmlformats-officedocument.presentationml.slide+xml" PartName="/ppt/slides/slide175.xml"/>
  <Override ContentType="application/vnd.openxmlformats-officedocument.presentationml.slide+xml" PartName="/ppt/slides/slide717.xml"/>
  <Override ContentType="application/vnd.openxmlformats-officedocument.presentationml.slide+xml" PartName="/ppt/slides/slide322.xml"/>
  <Override ContentType="application/vnd.openxmlformats-officedocument.presentationml.slide+xml" PartName="/ppt/slides/slide501.xml"/>
  <Override ContentType="application/vnd.openxmlformats-officedocument.presentationml.slide+xml" PartName="/ppt/slides/slide683.xml"/>
  <Override ContentType="application/vnd.openxmlformats-officedocument.presentationml.slide+xml" PartName="/ppt/slides/slide192.xml"/>
  <Override ContentType="application/vnd.openxmlformats-officedocument.presentationml.slide+xml" PartName="/ppt/slides/slide45.xml"/>
  <Override ContentType="application/vnd.openxmlformats-officedocument.presentationml.slide+xml" PartName="/ppt/slides/slide226.xml"/>
  <Override ContentType="application/vnd.openxmlformats-officedocument.presentationml.slide+xml" PartName="/ppt/slides/slide209.xml"/>
  <Override ContentType="application/vnd.openxmlformats-officedocument.presentationml.slide+xml" PartName="/ppt/slides/slide606.xml"/>
  <Override ContentType="application/vnd.openxmlformats-officedocument.presentationml.slide+xml" PartName="/ppt/slides/slide305.xml"/>
  <Override ContentType="application/vnd.openxmlformats-officedocument.presentationml.slide+xml" PartName="/ppt/slides/slide243.xml"/>
  <Override ContentType="application/vnd.openxmlformats-officedocument.presentationml.slide+xml" PartName="/ppt/slides/slide666.xml"/>
  <Override ContentType="application/vnd.openxmlformats-officedocument.presentationml.slide+xml" PartName="/ppt/slides/slide459.xml"/>
  <Override ContentType="application/vnd.openxmlformats-officedocument.presentationml.slide+xml" PartName="/ppt/slides/slide158.xml"/>
  <Override ContentType="application/vnd.openxmlformats-officedocument.presentationml.slide+xml" PartName="/ppt/slides/slide715.xml"/>
  <Override ContentType="application/vnd.openxmlformats-officedocument.presentationml.slide+xml" PartName="/ppt/slides/slide308.xml"/>
  <Override ContentType="application/vnd.openxmlformats-officedocument.presentationml.slide+xml" PartName="/ppt/slides/slide707.xml"/>
  <Override ContentType="application/vnd.openxmlformats-officedocument.presentationml.slide+xml" PartName="/ppt/slides/slide3.xml"/>
  <Override ContentType="application/vnd.openxmlformats-officedocument.presentationml.slide+xml" PartName="/ppt/slides/slide529.xml"/>
  <Override ContentType="application/vnd.openxmlformats-officedocument.presentationml.slide+xml" PartName="/ppt/slides/slide685.xml"/>
  <Override ContentType="application/vnd.openxmlformats-officedocument.presentationml.slide+xml" PartName="/ppt/slides/slide182.xml"/>
  <Override ContentType="application/vnd.openxmlformats-officedocument.presentationml.slide+xml" PartName="/ppt/slides/slide499.xml"/>
  <Override ContentType="application/vnd.openxmlformats-officedocument.presentationml.slide+xml" PartName="/ppt/slides/slide25.xml"/>
  <Override ContentType="application/vnd.openxmlformats-officedocument.presentationml.slide+xml" PartName="/ppt/slides/slide642.xml"/>
  <Override ContentType="application/vnd.openxmlformats-officedocument.presentationml.slide+xml" PartName="/ppt/slides/slide190.xml"/>
  <Override ContentType="application/vnd.openxmlformats-officedocument.presentationml.slide+xml" PartName="/ppt/slides/slide227.xml"/>
  <Override ContentType="application/vnd.openxmlformats-officedocument.presentationml.slide+xml" PartName="/ppt/slides/slide413.xml"/>
  <Override ContentType="application/vnd.openxmlformats-officedocument.presentationml.slide+xml" PartName="/ppt/slides/slide456.xml"/>
  <Override ContentType="application/vnd.openxmlformats-officedocument.presentationml.slide+xml" PartName="/ppt/slides/slide492.xml"/>
  <Override ContentType="application/vnd.openxmlformats-officedocument.presentationml.slide+xml" PartName="/ppt/slides/slide33.xml"/>
  <Override ContentType="application/vnd.openxmlformats-officedocument.presentationml.slide+xml" PartName="/ppt/slides/slide634.xml"/>
  <Override ContentType="application/vnd.openxmlformats-officedocument.presentationml.slide+xml" PartName="/ppt/slides/slide723.xml"/>
  <Override ContentType="application/vnd.openxmlformats-officedocument.presentationml.slide+xml" PartName="/ppt/slides/slide677.xml"/>
  <Override ContentType="application/vnd.openxmlformats-officedocument.presentationml.slide+xml" PartName="/ppt/slides/slide537.xml"/>
  <Override ContentType="application/vnd.openxmlformats-officedocument.presentationml.slide+xml" PartName="/ppt/slides/slide68.xml"/>
  <Override ContentType="application/vnd.openxmlformats-officedocument.presentationml.slide+xml" PartName="/ppt/slides/slide170.xml"/>
  <Override ContentType="application/vnd.openxmlformats-officedocument.presentationml.slide+xml" PartName="/ppt/slides/slide565.xml"/>
  <Override ContentType="application/vnd.openxmlformats-officedocument.presentationml.slide+xml" PartName="/ppt/slides/slide522.xml"/>
  <Override ContentType="application/vnd.openxmlformats-officedocument.presentationml.slide+xml" PartName="/ppt/slides/slide107.xml"/>
  <Override ContentType="application/vnd.openxmlformats-officedocument.presentationml.slide+xml" PartName="/ppt/slides/slide662.xml"/>
  <Override ContentType="application/vnd.openxmlformats-officedocument.presentationml.slide+xml" PartName="/ppt/slides/slide441.xml"/>
  <Override ContentType="application/vnd.openxmlformats-officedocument.presentationml.slide+xml" PartName="/ppt/slides/slide220.xml"/>
  <Override ContentType="application/vnd.openxmlformats-officedocument.presentationml.slide+xml" PartName="/ppt/slides/slide263.xml"/>
  <Override ContentType="application/vnd.openxmlformats-officedocument.presentationml.slide+xml" PartName="/ppt/slides/slide549.xml"/>
  <Override ContentType="application/vnd.openxmlformats-officedocument.presentationml.slide+xml" PartName="/ppt/slides/slide700.xml"/>
  <Override ContentType="application/vnd.openxmlformats-officedocument.presentationml.slide+xml" PartName="/ppt/slides/slide484.xml"/>
  <Override ContentType="application/vnd.openxmlformats-officedocument.presentationml.slide+xml" PartName="/ppt/slides/slide391.xml"/>
  <Override ContentType="application/vnd.openxmlformats-officedocument.presentationml.slide+xml" PartName="/ppt/slides/slide328.xml"/>
  <Override ContentType="application/vnd.openxmlformats-officedocument.presentationml.slide+xml" PartName="/ppt/slides/slide235.xml"/>
  <Override ContentType="application/vnd.openxmlformats-officedocument.presentationml.slide+xml" PartName="/ppt/slides/slide650.xml"/>
  <Override ContentType="application/vnd.openxmlformats-officedocument.presentationml.slide+xml" PartName="/ppt/slides/slide278.xml"/>
  <Override ContentType="application/vnd.openxmlformats-officedocument.presentationml.slide+xml" PartName="/ppt/slides/slide614.xml"/>
  <Override ContentType="application/vnd.openxmlformats-officedocument.presentationml.slide+xml" PartName="/ppt/slides/slide693.xml"/>
  <Override ContentType="application/vnd.openxmlformats-officedocument.presentationml.slide+xml" PartName="/ppt/slides/slide154.xml"/>
  <Override ContentType="application/vnd.openxmlformats-officedocument.presentationml.slide+xml" PartName="/ppt/slides/slide197.xml"/>
  <Override ContentType="application/vnd.openxmlformats-officedocument.presentationml.slide+xml" PartName="/ppt/slides/slide10.xml"/>
  <Override ContentType="application/vnd.openxmlformats-officedocument.presentationml.slide+xml" PartName="/ppt/slides/slide111.xml"/>
  <Override ContentType="application/vnd.openxmlformats-officedocument.presentationml.slide+xml" PartName="/ppt/slides/slide53.xml"/>
  <Override ContentType="application/vnd.openxmlformats-officedocument.presentationml.slide+xml" PartName="/ppt/slides/slide96.xml"/>
  <Override ContentType="application/vnd.openxmlformats-officedocument.presentationml.slide+xml" PartName="/ppt/slides/slide48.xml"/>
  <Override ContentType="application/vnd.openxmlformats-officedocument.presentationml.slide+xml" PartName="/ppt/slides/slide355.xml"/>
  <Override ContentType="application/vnd.openxmlformats-officedocument.presentationml.slide+xml" PartName="/ppt/slides/slide541.xml"/>
  <Override ContentType="application/vnd.openxmlformats-officedocument.presentationml.slide+xml" PartName="/ppt/slides/slide584.xml"/>
  <Override ContentType="application/vnd.openxmlformats-officedocument.presentationml.slide+xml" PartName="/ppt/slides/slide283.xml"/>
  <Override ContentType="application/vnd.openxmlformats-officedocument.presentationml.slide+xml" PartName="/ppt/slides/slide291.xml"/>
  <Override ContentType="application/vnd.openxmlformats-officedocument.presentationml.slide+xml" PartName="/ppt/slides/slide312.xml"/>
  <Override ContentType="application/vnd.openxmlformats-officedocument.presentationml.slide+xml" PartName="/ppt/slides/slide398.xml"/>
  <Override ContentType="application/vnd.openxmlformats-officedocument.presentationml.slide+xml" PartName="/ppt/slides/slide240.xml"/>
  <Override ContentType="application/vnd.openxmlformats-officedocument.presentationml.slide+xml" PartName="/ppt/slides/slide665.xml"/>
  <Override ContentType="application/vnd.openxmlformats-officedocument.presentationml.slide+xml" PartName="/ppt/slides/slide690.xml"/>
  <Override ContentType="application/vnd.openxmlformats-officedocument.presentationml.slide+xml" PartName="/ppt/slides/slide436.xml"/>
  <Override ContentType="application/vnd.openxmlformats-officedocument.presentationml.slide+xml" PartName="/ppt/slides/slide479.xml"/>
  <Override ContentType="application/vnd.openxmlformats-officedocument.presentationml.slide+xml" PartName="/ppt/slides/slide185.xml"/>
  <Override ContentType="application/vnd.openxmlformats-officedocument.presentationml.slide+xml" PartName="/ppt/slides/slide622.xml"/>
  <Override ContentType="application/vnd.openxmlformats-officedocument.presentationml.slide+xml" PartName="/ppt/slides/slide142.xml"/>
  <Override ContentType="application/vnd.openxmlformats-officedocument.presentationml.slide+xml" PartName="/ppt/slides/slide592.xml"/>
  <Override ContentType="application/vnd.openxmlformats-officedocument.presentationml.slide+xml" PartName="/ppt/slides/slide135.xml"/>
  <Override ContentType="application/vnd.openxmlformats-officedocument.presentationml.slide+xml" PartName="/ppt/slides/slide321.xml"/>
  <Override ContentType="application/vnd.openxmlformats-officedocument.presentationml.slide+xml" PartName="/ppt/slides/slide178.xml"/>
  <Override ContentType="application/vnd.openxmlformats-officedocument.presentationml.slide+xml" PartName="/ppt/slides/slide364.xml"/>
  <Override ContentType="application/vnd.openxmlformats-officedocument.presentationml.slide+xml" PartName="/ppt/slides/slide409.xml"/>
  <Override ContentType="application/vnd.openxmlformats-officedocument.presentationml.slide+xml" PartName="/ppt/slides/slide379.xml"/>
  <Override ContentType="application/vnd.openxmlformats-officedocument.presentationml.slide+xml" PartName="/ppt/slides/slide637.xml"/>
  <Override ContentType="application/vnd.openxmlformats-officedocument.presentationml.slide+xml" PartName="/ppt/slides/slide212.xml"/>
  <Override ContentType="application/vnd.openxmlformats-officedocument.presentationml.slide+xml" PartName="/ppt/slides/slide336.xml"/>
  <Override ContentType="application/vnd.openxmlformats-officedocument.presentationml.slide+xml" PartName="/ppt/slides/slide255.xml"/>
  <Override ContentType="application/vnd.openxmlformats-officedocument.presentationml.slide+xml" PartName="/ppt/slides/slide76.xml"/>
  <Override ContentType="application/vnd.openxmlformats-officedocument.presentationml.slide+xml" PartName="/ppt/slides/slide298.xml"/>
  <Override ContentType="application/vnd.openxmlformats-officedocument.presentationml.slide+xml" PartName="/ppt/slides/slide80.xml"/>
  <Override ContentType="application/vnd.openxmlformats-officedocument.presentationml.slide+xml" PartName="/ppt/slides/slide607.xml"/>
  <Override ContentType="application/vnd.openxmlformats-officedocument.presentationml.slide+xml" PartName="/ppt/slides/slide61.xml"/>
  <Override ContentType="application/vnd.openxmlformats-officedocument.presentationml.slide+xml" PartName="/ppt/slides/slide421.xml"/>
  <Override ContentType="application/vnd.openxmlformats-officedocument.presentationml.slide+xml" PartName="/ppt/slides/slide114.xml"/>
  <Override ContentType="application/vnd.openxmlformats-officedocument.presentationml.slide+xml" PartName="/ppt/slides/slide163.xml"/>
  <Override ContentType="application/vnd.openxmlformats-officedocument.presentationml.slide+xml" PartName="/ppt/slides/slide127.xml"/>
  <Override ContentType="application/vnd.openxmlformats-officedocument.presentationml.slide+xml" PartName="/ppt/slides/slide464.xml"/>
  <Override ContentType="application/vnd.openxmlformats-officedocument.presentationml.slide+xml" PartName="/ppt/slides/slide720.xml"/>
  <Override ContentType="application/vnd.openxmlformats-officedocument.presentationml.slide+xml" PartName="/ppt/slides/slide120.xml"/>
  <Override ContentType="application/vnd.openxmlformats-officedocument.presentationml.slide+xml" PartName="/ppt/slides/slide509.xml"/>
  <Override ContentType="application/vnd.openxmlformats-officedocument.presentationml.slide+xml" PartName="/ppt/slides/slide599.xml"/>
  <Override ContentType="application/vnd.openxmlformats-officedocument.presentationml.slide+xml" PartName="/ppt/slides/slide428.xml"/>
  <Override ContentType="application/vnd.openxmlformats-officedocument.presentationml.slide+xml" PartName="/ppt/slides/slide383.xml"/>
  <Override ContentType="application/vnd.openxmlformats-officedocument.presentationml.slide+xml" PartName="/ppt/slides/slide556.xml"/>
  <Override ContentType="application/vnd.openxmlformats-officedocument.presentationml.slide+xml" PartName="/ppt/slides/slide208.xml"/>
  <Override ContentType="application/vnd.openxmlformats-officedocument.presentationml.slide+xml" PartName="/ppt/slides/slide340.xml"/>
  <Override ContentType="application/vnd.openxmlformats-officedocument.presentationml.slide+xml" PartName="/ppt/slides/slide513.xml"/>
  <Override ContentType="application/vnd.openxmlformats-officedocument.presentationml.slide+xml" PartName="/ppt/slides/slide457.xml"/>
  <Override ContentType="application/vnd.openxmlformats-officedocument.presentationml.slide+xml" PartName="/ppt/slides/slide643.xml"/>
  <Override ContentType="application/vnd.openxmlformats-officedocument.presentationml.slide+xml" PartName="/ppt/slides/slide4.xml"/>
  <Override ContentType="application/vnd.openxmlformats-officedocument.presentationml.slide+xml" PartName="/ppt/slides/slide228.xml"/>
  <Override ContentType="application/vnd.openxmlformats-officedocument.presentationml.slide+xml" PartName="/ppt/slides/slide600.xml"/>
  <Override ContentType="application/vnd.openxmlformats-officedocument.presentationml.slide+xml" PartName="/ppt/slides/slide678.xml"/>
  <Override ContentType="application/vnd.openxmlformats-officedocument.presentationml.slide+xml" PartName="/ppt/slides/slide60.xml"/>
  <Override ContentType="application/vnd.openxmlformats-officedocument.presentationml.slide+xml" PartName="/ppt/slides/slide414.xml"/>
  <Override ContentType="application/vnd.openxmlformats-officedocument.presentationml.slide+xml" PartName="/ppt/slides/slide609.xml"/>
  <Override ContentType="application/vnd.openxmlformats-officedocument.presentationml.slide+xml" PartName="/ppt/slides/slide26.xml"/>
  <Override ContentType="application/vnd.openxmlformats-officedocument.presentationml.slide+xml" PartName="/ppt/slides/slide112.xml"/>
  <Override ContentType="application/vnd.openxmlformats-officedocument.presentationml.slide+xml" PartName="/ppt/slides/slide384.xml"/>
  <Override ContentType="application/vnd.openxmlformats-officedocument.presentationml.slide+xml" PartName="/ppt/slides/slide198.xml"/>
  <Override ContentType="application/vnd.openxmlformats-officedocument.presentationml.slide+xml" PartName="/ppt/slides/slide635.xml"/>
  <Override ContentType="application/vnd.openxmlformats-officedocument.presentationml.slide+xml" PartName="/ppt/slides/slide155.xml"/>
  <Override ContentType="application/vnd.openxmlformats-officedocument.presentationml.slide+xml" PartName="/ppt/slides/slide341.xml"/>
  <Override ContentType="application/vnd.openxmlformats-officedocument.presentationml.slide+xml" PartName="/ppt/slides/slide69.xml"/>
  <Override ContentType="application/vnd.openxmlformats-officedocument.presentationml.slide+xml" PartName="/ppt/slides/slide714.xml"/>
  <Override ContentType="application/vnd.openxmlformats-officedocument.presentationml.slide+xml" PartName="/ppt/slides/slide536.xml"/>
  <Override ContentType="application/vnd.openxmlformats-officedocument.presentationml.slide+xml" PartName="/ppt/slides/slide307.xml"/>
  <Override ContentType="application/vnd.openxmlformats-officedocument.presentationml.slide+xml" PartName="/ppt/slides/slide491.xml"/>
  <Override ContentType="application/vnd.openxmlformats-officedocument.presentationml.slide+xml" PartName="/ppt/slides/slide262.xml"/>
  <Override ContentType="application/vnd.openxmlformats-officedocument.presentationml.slide+xml" PartName="/ppt/slides/slide686.xml"/>
  <Override ContentType="application/vnd.openxmlformats-officedocument.presentationml.slide+xml" PartName="/ppt/slides/slide97.xml"/>
  <Override ContentType="application/vnd.openxmlformats-officedocument.presentationml.slide+xml" PartName="/ppt/slides/slide408.xml"/>
  <Override ContentType="application/vnd.openxmlformats-officedocument.presentationml.slide+xml" PartName="/ppt/slides/slide692.xml"/>
  <Override ContentType="application/vnd.openxmlformats-officedocument.presentationml.slide+xml" PartName="/ppt/slides/slide140.xml"/>
  <Override ContentType="application/vnd.openxmlformats-officedocument.presentationml.slide+xml" PartName="/ppt/slides/slide277.xml"/>
  <Override ContentType="application/vnd.openxmlformats-officedocument.presentationml.slide+xml" PartName="/ppt/slides/slide11.xml"/>
  <Override ContentType="application/vnd.openxmlformats-officedocument.presentationml.slide+xml" PartName="/ppt/slides/slide629.xml"/>
  <Override ContentType="application/vnd.openxmlformats-officedocument.presentationml.slide+xml" PartName="/ppt/slides/slide183.xml"/>
  <Override ContentType="application/vnd.openxmlformats-officedocument.presentationml.slide+xml" PartName="/ppt/slides/slide564.xml"/>
  <Override ContentType="application/vnd.openxmlformats-officedocument.presentationml.slide+xml" PartName="/ppt/slides/slide579.xml"/>
  <Override ContentType="application/vnd.openxmlformats-officedocument.presentationml.slide+xml" PartName="/ppt/slides/slide620.xml"/>
  <Override ContentType="application/vnd.openxmlformats-officedocument.presentationml.slide+xml" PartName="/ppt/slides/slide54.xml"/>
  <Override ContentType="application/vnd.openxmlformats-officedocument.presentationml.slide+xml" PartName="/ppt/slides/slide313.xml"/>
  <Override ContentType="application/vnd.openxmlformats-officedocument.presentationml.slide+xml" PartName="/ppt/slides/slide708.xml"/>
  <Override ContentType="application/vnd.openxmlformats-officedocument.presentationml.slide+xml" PartName="/ppt/slides/slide149.xml"/>
  <Override ContentType="application/vnd.openxmlformats-officedocument.presentationml.slide+xml" PartName="/ppt/slides/slide663.xml"/>
  <Override ContentType="application/vnd.openxmlformats-officedocument.presentationml.slide+xml" PartName="/ppt/slides/slide521.xml"/>
  <Override ContentType="application/vnd.openxmlformats-officedocument.presentationml.slide+xml" PartName="/ppt/slides/slide570.xml"/>
  <Override ContentType="application/vnd.openxmlformats-officedocument.presentationml.slide+xml" PartName="/ppt/slides/slide442.xml"/>
  <Override ContentType="application/vnd.openxmlformats-officedocument.presentationml.slide+xml" PartName="/ppt/slides/slide485.xml"/>
  <Override ContentType="application/vnd.openxmlformats-officedocument.presentationml.slide+xml" PartName="/ppt/slides/slide615.xml"/>
  <Override ContentType="application/vnd.openxmlformats-officedocument.presentationml.slide+xml" PartName="/ppt/slides/slide658.xml"/>
  <Override ContentType="application/vnd.openxmlformats-officedocument.presentationml.slide+xml" PartName="/ppt/slides/slide106.xml"/>
  <Override ContentType="application/vnd.openxmlformats-officedocument.presentationml.slide+xml" PartName="/ppt/slides/slide234.xml"/>
  <Override ContentType="application/vnd.openxmlformats-officedocument.presentationml.slide+xml" PartName="/ppt/slides/slide177.xml"/>
  <Override ContentType="application/vnd.openxmlformats-officedocument.presentationml.slide+xml" PartName="/ppt/slides/slide363.xml"/>
  <Override ContentType="application/vnd.openxmlformats-officedocument.presentationml.slide+xml" PartName="/ppt/slides/slide134.xml"/>
  <Override ContentType="application/vnd.openxmlformats-officedocument.presentationml.slide+xml" PartName="/ppt/slides/slide320.xml"/>
  <Override ContentType="application/vnd.openxmlformats-officedocument.presentationml.slide+xml" PartName="/ppt/slides/slide508.xml"/>
  <Override ContentType="application/vnd.openxmlformats-officedocument.presentationml.slide+xml" PartName="/ppt/slides/slide207.xml"/>
  <Override ContentType="application/vnd.openxmlformats-officedocument.presentationml.slide+xml" PartName="/ppt/slides/slide657.xml"/>
  <Override ContentType="application/vnd.openxmlformats-officedocument.presentationml.slide+xml" PartName="/ppt/slides/slide356.xml"/>
  <Override ContentType="application/vnd.openxmlformats-officedocument.presentationml.slide+xml" PartName="/ppt/slides/slide542.xml"/>
  <Override ContentType="application/vnd.openxmlformats-officedocument.presentationml.slide+xml" PartName="/ppt/slides/slide284.xml"/>
  <Override ContentType="application/vnd.openxmlformats-officedocument.presentationml.slide+xml" PartName="/ppt/slides/slide399.xml"/>
  <Override ContentType="application/vnd.openxmlformats-officedocument.presentationml.slide+xml" PartName="/ppt/slides/slide585.xml"/>
  <Override ContentType="application/vnd.openxmlformats-officedocument.presentationml.slide+xml" PartName="/ppt/slides/slide47.xml"/>
  <Override ContentType="application/vnd.openxmlformats-officedocument.presentationml.slide+xml" PartName="/ppt/slides/slide241.xml"/>
  <Override ContentType="application/vnd.openxmlformats-officedocument.presentationml.slide+xml" PartName="/ppt/slides/slide691.xml"/>
  <Override ContentType="application/vnd.openxmlformats-officedocument.presentationml.slide+xml" PartName="/ppt/slides/slide478.xml"/>
  <Override ContentType="application/vnd.openxmlformats-officedocument.presentationml.slide+xml" PartName="/ppt/slides/slide664.xml"/>
  <Override ContentType="application/vnd.openxmlformats-officedocument.presentationml.slide+xml" PartName="/ppt/slides/slide390.xml"/>
  <Override ContentType="application/vnd.openxmlformats-officedocument.presentationml.slide+xml" PartName="/ppt/slides/slide621.xml"/>
  <Override ContentType="application/vnd.openxmlformats-officedocument.presentationml.slide+xml" PartName="/ppt/slides/slide81.xml"/>
  <Override ContentType="application/vnd.openxmlformats-officedocument.presentationml.slide+xml" PartName="/ppt/slides/slide435.xml"/>
  <Override ContentType="application/vnd.openxmlformats-officedocument.presentationml.slide+xml" PartName="/ppt/slides/slide329.xml"/>
  <Override ContentType="application/vnd.openxmlformats-officedocument.presentationml.slide+xml" PartName="/ppt/slides/slide463.xml"/>
  <Override ContentType="application/vnd.openxmlformats-officedocument.presentationml.slide+xml" PartName="/ppt/slides/slide721.xml"/>
  <Override ContentType="application/vnd.openxmlformats-officedocument.presentationml.slide+xml" PartName="/ppt/slides/slide162.xml"/>
  <Override ContentType="application/vnd.openxmlformats-officedocument.presentationml.slide+xml" PartName="/ppt/slides/slide32.xml"/>
  <Override ContentType="application/vnd.openxmlformats-officedocument.presentationml.slide+xml" PartName="/ppt/slides/slide75.xml"/>
  <Override ContentType="application/vnd.openxmlformats-officedocument.presentationml.slide+xml" PartName="/ppt/slides/slide213.xml"/>
  <Override ContentType="application/vnd.openxmlformats-officedocument.presentationml.slide+xml" PartName="/ppt/slides/slide557.xml"/>
  <Override ContentType="application/vnd.openxmlformats-officedocument.presentationml.slide+xml" PartName="/ppt/slides/slide514.xml"/>
  <Override ContentType="application/vnd.openxmlformats-officedocument.presentationml.slide+xml" PartName="/ppt/slides/slide670.xml"/>
  <Override ContentType="application/vnd.openxmlformats-officedocument.presentationml.slide+xml" PartName="/ppt/slides/slide679.xml"/>
  <Override ContentType="application/vnd.openxmlformats-officedocument.presentationml.slide+xml" PartName="/ppt/slides/slide290.xml"/>
  <Override ContentType="application/vnd.openxmlformats-officedocument.presentationml.slide+xml" PartName="/ppt/slides/slide378.xml"/>
  <Override ContentType="application/vnd.openxmlformats-officedocument.presentationml.slide+xml" PartName="/ppt/slides/slide636.xml"/>
  <Override ContentType="application/vnd.openxmlformats-officedocument.presentationml.slide+xml" PartName="/ppt/slides/slide335.xml"/>
  <Override ContentType="application/vnd.openxmlformats-officedocument.presentationml.slide+xml" PartName="/ppt/slides/slide256.xml"/>
  <Override ContentType="application/vnd.openxmlformats-officedocument.presentationml.slide+xml" PartName="/ppt/slides/slide429.xml"/>
  <Override ContentType="application/vnd.openxmlformats-officedocument.presentationml.slide+xml" PartName="/ppt/slides/slide299.xml"/>
  <Override ContentType="application/vnd.openxmlformats-officedocument.presentationml.slide+xml" PartName="/ppt/slides/slide128.xml"/>
  <Override ContentType="application/vnd.openxmlformats-officedocument.presentationml.slide+xml" PartName="/ppt/slides/slide591.xml"/>
  <Override ContentType="application/vnd.openxmlformats-officedocument.presentationml.slide+xml" PartName="/ppt/slides/slide420.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theme+xml" PartName="/ppt/theme/theme1.xml"/>
  <Override ContentType="application/vnd.openxmlformats-officedocument.theme+xml" PartName="/ppt/theme/theme2.xml"/>
  <Override ContentType="application/vnd.openxmlformats-officedocument.presentationml.notesSlide+xml" PartName="/ppt/notesSlides/notesSlide222.xml"/>
  <Override ContentType="application/vnd.openxmlformats-officedocument.presentationml.notesSlide+xml" PartName="/ppt/notesSlides/notesSlide311.xml"/>
  <Override ContentType="application/vnd.openxmlformats-officedocument.presentationml.notesSlide+xml" PartName="/ppt/notesSlides/notesSlide583.xml"/>
  <Override ContentType="application/vnd.openxmlformats-officedocument.presentationml.notesSlide+xml" PartName="/ppt/notesSlides/notesSlide672.xml"/>
  <Override ContentType="application/vnd.openxmlformats-officedocument.presentationml.notesSlide+xml" PartName="/ppt/notesSlides/notesSlide397.xml"/>
  <Override ContentType="application/vnd.openxmlformats-officedocument.presentationml.notesSlide+xml" PartName="/ppt/notesSlides/notesSlide125.xml"/>
  <Override ContentType="application/vnd.openxmlformats-officedocument.presentationml.notesSlide+xml" PartName="/ppt/notesSlides/notesSlide575.xml"/>
  <Override ContentType="application/vnd.openxmlformats-officedocument.presentationml.notesSlide+xml" PartName="/ppt/notesSlides/notesSlide680.xml"/>
  <Override ContentType="application/vnd.openxmlformats-officedocument.presentationml.notesSlide+xml" PartName="/ppt/notesSlides/notesSlide32.xml"/>
  <Override ContentType="application/vnd.openxmlformats-officedocument.presentationml.notesSlide+xml" PartName="/ppt/notesSlides/notesSlide117.xml"/>
  <Override ContentType="application/vnd.openxmlformats-officedocument.presentationml.notesSlide+xml" PartName="/ppt/notesSlides/notesSlide591.xml"/>
  <Override ContentType="application/vnd.openxmlformats-officedocument.presentationml.notesSlide+xml" PartName="/ppt/notesSlides/notesSlide486.xml"/>
  <Override ContentType="application/vnd.openxmlformats-officedocument.presentationml.notesSlide+xml" PartName="/ppt/notesSlides/notesSlide206.xml"/>
  <Override ContentType="application/vnd.openxmlformats-officedocument.presentationml.notesSlide+xml" PartName="/ppt/notesSlides/notesSlide656.xml"/>
  <Override ContentType="application/vnd.openxmlformats-officedocument.presentationml.notesSlide+xml" PartName="/ppt/notesSlides/notesSlide230.xml"/>
  <Override ContentType="application/vnd.openxmlformats-officedocument.presentationml.notesSlide+xml" PartName="/ppt/notesSlides/notesSlide494.xml"/>
  <Override ContentType="application/vnd.openxmlformats-officedocument.presentationml.notesSlide+xml" PartName="/ppt/notesSlides/notesSlide559.xml"/>
  <Override ContentType="application/vnd.openxmlformats-officedocument.presentationml.notesSlide+xml" PartName="/ppt/notesSlides/notesSlide133.xml"/>
  <Override ContentType="application/vnd.openxmlformats-officedocument.presentationml.notesSlide+xml" PartName="/ppt/notesSlides/notesSlide109.xml"/>
  <Override ContentType="application/vnd.openxmlformats-officedocument.presentationml.notesSlide+xml" PartName="/ppt/notesSlides/notesSlide24.xml"/>
  <Override ContentType="application/vnd.openxmlformats-officedocument.presentationml.notesSlide+xml" PartName="/ppt/notesSlides/notesSlide567.xml"/>
  <Override ContentType="application/vnd.openxmlformats-officedocument.presentationml.notesSlide+xml" PartName="/ppt/notesSlides/notesSlide16.xml"/>
  <Override ContentType="application/vnd.openxmlformats-officedocument.presentationml.notesSlide+xml" PartName="/ppt/notesSlides/notesSlide303.xml"/>
  <Override ContentType="application/vnd.openxmlformats-officedocument.presentationml.notesSlide+xml" PartName="/ppt/notesSlides/notesSlide389.xml"/>
  <Override ContentType="application/vnd.openxmlformats-officedocument.presentationml.notesSlide+xml" PartName="/ppt/notesSlides/notesSlide400.xml"/>
  <Override ContentType="application/vnd.openxmlformats-officedocument.presentationml.notesSlide+xml" PartName="/ppt/notesSlides/notesSlide478.xml"/>
  <Override ContentType="application/vnd.openxmlformats-officedocument.presentationml.notesSlide+xml" PartName="/ppt/notesSlides/notesSlide214.xml"/>
  <Override ContentType="application/vnd.openxmlformats-officedocument.presentationml.notesSlide+xml" PartName="/ppt/notesSlides/notesSlide664.xml"/>
  <Override ContentType="application/vnd.openxmlformats-officedocument.presentationml.notesSlide+xml" PartName="/ppt/notesSlides/notesSlide1.xml"/>
  <Override ContentType="application/vnd.openxmlformats-officedocument.presentationml.notesSlide+xml" PartName="/ppt/notesSlides/notesSlide390.xml"/>
  <Override ContentType="application/vnd.openxmlformats-officedocument.presentationml.notesSlide+xml" PartName="/ppt/notesSlides/notesSlide407.xml"/>
  <Override ContentType="application/vnd.openxmlformats-officedocument.presentationml.notesSlide+xml" PartName="/ppt/notesSlides/notesSlide687.xml"/>
  <Override ContentType="application/vnd.openxmlformats-officedocument.presentationml.notesSlide+xml" PartName="/ppt/notesSlides/notesSlide196.xml"/>
  <Override ContentType="application/vnd.openxmlformats-officedocument.presentationml.notesSlide+xml" PartName="/ppt/notesSlides/notesSlide423.xml"/>
  <Override ContentType="application/vnd.openxmlformats-officedocument.presentationml.notesSlide+xml" PartName="/ppt/notesSlides/notesSlide148.xml"/>
  <Override ContentType="application/vnd.openxmlformats-officedocument.presentationml.notesSlide+xml" PartName="/ppt/notesSlides/notesSlide520.xml"/>
  <Override ContentType="application/vnd.openxmlformats-officedocument.presentationml.notesSlide+xml" PartName="/ppt/notesSlides/notesSlide39.xml"/>
  <Override ContentType="application/vnd.openxmlformats-officedocument.presentationml.notesSlide+xml" PartName="/ppt/notesSlides/notesSlide293.xml"/>
  <Override ContentType="application/vnd.openxmlformats-officedocument.presentationml.notesSlide+xml" PartName="/ppt/notesSlides/notesSlide552.xml"/>
  <Override ContentType="application/vnd.openxmlformats-officedocument.presentationml.notesSlide+xml" PartName="/ppt/notesSlides/notesSlide277.xml"/>
  <Override ContentType="application/vnd.openxmlformats-officedocument.presentationml.notesSlide+xml" PartName="/ppt/notesSlides/notesSlide455.xml"/>
  <Override ContentType="application/vnd.openxmlformats-officedocument.presentationml.notesSlide+xml" PartName="/ppt/notesSlides/notesSlide87.xml"/>
  <Override ContentType="application/vnd.openxmlformats-officedocument.presentationml.notesSlide+xml" PartName="/ppt/notesSlides/notesSlide471.xml"/>
  <Override ContentType="application/vnd.openxmlformats-officedocument.presentationml.notesSlide+xml" PartName="/ppt/notesSlides/notesSlide141.xml"/>
  <Override ContentType="application/vnd.openxmlformats-officedocument.presentationml.notesSlide+xml" PartName="/ppt/notesSlides/notesSlide326.xml"/>
  <Override ContentType="application/vnd.openxmlformats-officedocument.presentationml.notesSlide+xml" PartName="/ppt/notesSlides/notesSlide110.xml"/>
  <Override ContentType="application/vnd.openxmlformats-officedocument.presentationml.notesSlide+xml" PartName="/ppt/notesSlides/notesSlide601.xml"/>
  <Override ContentType="application/vnd.openxmlformats-officedocument.presentationml.notesSlide+xml" PartName="/ppt/notesSlides/notesSlide374.xml"/>
  <Override ContentType="application/vnd.openxmlformats-officedocument.presentationml.notesSlide+xml" PartName="/ppt/notesSlides/notesSlide504.xml"/>
  <Override ContentType="application/vnd.openxmlformats-officedocument.presentationml.notesSlide+xml" PartName="/ppt/notesSlides/notesSlide229.xml"/>
  <Override ContentType="application/vnd.openxmlformats-officedocument.presentationml.notesSlide+xml" PartName="/ppt/notesSlides/notesSlide714.xml"/>
  <Override ContentType="application/vnd.openxmlformats-officedocument.presentationml.notesSlide+xml" PartName="/ppt/notesSlides/notesSlide609.xml"/>
  <Override ContentType="application/vnd.openxmlformats-officedocument.presentationml.notesSlide+xml" PartName="/ppt/notesSlides/notesSlide528.xml"/>
  <Override ContentType="application/vnd.openxmlformats-officedocument.presentationml.notesSlide+xml" PartName="/ppt/notesSlides/notesSlide180.xml"/>
  <Override ContentType="application/vnd.openxmlformats-officedocument.presentationml.notesSlide+xml" PartName="/ppt/notesSlides/notesSlide172.xml"/>
  <Override ContentType="application/vnd.openxmlformats-officedocument.presentationml.notesSlide+xml" PartName="/ppt/notesSlides/notesSlide261.xml"/>
  <Override ContentType="application/vnd.openxmlformats-officedocument.presentationml.notesSlide+xml" PartName="/ppt/notesSlides/notesSlide633.xml"/>
  <Override ContentType="application/vnd.openxmlformats-officedocument.presentationml.notesSlide+xml" PartName="/ppt/notesSlides/notesSlide9.xml"/>
  <Override ContentType="application/vnd.openxmlformats-officedocument.presentationml.notesSlide+xml" PartName="/ppt/notesSlides/notesSlide63.xml"/>
  <Override ContentType="application/vnd.openxmlformats-officedocument.presentationml.notesSlide+xml" PartName="/ppt/notesSlides/notesSlide358.xml"/>
  <Override ContentType="application/vnd.openxmlformats-officedocument.presentationml.notesSlide+xml" PartName="/ppt/notesSlides/notesSlide342.xml"/>
  <Override ContentType="application/vnd.openxmlformats-officedocument.presentationml.notesSlide+xml" PartName="/ppt/notesSlides/notesSlide270.xml"/>
  <Override ContentType="application/vnd.openxmlformats-officedocument.presentationml.notesSlide+xml" PartName="/ppt/notesSlides/notesSlide616.xml"/>
  <Override ContentType="application/vnd.openxmlformats-officedocument.presentationml.notesSlide+xml" PartName="/ppt/notesSlides/notesSlide695.xml"/>
  <Override ContentType="application/vnd.openxmlformats-officedocument.presentationml.notesSlide+xml" PartName="/ppt/notesSlides/notesSlide447.xml"/>
  <Override ContentType="application/vnd.openxmlformats-officedocument.presentationml.notesSlide+xml" PartName="/ppt/notesSlides/notesSlide722.xml"/>
  <Override ContentType="application/vnd.openxmlformats-officedocument.presentationml.notesSlide+xml" PartName="/ppt/notesSlides/notesSlide439.xml"/>
  <Override ContentType="application/vnd.openxmlformats-officedocument.presentationml.notesSlide+xml" PartName="/ppt/notesSlides/notesSlide253.xml"/>
  <Override ContentType="application/vnd.openxmlformats-officedocument.presentationml.notesSlide+xml" PartName="/ppt/notesSlides/notesSlide705.xml"/>
  <Override ContentType="application/vnd.openxmlformats-officedocument.presentationml.notesSlide+xml" PartName="/ppt/notesSlides/notesSlide48.xml"/>
  <Override ContentType="application/vnd.openxmlformats-officedocument.presentationml.notesSlide+xml" PartName="/ppt/notesSlides/notesSlide238.xml"/>
  <Override ContentType="application/vnd.openxmlformats-officedocument.presentationml.notesSlide+xml" PartName="/ppt/notesSlides/notesSlide462.xml"/>
  <Override ContentType="application/vnd.openxmlformats-officedocument.presentationml.notesSlide+xml" PartName="/ppt/notesSlides/notesSlide157.xml"/>
  <Override ContentType="application/vnd.openxmlformats-officedocument.presentationml.notesSlide+xml" PartName="/ppt/notesSlides/notesSlide513.xml"/>
  <Override ContentType="application/vnd.openxmlformats-officedocument.presentationml.notesSlide+xml" PartName="/ppt/notesSlides/notesSlide101.xml"/>
  <Override ContentType="application/vnd.openxmlformats-officedocument.presentationml.notesSlide+xml" PartName="/ppt/notesSlides/notesSlide432.xml"/>
  <Override ContentType="application/vnd.openxmlformats-officedocument.presentationml.notesSlide+xml" PartName="/ppt/notesSlides/notesSlide95.xml"/>
  <Override ContentType="application/vnd.openxmlformats-officedocument.presentationml.notesSlide+xml" PartName="/ppt/notesSlides/notesSlide351.xml"/>
  <Override ContentType="application/vnd.openxmlformats-officedocument.presentationml.notesSlide+xml" PartName="/ppt/notesSlides/notesSlide319.xml"/>
  <Override ContentType="application/vnd.openxmlformats-officedocument.presentationml.notesSlide+xml" PartName="/ppt/notesSlides/notesSlide334.xml"/>
  <Override ContentType="application/vnd.openxmlformats-officedocument.presentationml.notesSlide+xml" PartName="/ppt/notesSlides/notesSlide349.xml"/>
  <Override ContentType="application/vnd.openxmlformats-officedocument.presentationml.notesSlide+xml" PartName="/ppt/notesSlides/notesSlide187.xml"/>
  <Override ContentType="application/vnd.openxmlformats-officedocument.presentationml.notesSlide+xml" PartName="/ppt/notesSlides/notesSlide624.xml"/>
  <Override ContentType="application/vnd.openxmlformats-officedocument.presentationml.notesSlide+xml" PartName="/ppt/notesSlides/notesSlide78.xml"/>
  <Override ContentType="application/vnd.openxmlformats-officedocument.presentationml.notesSlide+xml" PartName="/ppt/notesSlides/notesSlide366.xml"/>
  <Override ContentType="application/vnd.openxmlformats-officedocument.presentationml.notesSlide+xml" PartName="/ppt/notesSlides/notesSlide641.xml"/>
  <Override ContentType="application/vnd.openxmlformats-officedocument.presentationml.notesSlide+xml" PartName="/ppt/notesSlides/notesSlide648.xml"/>
  <Override ContentType="application/vnd.openxmlformats-officedocument.presentationml.notesSlide+xml" PartName="/ppt/notesSlides/notesSlide71.xml"/>
  <Override ContentType="application/vnd.openxmlformats-officedocument.presentationml.notesSlide+xml" PartName="/ppt/notesSlides/notesSlide285.xml"/>
  <Override ContentType="application/vnd.openxmlformats-officedocument.presentationml.notesSlide+xml" PartName="/ppt/notesSlides/notesSlide543.xml"/>
  <Override ContentType="application/vnd.openxmlformats-officedocument.presentationml.notesSlide+xml" PartName="/ppt/notesSlides/notesSlide729.xml"/>
  <Override ContentType="application/vnd.openxmlformats-officedocument.presentationml.notesSlide+xml" PartName="/ppt/notesSlides/notesSlide560.xml"/>
  <Override ContentType="application/vnd.openxmlformats-officedocument.presentationml.notesSlide+xml" PartName="/ppt/notesSlides/notesSlide415.xml"/>
  <Override ContentType="application/vnd.openxmlformats-officedocument.presentationml.notesSlide+xml" PartName="/ppt/notesSlides/notesSlide268.xml"/>
  <Override ContentType="application/vnd.openxmlformats-officedocument.presentationml.notesSlide+xml" PartName="/ppt/notesSlides/notesSlide599.xml"/>
  <Override ContentType="application/vnd.openxmlformats-officedocument.presentationml.notesSlide+xml" PartName="/ppt/notesSlides/notesSlide558.xml"/>
  <Override ContentType="application/vnd.openxmlformats-officedocument.presentationml.notesSlide+xml" PartName="/ppt/notesSlides/notesSlide647.xml"/>
  <Override ContentType="application/vnd.openxmlformats-officedocument.presentationml.notesSlide+xml" PartName="/ppt/notesSlides/notesSlide302.xml"/>
  <Override ContentType="application/vnd.openxmlformats-officedocument.presentationml.notesSlide+xml" PartName="/ppt/notesSlides/notesSlide663.xml"/>
  <Override ContentType="application/vnd.openxmlformats-officedocument.presentationml.notesSlide+xml" PartName="/ppt/notesSlides/notesSlide592.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574.xml"/>
  <Override ContentType="application/vnd.openxmlformats-officedocument.presentationml.notesSlide+xml" PartName="/ppt/notesSlides/notesSlide124.xml"/>
  <Override ContentType="application/vnd.openxmlformats-officedocument.presentationml.notesSlide+xml" PartName="/ppt/notesSlides/notesSlide213.xml"/>
  <Override ContentType="application/vnd.openxmlformats-officedocument.presentationml.notesSlide+xml" PartName="/ppt/notesSlides/notesSlide388.xml"/>
  <Override ContentType="application/vnd.openxmlformats-officedocument.presentationml.notesSlide+xml" PartName="/ppt/notesSlides/notesSlide223.xml"/>
  <Override ContentType="application/vnd.openxmlformats-officedocument.presentationml.notesSlide+xml" PartName="/ppt/notesSlides/notesSlide408.xml"/>
  <Override ContentType="application/vnd.openxmlformats-officedocument.presentationml.notesSlide+xml" PartName="/ppt/notesSlides/notesSlide17.xml"/>
  <Override ContentType="application/vnd.openxmlformats-officedocument.presentationml.notesSlide+xml" PartName="/ppt/notesSlides/notesSlide231.xml"/>
  <Override ContentType="application/vnd.openxmlformats-officedocument.presentationml.notesSlide+xml" PartName="/ppt/notesSlides/notesSlide94.xml"/>
  <Override ContentType="application/vnd.openxmlformats-officedocument.presentationml.notesSlide+xml" PartName="/ppt/notesSlides/notesSlide495.xml"/>
  <Override ContentType="application/vnd.openxmlformats-officedocument.presentationml.notesSlide+xml" PartName="/ppt/notesSlides/notesSlide681.xml"/>
  <Override ContentType="application/vnd.openxmlformats-officedocument.presentationml.notesSlide+xml" PartName="/ppt/notesSlides/notesSlide584.xml"/>
  <Override ContentType="application/vnd.openxmlformats-officedocument.presentationml.notesSlide+xml" PartName="/ppt/notesSlides/notesSlide134.xml"/>
  <Override ContentType="application/vnd.openxmlformats-officedocument.presentationml.notesSlide+xml" PartName="/ppt/notesSlides/notesSlide320.xml"/>
  <Override ContentType="application/vnd.openxmlformats-officedocument.presentationml.notesSlide+xml" PartName="/ppt/notesSlides/notesSlide246.xml"/>
  <Override ContentType="application/vnd.openxmlformats-officedocument.presentationml.notesSlide+xml" PartName="/ppt/notesSlides/notesSlide521.xml"/>
  <Override ContentType="application/vnd.openxmlformats-officedocument.presentationml.notesSlide+xml" PartName="/ppt/notesSlides/notesSlide470.xml"/>
  <Override ContentType="application/vnd.openxmlformats-officedocument.presentationml.notesSlide+xml" PartName="/ppt/notesSlides/notesSlide56.xml"/>
  <Override ContentType="application/vnd.openxmlformats-officedocument.presentationml.notesSlide+xml" PartName="/ppt/notesSlides/notesSlide195.xml"/>
  <Override ContentType="application/vnd.openxmlformats-officedocument.presentationml.notesSlide+xml" PartName="/ppt/notesSlides/notesSlide535.xml"/>
  <Override ContentType="application/vnd.openxmlformats-officedocument.presentationml.notesSlide+xml" PartName="/ppt/notesSlides/notesSlide373.xml"/>
  <Override ContentType="application/vnd.openxmlformats-officedocument.presentationml.notesSlide+xml" PartName="/ppt/notesSlides/notesSlide479.xml"/>
  <Override ContentType="application/vnd.openxmlformats-officedocument.presentationml.notesSlide+xml" PartName="/ppt/notesSlides/notesSlide391.xml"/>
  <Override ContentType="application/vnd.openxmlformats-officedocument.presentationml.notesSlide+xml" PartName="/ppt/notesSlides/notesSlide503.xml"/>
  <Override ContentType="application/vnd.openxmlformats-officedocument.presentationml.notesSlide+xml" PartName="/ppt/notesSlides/notesSlide118.xml"/>
  <Override ContentType="application/vnd.openxmlformats-officedocument.presentationml.notesSlide+xml" PartName="/ppt/notesSlides/notesSlide485.xml"/>
  <Override ContentType="application/vnd.openxmlformats-officedocument.presentationml.notesSlide+xml" PartName="/ppt/notesSlides/notesSlide632.xml"/>
  <Override ContentType="application/vnd.openxmlformats-officedocument.presentationml.notesSlide+xml" PartName="/ppt/notesSlides/notesSlide140.xml"/>
  <Override ContentType="application/vnd.openxmlformats-officedocument.presentationml.notesSlide+xml" PartName="/ppt/notesSlides/notesSlide657.xml"/>
  <Override ContentType="application/vnd.openxmlformats-officedocument.presentationml.notesSlide+xml" PartName="/ppt/notesSlides/notesSlide88.xml"/>
  <Override ContentType="application/vnd.openxmlformats-officedocument.presentationml.notesSlide+xml" PartName="/ppt/notesSlides/notesSlide357.xml"/>
  <Override ContentType="application/vnd.openxmlformats-officedocument.presentationml.notesSlide+xml" PartName="/ppt/notesSlides/notesSlide424.xml"/>
  <Override ContentType="application/vnd.openxmlformats-officedocument.presentationml.notesSlide+xml" PartName="/ppt/notesSlides/notesSlide294.xml"/>
  <Override ContentType="application/vnd.openxmlformats-officedocument.presentationml.notesSlide+xml" PartName="/ppt/notesSlides/notesSlide149.xml"/>
  <Override ContentType="application/vnd.openxmlformats-officedocument.presentationml.notesSlide+xml" PartName="/ppt/notesSlides/notesSlide252.xml"/>
  <Override ContentType="application/vnd.openxmlformats-officedocument.presentationml.notesSlide+xml" PartName="/ppt/notesSlides/notesSlide62.xml"/>
  <Override ContentType="application/vnd.openxmlformats-officedocument.presentationml.notesSlide+xml" PartName="/ppt/notesSlides/notesSlide642.xml"/>
  <Override ContentType="application/vnd.openxmlformats-officedocument.presentationml.notesSlide+xml" PartName="/ppt/notesSlides/notesSlide341.xml"/>
  <Override ContentType="application/vnd.openxmlformats-officedocument.presentationml.notesSlide+xml" PartName="/ppt/notesSlides/notesSlide553.xml"/>
  <Override ContentType="application/vnd.openxmlformats-officedocument.presentationml.notesSlide+xml" PartName="/ppt/notesSlides/notesSlide367.xml"/>
  <Override ContentType="application/vnd.openxmlformats-officedocument.presentationml.notesSlide+xml" PartName="/ppt/notesSlides/notesSlide529.xml"/>
  <Override ContentType="application/vnd.openxmlformats-officedocument.presentationml.notesSlide+xml" PartName="/ppt/notesSlides/notesSlide715.xml"/>
  <Override ContentType="application/vnd.openxmlformats-officedocument.presentationml.notesSlide+xml" PartName="/ppt/notesSlides/notesSlide139.xml"/>
  <Override ContentType="application/vnd.openxmlformats-officedocument.presentationml.notesSlide+xml" PartName="/ppt/notesSlides/notesSlide278.xml"/>
  <Override ContentType="application/vnd.openxmlformats-officedocument.presentationml.notesSlide+xml" PartName="/ppt/notesSlides/notesSlide414.xml"/>
  <Override ContentType="application/vnd.openxmlformats-officedocument.presentationml.notesSlide+xml" PartName="/ppt/notesSlides/notesSlide228.xml"/>
  <Override ContentType="application/vnd.openxmlformats-officedocument.presentationml.notesSlide+xml" PartName="/ppt/notesSlides/notesSlide55.xml"/>
  <Override ContentType="application/vnd.openxmlformats-officedocument.presentationml.notesSlide+xml" PartName="/ppt/notesSlides/notesSlide156.xml"/>
  <Override ContentType="application/vnd.openxmlformats-officedocument.presentationml.notesSlide+xml" PartName="/ppt/notesSlides/notesSlide245.xml"/>
  <Override ContentType="application/vnd.openxmlformats-officedocument.presentationml.notesSlide+xml" PartName="/ppt/notesSlides/notesSlide589.xml"/>
  <Override ContentType="application/vnd.openxmlformats-officedocument.presentationml.notesSlide+xml" PartName="/ppt/notesSlides/notesSlide72.xml"/>
  <Override ContentType="application/vnd.openxmlformats-officedocument.presentationml.notesSlide+xml" PartName="/ppt/notesSlides/notesSlide431.xml"/>
  <Override ContentType="application/vnd.openxmlformats-officedocument.presentationml.notesSlide+xml" PartName="/ppt/notesSlides/notesSlide190.xml"/>
  <Override ContentType="application/vnd.openxmlformats-officedocument.presentationml.notesSlide+xml" PartName="/ppt/notesSlides/notesSlide608.xml"/>
  <Override ContentType="application/vnd.openxmlformats-officedocument.presentationml.notesSlide+xml" PartName="/ppt/notesSlides/notesSlide262.xml"/>
  <Override ContentType="application/vnd.openxmlformats-officedocument.presentationml.notesSlide+xml" PartName="/ppt/notesSlides/notesSlide8.xml"/>
  <Override ContentType="application/vnd.openxmlformats-officedocument.presentationml.notesSlide+xml" PartName="/ppt/notesSlides/notesSlide536.xml"/>
  <Override ContentType="application/vnd.openxmlformats-officedocument.presentationml.notesSlide+xml" PartName="/ppt/notesSlides/notesSlide38.xml"/>
  <Override ContentType="application/vnd.openxmlformats-officedocument.presentationml.notesSlide+xml" PartName="/ppt/notesSlides/notesSlide173.xml"/>
  <Override ContentType="application/vnd.openxmlformats-officedocument.presentationml.notesSlide+xml" PartName="/ppt/notesSlides/notesSlide519.xml"/>
  <Override ContentType="application/vnd.openxmlformats-officedocument.presentationml.notesSlide+xml" PartName="/ppt/notesSlides/notesSlide625.xml"/>
  <Override ContentType="application/vnd.openxmlformats-officedocument.presentationml.notesSlide+xml" PartName="/ppt/notesSlides/notesSlide335.xml"/>
  <Override ContentType="application/vnd.openxmlformats-officedocument.presentationml.notesSlide+xml" PartName="/ppt/notesSlides/notesSlide696.xml"/>
  <Override ContentType="application/vnd.openxmlformats-officedocument.presentationml.notesSlide+xml" PartName="/ppt/notesSlides/notesSlide318.xml"/>
  <Override ContentType="application/vnd.openxmlformats-officedocument.presentationml.notesSlide+xml" PartName="/ppt/notesSlides/notesSlide284.xml"/>
  <Override ContentType="application/vnd.openxmlformats-officedocument.presentationml.notesSlide+xml" PartName="/ppt/notesSlides/notesSlide352.xml"/>
  <Override ContentType="application/vnd.openxmlformats-officedocument.presentationml.notesSlide+xml" PartName="/ppt/notesSlides/notesSlide267.xml"/>
  <Override ContentType="application/vnd.openxmlformats-officedocument.presentationml.notesSlide+xml" PartName="/ppt/notesSlides/notesSlide704.xml"/>
  <Override ContentType="application/vnd.openxmlformats-officedocument.presentationml.notesSlide+xml" PartName="/ppt/notesSlides/notesSlide542.xml"/>
  <Override ContentType="application/vnd.openxmlformats-officedocument.presentationml.notesSlide+xml" PartName="/ppt/notesSlides/notesSlide429.xml"/>
  <Override ContentType="application/vnd.openxmlformats-officedocument.presentationml.notesSlide+xml" PartName="/ppt/notesSlides/notesSlide463.xml"/>
  <Override ContentType="application/vnd.openxmlformats-officedocument.presentationml.notesSlide+xml" PartName="/ppt/notesSlides/notesSlide480.xml"/>
  <Override ContentType="application/vnd.openxmlformats-officedocument.presentationml.notesSlide+xml" PartName="/ppt/notesSlides/notesSlide49.xml"/>
  <Override ContentType="application/vnd.openxmlformats-officedocument.presentationml.notesSlide+xml" PartName="/ppt/notesSlides/notesSlide721.xml"/>
  <Override ContentType="application/vnd.openxmlformats-officedocument.presentationml.notesSlide+xml" PartName="/ppt/notesSlides/notesSlide207.xml"/>
  <Override ContentType="application/vnd.openxmlformats-officedocument.presentationml.notesSlide+xml" PartName="/ppt/notesSlides/notesSlide299.xml"/>
  <Override ContentType="application/vnd.openxmlformats-officedocument.presentationml.notesSlide+xml" PartName="/ppt/notesSlides/notesSlide568.xml"/>
  <Override ContentType="application/vnd.openxmlformats-officedocument.presentationml.notesSlide+xml" PartName="/ppt/notesSlides/notesSlide102.xml"/>
  <Override ContentType="application/vnd.openxmlformats-officedocument.presentationml.notesSlide+xml" PartName="/ppt/notesSlides/notesSlide446.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10.xml"/>
  <Override ContentType="application/vnd.openxmlformats-officedocument.presentationml.notesSlide+xml" PartName="/ppt/notesSlides/notesSlide188.xml"/>
  <Override ContentType="application/vnd.openxmlformats-officedocument.presentationml.notesSlide+xml" PartName="/ppt/notesSlides/notesSlide679.xml"/>
  <Override ContentType="application/vnd.openxmlformats-officedocument.presentationml.notesSlide+xml" PartName="/ppt/notesSlides/notesSlide291.xml"/>
  <Override ContentType="application/vnd.openxmlformats-officedocument.presentationml.notesSlide+xml" PartName="/ppt/notesSlides/notesSlide50.xml"/>
  <Override ContentType="application/vnd.openxmlformats-officedocument.presentationml.notesSlide+xml" PartName="/ppt/notesSlides/notesSlide719.xml"/>
  <Override ContentType="application/vnd.openxmlformats-officedocument.presentationml.notesSlide+xml" PartName="/ppt/notesSlides/notesSlide239.xml"/>
  <Override ContentType="application/vnd.openxmlformats-officedocument.presentationml.notesSlide+xml" PartName="/ppt/notesSlides/notesSlide107.xml"/>
  <Override ContentType="application/vnd.openxmlformats-officedocument.presentationml.notesSlide+xml" PartName="/ppt/notesSlides/notesSlide186.xml"/>
  <Override ContentType="application/vnd.openxmlformats-officedocument.presentationml.notesSlide+xml" PartName="/ppt/notesSlides/notesSlide143.xml"/>
  <Override ContentType="application/vnd.openxmlformats-officedocument.presentationml.notesSlide+xml" PartName="/ppt/notesSlides/notesSlide151.xml"/>
  <Override ContentType="application/vnd.openxmlformats-officedocument.presentationml.notesSlide+xml" PartName="/ppt/notesSlides/notesSlide689.xml"/>
  <Override ContentType="application/vnd.openxmlformats-officedocument.presentationml.notesSlide+xml" PartName="/ppt/notesSlides/notesSlide700.xml"/>
  <Override ContentType="application/vnd.openxmlformats-officedocument.presentationml.notesSlide+xml" PartName="/ppt/notesSlides/notesSlide100.xml"/>
  <Override ContentType="application/vnd.openxmlformats-officedocument.presentationml.notesSlide+xml" PartName="/ppt/notesSlides/notesSlide646.xml"/>
  <Override ContentType="application/vnd.openxmlformats-officedocument.presentationml.notesSlide+xml" PartName="/ppt/notesSlides/notesSlide42.xml"/>
  <Override ContentType="application/vnd.openxmlformats-officedocument.presentationml.notesSlide+xml" PartName="/ppt/notesSlides/notesSlide593.xml"/>
  <Override ContentType="application/vnd.openxmlformats-officedocument.presentationml.notesSlide+xml" PartName="/ppt/notesSlides/notesSlide603.xml"/>
  <Override ContentType="application/vnd.openxmlformats-officedocument.presentationml.notesSlide+xml" PartName="/ppt/notesSlides/notesSlide85.xml"/>
  <Override ContentType="application/vnd.openxmlformats-officedocument.presentationml.notesSlide+xml" PartName="/ppt/notesSlides/notesSlide550.xml"/>
  <Override ContentType="application/vnd.openxmlformats-officedocument.presentationml.notesSlide+xml" PartName="/ppt/notesSlides/notesSlide194.xml"/>
  <Override ContentType="application/vnd.openxmlformats-officedocument.presentationml.notesSlide+xml" PartName="/ppt/notesSlides/notesSlide638.xml"/>
  <Override ContentType="application/vnd.openxmlformats-officedocument.presentationml.notesSlide+xml" PartName="/ppt/notesSlides/notesSlide409.xml"/>
  <Override ContentType="application/vnd.openxmlformats-officedocument.presentationml.notesSlide+xml" PartName="/ppt/notesSlides/notesSlide34.xml"/>
  <Override ContentType="application/vnd.openxmlformats-officedocument.presentationml.notesSlide+xml" PartName="/ppt/notesSlides/notesSlide417.xml"/>
  <Override ContentType="application/vnd.openxmlformats-officedocument.presentationml.notesSlide+xml" PartName="/ppt/notesSlides/notesSlide77.xml"/>
  <Override ContentType="application/vnd.openxmlformats-officedocument.presentationml.notesSlide+xml" PartName="/ppt/notesSlides/notesSlide372.xml"/>
  <Override ContentType="application/vnd.openxmlformats-officedocument.presentationml.notesSlide+xml" PartName="/ppt/notesSlides/notesSlide263.xml"/>
  <Override ContentType="application/vnd.openxmlformats-officedocument.presentationml.notesSlide+xml" PartName="/ppt/notesSlides/notesSlide437.xml"/>
  <Override ContentType="application/vnd.openxmlformats-officedocument.presentationml.notesSlide+xml" PartName="/ppt/notesSlides/notesSlide259.xml"/>
  <Override ContentType="application/vnd.openxmlformats-officedocument.presentationml.notesSlide+xml" PartName="/ppt/notesSlides/notesSlide658.xml"/>
  <Override ContentType="application/vnd.openxmlformats-officedocument.presentationml.notesSlide+xml" PartName="/ppt/notesSlides/notesSlide166.xml"/>
  <Override ContentType="application/vnd.openxmlformats-officedocument.presentationml.notesSlide+xml" PartName="/ppt/notesSlides/notesSlide220.xml"/>
  <Override ContentType="application/vnd.openxmlformats-officedocument.presentationml.notesSlide+xml" PartName="/ppt/notesSlides/notesSlide631.xml"/>
  <Override ContentType="application/vnd.openxmlformats-officedocument.presentationml.notesSlide+xml" PartName="/ppt/notesSlides/notesSlide518.xml"/>
  <Override ContentType="application/vnd.openxmlformats-officedocument.presentationml.notesSlide+xml" PartName="/ppt/notesSlides/notesSlide178.xml"/>
  <Override ContentType="application/vnd.openxmlformats-officedocument.presentationml.notesSlide+xml" PartName="/ppt/notesSlides/notesSlide615.xml"/>
  <Override ContentType="application/vnd.openxmlformats-officedocument.presentationml.notesSlide+xml" PartName="/ppt/notesSlides/notesSlide674.xml"/>
  <Override ContentType="application/vnd.openxmlformats-officedocument.presentationml.notesSlide+xml" PartName="/ppt/notesSlides/notesSlide135.xml"/>
  <Override ContentType="application/vnd.openxmlformats-officedocument.presentationml.notesSlide+xml" PartName="/ppt/notesSlides/notesSlide93.xml"/>
  <Override ContentType="application/vnd.openxmlformats-officedocument.presentationml.notesSlide+xml" PartName="/ppt/notesSlides/notesSlide522.xml"/>
  <Override ContentType="application/vnd.openxmlformats-officedocument.presentationml.notesSlide+xml" PartName="/ppt/notesSlides/notesSlide301.xml"/>
  <Override ContentType="application/vnd.openxmlformats-officedocument.presentationml.notesSlide+xml" PartName="/ppt/notesSlides/notesSlide57.xml"/>
  <Override ContentType="application/vnd.openxmlformats-officedocument.presentationml.notesSlide+xml" PartName="/ppt/notesSlides/notesSlide565.xml"/>
  <Override ContentType="application/vnd.openxmlformats-officedocument.presentationml.notesSlide+xml" PartName="/ppt/notesSlides/notesSlide123.xml"/>
  <Override ContentType="application/vnd.openxmlformats-officedocument.presentationml.notesSlide+xml" PartName="/ppt/notesSlides/notesSlide171.xml"/>
  <Override ContentType="application/vnd.openxmlformats-officedocument.presentationml.notesSlide+xml" PartName="/ppt/notesSlides/notesSlide344.xml"/>
  <Override ContentType="application/vnd.openxmlformats-officedocument.presentationml.notesSlide+xml" PartName="/ppt/notesSlides/notesSlide14.xml"/>
  <Override ContentType="application/vnd.openxmlformats-officedocument.presentationml.notesSlide+xml" PartName="/ppt/notesSlides/notesSlide216.xml"/>
  <Override ContentType="application/vnd.openxmlformats-officedocument.presentationml.notesSlide+xml" PartName="/ppt/notesSlides/notesSlide387.xml"/>
  <Override ContentType="application/vnd.openxmlformats-officedocument.presentationml.notesSlide+xml" PartName="/ppt/notesSlides/notesSlide588.xml"/>
  <Override ContentType="application/vnd.openxmlformats-officedocument.presentationml.notesSlide+xml" PartName="/ppt/notesSlides/notesSlide37.xml"/>
  <Override ContentType="application/vnd.openxmlformats-officedocument.presentationml.notesSlide+xml" PartName="/ppt/notesSlides/notesSlide138.xml"/>
  <Override ContentType="application/vnd.openxmlformats-officedocument.presentationml.notesSlide+xml" PartName="/ppt/notesSlides/notesSlide163.xml"/>
  <Override ContentType="application/vnd.openxmlformats-officedocument.presentationml.notesSlide+xml" PartName="/ppt/notesSlides/notesSlide29.xml"/>
  <Override ContentType="application/vnd.openxmlformats-officedocument.presentationml.notesSlide+xml" PartName="/ppt/notesSlides/notesSlide502.xml"/>
  <Override ContentType="application/vnd.openxmlformats-officedocument.presentationml.notesSlide+xml" PartName="/ppt/notesSlides/notesSlide421.xml"/>
  <Override ContentType="application/vnd.openxmlformats-officedocument.presentationml.notesSlide+xml" PartName="/ppt/notesSlides/notesSlide473.xml"/>
  <Override ContentType="application/vnd.openxmlformats-officedocument.presentationml.notesSlide+xml" PartName="/ppt/notesSlides/notesSlide430.xml"/>
  <Override ContentType="application/vnd.openxmlformats-officedocument.presentationml.notesSlide+xml" PartName="/ppt/notesSlides/notesSlide287.xml"/>
  <Override ContentType="application/vnd.openxmlformats-officedocument.presentationml.notesSlide+xml" PartName="/ppt/notesSlides/notesSlide392.xml"/>
  <Override ContentType="application/vnd.openxmlformats-officedocument.presentationml.notesSlide+xml" PartName="/ppt/notesSlides/notesSlide537.xml"/>
  <Override ContentType="application/vnd.openxmlformats-officedocument.presentationml.notesSlide+xml" PartName="/ppt/notesSlides/notesSlide693.xml"/>
  <Override ContentType="application/vnd.openxmlformats-officedocument.presentationml.notesSlide+xml" PartName="/ppt/notesSlides/notesSlide464.xml"/>
  <Override ContentType="application/vnd.openxmlformats-officedocument.presentationml.notesSlide+xml" PartName="/ppt/notesSlides/notesSlide120.xml"/>
  <Override ContentType="application/vnd.openxmlformats-officedocument.presentationml.notesSlide+xml" PartName="/ppt/notesSlides/notesSlide308.xml"/>
  <Override ContentType="application/vnd.openxmlformats-officedocument.presentationml.notesSlide+xml" PartName="/ppt/notesSlides/notesSlide650.xml"/>
  <Override ContentType="application/vnd.openxmlformats-officedocument.presentationml.notesSlide+xml" PartName="/ppt/notesSlides/notesSlide600.xml"/>
  <Override ContentType="application/vnd.openxmlformats-officedocument.presentationml.notesSlide+xml" PartName="/ppt/notesSlides/notesSlide643.xml"/>
  <Override ContentType="application/vnd.openxmlformats-officedocument.presentationml.notesSlide+xml" PartName="/ppt/notesSlides/notesSlide686.xml"/>
  <Override ContentType="application/vnd.openxmlformats-officedocument.presentationml.notesSlide+xml" PartName="/ppt/notesSlides/notesSlide279.xml"/>
  <Override ContentType="application/vnd.openxmlformats-officedocument.presentationml.notesSlide+xml" PartName="/ppt/notesSlides/notesSlide236.xml"/>
  <Override ContentType="application/vnd.openxmlformats-officedocument.presentationml.notesSlide+xml" PartName="/ppt/notesSlides/notesSlide244.xml"/>
  <Override ContentType="application/vnd.openxmlformats-officedocument.presentationml.notesSlide+xml" PartName="/ppt/notesSlides/notesSlide201.xml"/>
  <Override ContentType="application/vnd.openxmlformats-officedocument.presentationml.notesSlide+xml" PartName="/ppt/notesSlides/notesSlide545.xml"/>
  <Override ContentType="application/vnd.openxmlformats-officedocument.presentationml.notesSlide+xml" PartName="/ppt/notesSlides/notesSlide731.xml"/>
  <Override ContentType="application/vnd.openxmlformats-officedocument.presentationml.notesSlide+xml" PartName="/ppt/notesSlides/notesSlide509.xml"/>
  <Override ContentType="application/vnd.openxmlformats-officedocument.presentationml.notesSlide+xml" PartName="/ppt/notesSlides/notesSlide402.xml"/>
  <Override ContentType="application/vnd.openxmlformats-officedocument.presentationml.notesSlide+xml" PartName="/ppt/notesSlides/notesSlide445.xml"/>
  <Override ContentType="application/vnd.openxmlformats-officedocument.presentationml.notesSlide+xml" PartName="/ppt/notesSlides/notesSlide191.xml"/>
  <Override ContentType="application/vnd.openxmlformats-officedocument.presentationml.notesSlide+xml" PartName="/ppt/notesSlides/notesSlide488.xml"/>
  <Override ContentType="application/vnd.openxmlformats-officedocument.presentationml.notesSlide+xml" PartName="/ppt/notesSlides/notesSlide208.xml"/>
  <Override ContentType="application/vnd.openxmlformats-officedocument.presentationml.notesSlide+xml" PartName="/ppt/notesSlides/notesSlide22.xml"/>
  <Override ContentType="application/vnd.openxmlformats-officedocument.presentationml.notesSlide+xml" PartName="/ppt/notesSlides/notesSlide321.xml"/>
  <Override ContentType="application/vnd.openxmlformats-officedocument.presentationml.notesSlide+xml" PartName="/ppt/notesSlides/notesSlide364.xml"/>
  <Override ContentType="application/vnd.openxmlformats-officedocument.presentationml.notesSlide+xml" PartName="/ppt/notesSlides/notesSlide7.xml"/>
  <Override ContentType="application/vnd.openxmlformats-officedocument.presentationml.notesSlide+xml" PartName="/ppt/notesSlides/notesSlide622.xml"/>
  <Override ContentType="application/vnd.openxmlformats-officedocument.presentationml.notesSlide+xml" PartName="/ppt/notesSlides/notesSlide65.xml"/>
  <Override ContentType="application/vnd.openxmlformats-officedocument.presentationml.notesSlide+xml" PartName="/ppt/notesSlides/notesSlide492.xml"/>
  <Override ContentType="application/vnd.openxmlformats-officedocument.presentationml.notesSlide+xml" PartName="/ppt/notesSlides/notesSlide665.xml"/>
  <Override ContentType="application/vnd.openxmlformats-officedocument.presentationml.notesSlide+xml" PartName="/ppt/notesSlides/notesSlide317.xml"/>
  <Override ContentType="application/vnd.openxmlformats-officedocument.presentationml.notesSlide+xml" PartName="/ppt/notesSlides/notesSlide336.xml"/>
  <Override ContentType="application/vnd.openxmlformats-officedocument.presentationml.notesSlide+xml" PartName="/ppt/notesSlides/notesSlide272.xml"/>
  <Override ContentType="application/vnd.openxmlformats-officedocument.presentationml.notesSlide+xml" PartName="/ppt/notesSlides/notesSlide671.xml"/>
  <Override ContentType="application/vnd.openxmlformats-officedocument.presentationml.notesSlide+xml" PartName="/ppt/notesSlides/notesSlide379.xml"/>
  <Override ContentType="application/vnd.openxmlformats-officedocument.presentationml.notesSlide+xml" PartName="/ppt/notesSlides/notesSlide618.xml"/>
  <Override ContentType="application/vnd.openxmlformats-officedocument.presentationml.notesSlide+xml" PartName="/ppt/notesSlides/notesSlide716.xml"/>
  <Override ContentType="application/vnd.openxmlformats-officedocument.presentationml.notesSlide+xml" PartName="/ppt/notesSlides/notesSlide573.xml"/>
  <Override ContentType="application/vnd.openxmlformats-officedocument.presentationml.notesSlide+xml" PartName="/ppt/notesSlides/notesSlide530.xml"/>
  <Override ContentType="application/vnd.openxmlformats-officedocument.presentationml.notesSlide+xml" PartName="/ppt/notesSlides/notesSlide703.xml"/>
  <Override ContentType="application/vnd.openxmlformats-officedocument.presentationml.notesSlide+xml" PartName="/ppt/notesSlides/notesSlide92.xml"/>
  <Override ContentType="application/vnd.openxmlformats-officedocument.presentationml.notesSlide+xml" PartName="/ppt/notesSlides/notesSlide193.xml"/>
  <Override ContentType="application/vnd.openxmlformats-officedocument.presentationml.notesSlide+xml" PartName="/ppt/notesSlides/notesSlide701.xml"/>
  <Override ContentType="application/vnd.openxmlformats-officedocument.presentationml.notesSlide+xml" PartName="/ppt/notesSlides/notesSlide150.xml"/>
  <Override ContentType="application/vnd.openxmlformats-officedocument.presentationml.notesSlide+xml" PartName="/ppt/notesSlides/notesSlide523.xml"/>
  <Override ContentType="application/vnd.openxmlformats-officedocument.presentationml.notesSlide+xml" PartName="/ppt/notesSlides/notesSlide142.xml"/>
  <Override ContentType="application/vnd.openxmlformats-officedocument.presentationml.notesSlide+xml" PartName="/ppt/notesSlides/notesSlide566.xml"/>
  <Override ContentType="application/vnd.openxmlformats-officedocument.presentationml.notesSlide+xml" PartName="/ppt/notesSlides/notesSlide116.xml"/>
  <Override ContentType="application/vnd.openxmlformats-officedocument.presentationml.notesSlide+xml" PartName="/ppt/notesSlides/notesSlide15.xml"/>
  <Override ContentType="application/vnd.openxmlformats-officedocument.presentationml.notesSlide+xml" PartName="/ppt/notesSlides/notesSlide159.xml"/>
  <Override ContentType="application/vnd.openxmlformats-officedocument.presentationml.notesSlide+xml" PartName="/ppt/notesSlides/notesSlide185.xml"/>
  <Override ContentType="application/vnd.openxmlformats-officedocument.presentationml.notesSlide+xml" PartName="/ppt/notesSlides/notesSlide371.xml"/>
  <Override ContentType="application/vnd.openxmlformats-officedocument.presentationml.notesSlide+xml" PartName="/ppt/notesSlides/notesSlide639.xml"/>
  <Override ContentType="application/vnd.openxmlformats-officedocument.presentationml.notesSlide+xml" PartName="/ppt/notesSlides/notesSlide215.xml"/>
  <Override ContentType="application/vnd.openxmlformats-officedocument.presentationml.notesSlide+xml" PartName="/ppt/notesSlides/notesSlide401.xml"/>
  <Override ContentType="application/vnd.openxmlformats-officedocument.presentationml.notesSlide+xml" PartName="/ppt/notesSlides/notesSlide444.xml"/>
  <Override ContentType="application/vnd.openxmlformats-officedocument.presentationml.notesSlide+xml" PartName="/ppt/notesSlides/notesSlide673.xml"/>
  <Override ContentType="application/vnd.openxmlformats-officedocument.presentationml.notesSlide+xml" PartName="/ppt/notesSlides/notesSlide258.xml"/>
  <Override ContentType="application/vnd.openxmlformats-officedocument.presentationml.notesSlide+xml" PartName="/ppt/notesSlides/notesSlide487.xml"/>
  <Override ContentType="application/vnd.openxmlformats-officedocument.presentationml.notesSlide+xml" PartName="/ppt/notesSlides/notesSlide630.xml"/>
  <Override ContentType="application/vnd.openxmlformats-officedocument.presentationml.notesSlide+xml" PartName="/ppt/notesSlides/notesSlide292.xml"/>
  <Override ContentType="application/vnd.openxmlformats-officedocument.presentationml.notesSlide+xml" PartName="/ppt/notesSlides/notesSlide337.xml"/>
  <Override ContentType="application/vnd.openxmlformats-officedocument.presentationml.notesSlide+xml" PartName="/ppt/notesSlides/notesSlide108.xml"/>
  <Override ContentType="application/vnd.openxmlformats-officedocument.presentationml.notesSlide+xml" PartName="/ppt/notesSlides/notesSlide718.xml"/>
  <Override ContentType="application/vnd.openxmlformats-officedocument.presentationml.notesSlide+xml" PartName="/ppt/notesSlides/notesSlide43.xml"/>
  <Override ContentType="application/vnd.openxmlformats-officedocument.presentationml.notesSlide+xml" PartName="/ppt/notesSlides/notesSlide86.xml"/>
  <Override ContentType="application/vnd.openxmlformats-officedocument.presentationml.notesSlide+xml" PartName="/ppt/notesSlides/notesSlide594.xml"/>
  <Override ContentType="application/vnd.openxmlformats-officedocument.presentationml.notesSlide+xml" PartName="/ppt/notesSlides/notesSlide179.xml"/>
  <Override ContentType="application/vnd.openxmlformats-officedocument.presentationml.notesSlide+xml" PartName="/ppt/notesSlides/notesSlide343.xml"/>
  <Override ContentType="application/vnd.openxmlformats-officedocument.presentationml.notesSlide+xml" PartName="/ppt/notesSlides/notesSlide300.xml"/>
  <Override ContentType="application/vnd.openxmlformats-officedocument.presentationml.notesSlide+xml" PartName="/ppt/notesSlides/notesSlide551.xml"/>
  <Override ContentType="application/vnd.openxmlformats-officedocument.presentationml.notesSlide+xml" PartName="/ppt/notesSlides/notesSlide645.xml"/>
  <Override ContentType="application/vnd.openxmlformats-officedocument.presentationml.notesSlide+xml" PartName="/ppt/notesSlides/notesSlide165.xml"/>
  <Override ContentType="application/vnd.openxmlformats-officedocument.presentationml.notesSlide+xml" PartName="/ppt/notesSlides/notesSlide602.xml"/>
  <Override ContentType="application/vnd.openxmlformats-officedocument.presentationml.notesSlide+xml" PartName="/ppt/notesSlides/notesSlide386.xml"/>
  <Override ContentType="application/vnd.openxmlformats-officedocument.presentationml.notesSlide+xml" PartName="/ppt/notesSlides/notesSlide122.xml"/>
  <Override ContentType="application/vnd.openxmlformats-officedocument.presentationml.notesSlide+xml" PartName="/ppt/notesSlides/notesSlide264.xml"/>
  <Override ContentType="application/vnd.openxmlformats-officedocument.presentationml.notesSlide+xml" PartName="/ppt/notesSlides/notesSlide170.xml"/>
  <Override ContentType="application/vnd.openxmlformats-officedocument.presentationml.notesSlide+xml" PartName="/ppt/notesSlides/notesSlide221.xml"/>
  <Override ContentType="application/vnd.openxmlformats-officedocument.presentationml.notesSlide+xml" PartName="/ppt/notesSlides/notesSlide58.xml"/>
  <Override ContentType="application/vnd.openxmlformats-officedocument.presentationml.notesSlide+xml" PartName="/ppt/notesSlides/notesSlide472.xml"/>
  <Override ContentType="application/vnd.openxmlformats-officedocument.presentationml.notesSlide+xml" PartName="/ppt/notesSlides/notesSlide724.xml"/>
  <Override ContentType="application/vnd.openxmlformats-officedocument.presentationml.notesSlide+xml" PartName="/ppt/notesSlides/notesSlide517.xml"/>
  <Override ContentType="application/vnd.openxmlformats-officedocument.presentationml.notesSlide+xml" PartName="/ppt/notesSlides/notesSlide688.xml"/>
  <Override ContentType="application/vnd.openxmlformats-officedocument.presentationml.notesSlide+xml" PartName="/ppt/notesSlides/notesSlide136.xml"/>
  <Override ContentType="application/vnd.openxmlformats-officedocument.presentationml.notesSlide+xml" PartName="/ppt/notesSlides/notesSlide309.xml"/>
  <Override ContentType="application/vnd.openxmlformats-officedocument.presentationml.notesSlide+xml" PartName="/ppt/notesSlides/notesSlide359.xml"/>
  <Override ContentType="application/vnd.openxmlformats-officedocument.presentationml.notesSlide+xml" PartName="/ppt/notesSlides/notesSlide617.xml"/>
  <Override ContentType="application/vnd.openxmlformats-officedocument.presentationml.notesSlide+xml" PartName="/ppt/notesSlides/notesSlide316.xml"/>
  <Override ContentType="application/vnd.openxmlformats-officedocument.presentationml.notesSlide+xml" PartName="/ppt/notesSlides/notesSlide70.xml"/>
  <Override ContentType="application/vnd.openxmlformats-officedocument.presentationml.notesSlide+xml" PartName="/ppt/notesSlides/notesSlide723.xml"/>
  <Override ContentType="application/vnd.openxmlformats-officedocument.presentationml.notesSlide+xml" PartName="/ppt/notesSlides/notesSlide243.xml"/>
  <Override ContentType="application/vnd.openxmlformats-officedocument.presentationml.notesSlide+xml" PartName="/ppt/notesSlides/notesSlide501.xml"/>
  <Override ContentType="application/vnd.openxmlformats-officedocument.presentationml.notesSlide+xml" PartName="/ppt/notesSlides/notesSlide544.xml"/>
  <Override ContentType="application/vnd.openxmlformats-officedocument.presentationml.notesSlide+xml" PartName="/ppt/notesSlides/notesSlide587.xml"/>
  <Override ContentType="application/vnd.openxmlformats-officedocument.presentationml.notesSlide+xml" PartName="/ppt/notesSlides/notesSlide200.xml"/>
  <Override ContentType="application/vnd.openxmlformats-officedocument.presentationml.notesSlide+xml" PartName="/ppt/notesSlides/notesSlide730.xml"/>
  <Override ContentType="application/vnd.openxmlformats-officedocument.presentationml.notesSlide+xml" PartName="/ppt/notesSlides/notesSlide438.xml"/>
  <Override ContentType="application/vnd.openxmlformats-officedocument.presentationml.notesSlide+xml" PartName="/ppt/notesSlides/notesSlide350.xml"/>
  <Override ContentType="application/vnd.openxmlformats-officedocument.presentationml.notesSlide+xml" PartName="/ppt/notesSlides/notesSlide393.xml"/>
  <Override ContentType="application/vnd.openxmlformats-officedocument.presentationml.notesSlide+xml" PartName="/ppt/notesSlides/notesSlide209.xml"/>
  <Override ContentType="application/vnd.openxmlformats-officedocument.presentationml.notesSlide+xml" PartName="/ppt/notesSlides/notesSlide465.xml"/>
  <Override ContentType="application/vnd.openxmlformats-officedocument.presentationml.notesSlide+xml" PartName="/ppt/notesSlides/notesSlide651.xml"/>
  <Override ContentType="application/vnd.openxmlformats-officedocument.presentationml.notesSlide+xml" PartName="/ppt/notesSlides/notesSlide21.xml"/>
  <Override ContentType="application/vnd.openxmlformats-officedocument.presentationml.notesSlide+xml" PartName="/ppt/notesSlides/notesSlide164.xml"/>
  <Override ContentType="application/vnd.openxmlformats-officedocument.presentationml.notesSlide+xml" PartName="/ppt/notesSlides/notesSlide422.xml"/>
  <Override ContentType="application/vnd.openxmlformats-officedocument.presentationml.notesSlide+xml" PartName="/ppt/notesSlides/notesSlide694.xml"/>
  <Override ContentType="application/vnd.openxmlformats-officedocument.presentationml.notesSlide+xml" PartName="/ppt/notesSlides/notesSlide64.xml"/>
  <Override ContentType="application/vnd.openxmlformats-officedocument.presentationml.notesSlide+xml" PartName="/ppt/notesSlides/notesSlide121.xml"/>
  <Override ContentType="application/vnd.openxmlformats-officedocument.presentationml.notesSlide+xml" PartName="/ppt/notesSlides/notesSlide666.xml"/>
  <Override ContentType="application/vnd.openxmlformats-officedocument.presentationml.notesSlide+xml" PartName="/ppt/notesSlides/notesSlide6.xml"/>
  <Override ContentType="application/vnd.openxmlformats-officedocument.presentationml.notesSlide+xml" PartName="/ppt/notesSlides/notesSlide271.xml"/>
  <Override ContentType="application/vnd.openxmlformats-officedocument.presentationml.notesSlide+xml" PartName="/ppt/notesSlides/notesSlide623.xml"/>
  <Override ContentType="application/vnd.openxmlformats-officedocument.presentationml.notesSlide+xml" PartName="/ppt/notesSlides/notesSlide365.xml"/>
  <Override ContentType="application/vnd.openxmlformats-officedocument.presentationml.notesSlide+xml" PartName="/ppt/notesSlides/notesSlide416.xml"/>
  <Override ContentType="application/vnd.openxmlformats-officedocument.presentationml.notesSlide+xml" PartName="/ppt/notesSlides/notesSlide459.xml"/>
  <Override ContentType="application/vnd.openxmlformats-officedocument.presentationml.notesSlide+xml" PartName="/ppt/notesSlides/notesSlide237.xml"/>
  <Override ContentType="application/vnd.openxmlformats-officedocument.presentationml.notesSlide+xml" PartName="/ppt/notesSlides/notesSlide572.xml"/>
  <Override ContentType="application/vnd.openxmlformats-officedocument.presentationml.notesSlide+xml" PartName="/ppt/notesSlides/notesSlide717.xml"/>
  <Override ContentType="application/vnd.openxmlformats-officedocument.presentationml.notesSlide+xml" PartName="/ppt/notesSlides/notesSlide79.xml"/>
  <Override ContentType="application/vnd.openxmlformats-officedocument.presentationml.notesSlide+xml" PartName="/ppt/notesSlides/notesSlide450.xml"/>
  <Override ContentType="application/vnd.openxmlformats-officedocument.presentationml.notesSlide+xml" PartName="/ppt/notesSlides/notesSlide493.xml"/>
  <Override ContentType="application/vnd.openxmlformats-officedocument.presentationml.notesSlide+xml" PartName="/ppt/notesSlides/notesSlide36.xml"/>
  <Override ContentType="application/vnd.openxmlformats-officedocument.presentationml.notesSlide+xml" PartName="/ppt/notesSlides/notesSlide192.xml"/>
  <Override ContentType="application/vnd.openxmlformats-officedocument.presentationml.notesSlide+xml" PartName="/ppt/notesSlides/notesSlide538.xml"/>
  <Override ContentType="application/vnd.openxmlformats-officedocument.presentationml.notesSlide+xml" PartName="/ppt/notesSlides/notesSlide286.xml"/>
  <Override ContentType="application/vnd.openxmlformats-officedocument.presentationml.notesSlide+xml" PartName="/ppt/notesSlides/notesSlide115.xml"/>
  <Override ContentType="application/vnd.openxmlformats-officedocument.presentationml.notesSlide+xml" PartName="/ppt/notesSlides/notesSlide158.xml"/>
  <Override ContentType="application/vnd.openxmlformats-officedocument.presentationml.notesSlide+xml" PartName="/ppt/notesSlides/notesSlide322.xml"/>
  <Override ContentType="application/vnd.openxmlformats-officedocument.presentationml.notesSlide+xml" PartName="/ppt/notesSlides/notesSlide67.xml"/>
  <Override ContentType="application/vnd.openxmlformats-officedocument.presentationml.notesSlide+xml" PartName="/ppt/notesSlides/notesSlide168.xml"/>
  <Override ContentType="application/vnd.openxmlformats-officedocument.presentationml.notesSlide+xml" PartName="/ppt/notesSlides/notesSlide354.xml"/>
  <Override ContentType="application/vnd.openxmlformats-officedocument.presentationml.notesSlide+xml" PartName="/ppt/notesSlides/notesSlide540.xml"/>
  <Override ContentType="application/vnd.openxmlformats-officedocument.presentationml.notesSlide+xml" PartName="/ppt/notesSlides/notesSlide257.xml"/>
  <Override ContentType="application/vnd.openxmlformats-officedocument.presentationml.notesSlide+xml" PartName="/ppt/notesSlides/notesSlide265.xml"/>
  <Override ContentType="application/vnd.openxmlformats-officedocument.presentationml.notesSlide+xml" PartName="/ppt/notesSlides/notesSlide443.xml"/>
  <Override ContentType="application/vnd.openxmlformats-officedocument.presentationml.notesSlide+xml" PartName="/ppt/notesSlides/notesSlide59.xml"/>
  <Override ContentType="application/vnd.openxmlformats-officedocument.presentationml.notesSlide+xml" PartName="/ppt/notesSlides/notesSlide249.xml"/>
  <Override ContentType="application/vnd.openxmlformats-officedocument.presentationml.notesSlide+xml" PartName="/ppt/notesSlides/notesSlide273.xml"/>
  <Override ContentType="application/vnd.openxmlformats-officedocument.presentationml.notesSlide+xml" PartName="/ppt/notesSlides/notesSlide524.xml"/>
  <Override ContentType="application/vnd.openxmlformats-officedocument.presentationml.notesSlide+xml" PartName="/ppt/notesSlides/notesSlide338.xml"/>
  <Override ContentType="application/vnd.openxmlformats-officedocument.presentationml.notesSlide+xml" PartName="/ppt/notesSlides/notesSlide362.xml"/>
  <Override ContentType="application/vnd.openxmlformats-officedocument.presentationml.notesSlide+xml" PartName="/ppt/notesSlides/notesSlide91.xml"/>
  <Override ContentType="application/vnd.openxmlformats-officedocument.presentationml.notesSlide+xml" PartName="/ppt/notesSlides/notesSlide176.xml"/>
  <Override ContentType="application/vnd.openxmlformats-officedocument.presentationml.notesSlide+xml" PartName="/ppt/notesSlides/notesSlide613.xml"/>
  <Override ContentType="application/vnd.openxmlformats-officedocument.presentationml.notesSlide+xml" PartName="/ppt/notesSlides/notesSlide702.xml"/>
  <Override ContentType="application/vnd.openxmlformats-officedocument.presentationml.notesSlide+xml" PartName="/ppt/notesSlides/notesSlide451.xml"/>
  <Override ContentType="application/vnd.openxmlformats-officedocument.presentationml.notesSlide+xml" PartName="/ppt/notesSlides/notesSlide427.xml"/>
  <Override ContentType="application/vnd.openxmlformats-officedocument.presentationml.notesSlide+xml" PartName="/ppt/notesSlides/notesSlide710.xml"/>
  <Override ContentType="application/vnd.openxmlformats-officedocument.presentationml.notesSlide+xml" PartName="/ppt/notesSlides/notesSlide699.xml"/>
  <Override ContentType="application/vnd.openxmlformats-officedocument.presentationml.notesSlide+xml" PartName="/ppt/notesSlides/notesSlide435.xml"/>
  <Override ContentType="application/vnd.openxmlformats-officedocument.presentationml.notesSlide+xml" PartName="/ppt/notesSlides/notesSlide621.xml"/>
  <Override ContentType="application/vnd.openxmlformats-officedocument.presentationml.notesSlide+xml" PartName="/ppt/notesSlides/notesSlide709.xml"/>
  <Override ContentType="application/vnd.openxmlformats-officedocument.presentationml.notesSlide+xml" PartName="/ppt/notesSlides/notesSlide346.xml"/>
  <Override ContentType="application/vnd.openxmlformats-officedocument.presentationml.notesSlide+xml" PartName="/ppt/notesSlides/notesSlide532.xml"/>
  <Override ContentType="application/vnd.openxmlformats-officedocument.presentationml.notesSlide+xml" PartName="/ppt/notesSlides/notesSlide725.xml"/>
  <Override ContentType="application/vnd.openxmlformats-officedocument.presentationml.notesSlide+xml" PartName="/ppt/notesSlides/notesSlide628.xml"/>
  <Override ContentType="application/vnd.openxmlformats-officedocument.presentationml.notesSlide+xml" PartName="/ppt/notesSlides/notesSlide644.xml"/>
  <Override ContentType="application/vnd.openxmlformats-officedocument.presentationml.notesSlide+xml" PartName="/ppt/notesSlides/notesSlide369.xml"/>
  <Override ContentType="application/vnd.openxmlformats-officedocument.presentationml.notesSlide+xml" PartName="/ppt/notesSlides/notesSlide250.xml"/>
  <Override ContentType="application/vnd.openxmlformats-officedocument.presentationml.notesSlide+xml" PartName="/ppt/notesSlides/notesSlide105.xml"/>
  <Override ContentType="application/vnd.openxmlformats-officedocument.presentationml.notesSlide+xml" PartName="/ppt/notesSlides/notesSlide202.xml"/>
  <Override ContentType="application/vnd.openxmlformats-officedocument.presentationml.notesSlide+xml" PartName="/ppt/notesSlides/notesSlide466.xml"/>
  <Override ContentType="application/vnd.openxmlformats-officedocument.presentationml.notesSlide+xml" PartName="/ppt/notesSlides/notesSlide137.xml"/>
  <Override ContentType="application/vnd.openxmlformats-officedocument.presentationml.notesSlide+xml" PartName="/ppt/notesSlides/notesSlide419.xml"/>
  <Override ContentType="application/vnd.openxmlformats-officedocument.presentationml.notesSlide+xml" PartName="/ppt/notesSlides/notesSlide498.xml"/>
  <Override ContentType="application/vnd.openxmlformats-officedocument.presentationml.notesSlide+xml" PartName="/ppt/notesSlides/notesSlide516.xml"/>
  <Override ContentType="application/vnd.openxmlformats-officedocument.presentationml.notesSlide+xml" PartName="/ppt/notesSlides/notesSlide595.xml"/>
  <Override ContentType="application/vnd.openxmlformats-officedocument.presentationml.notesSlide+xml" PartName="/ppt/notesSlides/notesSlide44.xml"/>
  <Override ContentType="application/vnd.openxmlformats-officedocument.presentationml.notesSlide+xml" PartName="/ppt/notesSlides/notesSlide234.xml"/>
  <Override ContentType="application/vnd.openxmlformats-officedocument.presentationml.notesSlide+xml" PartName="/ppt/notesSlides/notesSlide153.xml"/>
  <Override ContentType="application/vnd.openxmlformats-officedocument.presentationml.notesSlide+xml" PartName="/ppt/notesSlides/notesSlide184.xml"/>
  <Override ContentType="application/vnd.openxmlformats-officedocument.presentationml.notesSlide+xml" PartName="/ppt/notesSlides/notesSlide75.xml"/>
  <Override ContentType="application/vnd.openxmlformats-officedocument.presentationml.notesSlide+xml" PartName="/ppt/notesSlides/notesSlide547.xml"/>
  <Override ContentType="application/vnd.openxmlformats-officedocument.presentationml.notesSlide+xml" PartName="/ppt/notesSlides/notesSlide281.xml"/>
  <Override ContentType="application/vnd.openxmlformats-officedocument.presentationml.notesSlide+xml" PartName="/ppt/notesSlides/notesSlide331.xml"/>
  <Override ContentType="application/vnd.openxmlformats-officedocument.presentationml.notesSlide+xml" PartName="/ppt/notesSlides/notesSlide692.xml"/>
  <Override ContentType="application/vnd.openxmlformats-officedocument.presentationml.notesSlide+xml" PartName="/ppt/notesSlides/notesSlide490.xml"/>
  <Override ContentType="application/vnd.openxmlformats-officedocument.presentationml.notesSlide+xml" PartName="/ppt/notesSlides/notesSlide676.xml"/>
  <Override ContentType="application/vnd.openxmlformats-officedocument.presentationml.notesSlide+xml" PartName="/ppt/notesSlides/notesSlide20.xml"/>
  <Override ContentType="application/vnd.openxmlformats-officedocument.presentationml.notesSlide+xml" PartName="/ppt/notesSlides/notesSlide210.xml"/>
  <Override ContentType="application/vnd.openxmlformats-officedocument.presentationml.notesSlide+xml" PartName="/ppt/notesSlides/notesSlide377.xml"/>
  <Override ContentType="application/vnd.openxmlformats-officedocument.presentationml.notesSlide+xml" PartName="/ppt/notesSlides/notesSlide660.xml"/>
  <Override ContentType="application/vnd.openxmlformats-officedocument.presentationml.notesSlide+xml" PartName="/ppt/notesSlides/notesSlide315.xml"/>
  <Override ContentType="application/vnd.openxmlformats-officedocument.presentationml.notesSlide+xml" PartName="/ppt/notesSlides/notesSlide129.xml"/>
  <Override ContentType="application/vnd.openxmlformats-officedocument.presentationml.notesSlide+xml" PartName="/ppt/notesSlides/notesSlide659.xml"/>
  <Override ContentType="application/vnd.openxmlformats-officedocument.presentationml.notesSlide+xml" PartName="/ppt/notesSlides/notesSlide404.xml"/>
  <Override ContentType="application/vnd.openxmlformats-officedocument.presentationml.notesSlide+xml" PartName="/ppt/notesSlides/notesSlide394.xml"/>
  <Override ContentType="application/vnd.openxmlformats-officedocument.presentationml.notesSlide+xml" PartName="/ppt/notesSlides/notesSlide60.xml"/>
  <Override ContentType="application/vnd.openxmlformats-officedocument.presentationml.notesSlide+xml" PartName="/ppt/notesSlides/notesSlide296.xml"/>
  <Override ContentType="application/vnd.openxmlformats-officedocument.presentationml.notesSlide+xml" PartName="/ppt/notesSlides/notesSlide385.xml"/>
  <Override ContentType="application/vnd.openxmlformats-officedocument.presentationml.notesSlide+xml" PartName="/ppt/notesSlides/notesSlide571.xml"/>
  <Override ContentType="application/vnd.openxmlformats-officedocument.presentationml.notesSlide+xml" PartName="/ppt/notesSlides/notesSlide144.xml"/>
  <Override ContentType="application/vnd.openxmlformats-officedocument.presentationml.notesSlide+xml" PartName="/ppt/notesSlides/notesSlide539.xml"/>
  <Override ContentType="application/vnd.openxmlformats-officedocument.presentationml.notesSlide+xml" PartName="/ppt/notesSlides/notesSlide475.xml"/>
  <Override ContentType="application/vnd.openxmlformats-officedocument.presentationml.notesSlide+xml" PartName="/ppt/notesSlides/notesSlide114.xml"/>
  <Override ContentType="application/vnd.openxmlformats-officedocument.presentationml.notesSlide+xml" PartName="/ppt/notesSlides/notesSlide52.xml"/>
  <Override ContentType="application/vnd.openxmlformats-officedocument.presentationml.notesSlide+xml" PartName="/ppt/notesSlides/notesSlide35.xml"/>
  <Override ContentType="application/vnd.openxmlformats-officedocument.presentationml.notesSlide+xml" PartName="/ppt/notesSlides/notesSlide161.xml"/>
  <Override ContentType="application/vnd.openxmlformats-officedocument.presentationml.notesSlide+xml" PartName="/ppt/notesSlides/notesSlide306.xml"/>
  <Override ContentType="application/vnd.openxmlformats-officedocument.presentationml.notesSlide+xml" PartName="/ppt/notesSlides/notesSlide637.xml"/>
  <Override ContentType="application/vnd.openxmlformats-officedocument.presentationml.notesSlide+xml" PartName="/ppt/notesSlides/notesSlide652.xml"/>
  <Override ContentType="application/vnd.openxmlformats-officedocument.presentationml.notesSlide+xml" PartName="/ppt/notesSlides/notesSlide667.xml"/>
  <Override ContentType="application/vnd.openxmlformats-officedocument.presentationml.notesSlide+xml" PartName="/ppt/notesSlides/notesSlide5.xml"/>
  <Override ContentType="application/vnd.openxmlformats-officedocument.presentationml.notesSlide+xml" PartName="/ppt/notesSlides/notesSlide323.xml"/>
  <Override ContentType="application/vnd.openxmlformats-officedocument.presentationml.notesSlide+xml" PartName="/ppt/notesSlides/notesSlide605.xml"/>
  <Override ContentType="application/vnd.openxmlformats-officedocument.presentationml.notesSlide+xml" PartName="/ppt/notesSlides/notesSlide684.xml"/>
  <Override ContentType="application/vnd.openxmlformats-officedocument.presentationml.notesSlide+xml" PartName="/ppt/notesSlides/notesSlide370.xml"/>
  <Override ContentType="application/vnd.openxmlformats-officedocument.presentationml.notesSlide+xml" PartName="/ppt/notesSlides/notesSlide458.xml"/>
  <Override ContentType="application/vnd.openxmlformats-officedocument.presentationml.notesSlide+xml" PartName="/ppt/notesSlides/notesSlide500.xml"/>
  <Override ContentType="application/vnd.openxmlformats-officedocument.presentationml.notesSlide+xml" PartName="/ppt/notesSlides/notesSlide225.xml"/>
  <Override ContentType="application/vnd.openxmlformats-officedocument.presentationml.notesSlide+xml" PartName="/ppt/notesSlides/notesSlide556.xml"/>
  <Override ContentType="application/vnd.openxmlformats-officedocument.presentationml.notesSlide+xml" PartName="/ppt/notesSlides/notesSlide242.xml"/>
  <Override ContentType="application/vnd.openxmlformats-officedocument.presentationml.notesSlide+xml" PartName="/ppt/notesSlides/notesSlide586.xml"/>
  <Override ContentType="application/vnd.openxmlformats-officedocument.presentationml.notesSlide+xml" PartName="/ppt/notesSlides/notesSlide329.xml"/>
  <Override ContentType="application/vnd.openxmlformats-officedocument.presentationml.notesSlide+xml" PartName="/ppt/notesSlides/notesSlide515.xml"/>
  <Override ContentType="application/vnd.openxmlformats-officedocument.presentationml.notesSlide+xml" PartName="/ppt/notesSlides/notesSlide290.xml"/>
  <Override ContentType="application/vnd.openxmlformats-officedocument.presentationml.notesSlide+xml" PartName="/ppt/notesSlides/notesSlide418.xml"/>
  <Override ContentType="application/vnd.openxmlformats-officedocument.presentationml.notesSlide+xml" PartName="/ppt/notesSlides/notesSlide274.xml"/>
  <Override ContentType="application/vnd.openxmlformats-officedocument.presentationml.notesSlide+xml" PartName="/ppt/notesSlides/notesSlide604.xml"/>
  <Override ContentType="application/vnd.openxmlformats-officedocument.presentationml.notesSlide+xml" PartName="/ppt/notesSlides/notesSlide84.xml"/>
  <Override ContentType="application/vnd.openxmlformats-officedocument.presentationml.notesSlide+xml" PartName="/ppt/notesSlides/notesSlide76.xml"/>
  <Override ContentType="application/vnd.openxmlformats-officedocument.presentationml.notesSlide+xml" PartName="/ppt/notesSlides/notesSlide345.xml"/>
  <Override ContentType="application/vnd.openxmlformats-officedocument.presentationml.notesSlide+xml" PartName="/ppt/notesSlides/notesSlide620.xml"/>
  <Override ContentType="application/vnd.openxmlformats-officedocument.presentationml.notesSlide+xml" PartName="/ppt/notesSlides/notesSlide442.xml"/>
  <Override ContentType="application/vnd.openxmlformats-officedocument.presentationml.notesSlide+xml" PartName="/ppt/notesSlides/notesSlide507.xml"/>
  <Override ContentType="application/vnd.openxmlformats-officedocument.presentationml.notesSlide+xml" PartName="/ppt/notesSlides/notesSlide256.xml"/>
  <Override ContentType="application/vnd.openxmlformats-officedocument.presentationml.notesSlide+xml" PartName="/ppt/notesSlides/notesSlide531.xml"/>
  <Override ContentType="application/vnd.openxmlformats-officedocument.presentationml.notesSlide+xml" PartName="/ppt/notesSlides/notesSlide541.xml"/>
  <Override ContentType="application/vnd.openxmlformats-officedocument.presentationml.notesSlide+xml" PartName="/ppt/notesSlides/notesSlide629.xml"/>
  <Override ContentType="application/vnd.openxmlformats-officedocument.presentationml.notesSlide+xml" PartName="/ppt/notesSlides/notesSlide726.xml"/>
  <Override ContentType="application/vnd.openxmlformats-officedocument.presentationml.notesSlide+xml" PartName="/ppt/notesSlides/notesSlide82.xml"/>
  <Override ContentType="application/vnd.openxmlformats-officedocument.presentationml.notesSlide+xml" PartName="/ppt/notesSlides/notesSlide177.xml"/>
  <Override ContentType="application/vnd.openxmlformats-officedocument.presentationml.notesSlide+xml" PartName="/ppt/notesSlides/notesSlide363.xml"/>
  <Override ContentType="application/vnd.openxmlformats-officedocument.presentationml.notesSlide+xml" PartName="/ppt/notesSlides/notesSlide51.xml"/>
  <Override ContentType="application/vnd.openxmlformats-officedocument.presentationml.notesSlide+xml" PartName="/ppt/notesSlides/notesSlide266.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452.xml"/>
  <Override ContentType="application/vnd.openxmlformats-officedocument.presentationml.notesSlide+xml" PartName="/ppt/notesSlides/notesSlide203.xml"/>
  <Override ContentType="application/vnd.openxmlformats-officedocument.presentationml.notesSlide+xml" PartName="/ppt/notesSlides/notesSlide330.xml"/>
  <Override ContentType="application/vnd.openxmlformats-officedocument.presentationml.notesSlide+xml" PartName="/ppt/notesSlides/notesSlide564.xml"/>
  <Override ContentType="application/vnd.openxmlformats-officedocument.presentationml.notesSlide+xml" PartName="/ppt/notesSlides/notesSlide691.xml"/>
  <Override ContentType="application/vnd.openxmlformats-officedocument.presentationml.notesSlide+xml" PartName="/ppt/notesSlides/notesSlide13.xml"/>
  <Override ContentType="application/vnd.openxmlformats-officedocument.presentationml.notesSlide+xml" PartName="/ppt/notesSlides/notesSlide106.xml"/>
  <Override ContentType="application/vnd.openxmlformats-officedocument.presentationml.notesSlide+xml" PartName="/ppt/notesSlides/notesSlide99.xml"/>
  <Override ContentType="application/vnd.openxmlformats-officedocument.presentationml.notesSlide+xml" PartName="/ppt/notesSlides/notesSlide152.xml"/>
  <Override ContentType="application/vnd.openxmlformats-officedocument.presentationml.notesSlide+xml" PartName="/ppt/notesSlides/notesSlide289.xml"/>
  <Override ContentType="application/vnd.openxmlformats-officedocument.presentationml.notesSlide+xml" PartName="/ppt/notesSlides/notesSlide280.xml"/>
  <Override ContentType="application/vnd.openxmlformats-officedocument.presentationml.notesSlide+xml" PartName="/ppt/notesSlides/notesSlide183.xml"/>
  <Override ContentType="application/vnd.openxmlformats-officedocument.presentationml.notesSlide+xml" PartName="/ppt/notesSlides/notesSlide217.xml"/>
  <Override ContentType="application/vnd.openxmlformats-officedocument.presentationml.notesSlide+xml" PartName="/ppt/notesSlides/notesSlide708.xml"/>
  <Override ContentType="application/vnd.openxmlformats-officedocument.presentationml.notesSlide+xml" PartName="/ppt/notesSlides/notesSlide61.xml"/>
  <Override ContentType="application/vnd.openxmlformats-officedocument.presentationml.notesSlide+xml" PartName="/ppt/notesSlides/notesSlide436.xml"/>
  <Override ContentType="application/vnd.openxmlformats-officedocument.presentationml.notesSlide+xml" PartName="/ppt/notesSlides/notesSlide167.xml"/>
  <Override ContentType="application/vnd.openxmlformats-officedocument.presentationml.notesSlide+xml" PartName="/ppt/notesSlides/notesSlide578.xml"/>
  <Override ContentType="application/vnd.openxmlformats-officedocument.presentationml.notesSlide+xml" PartName="/ppt/notesSlides/notesSlide711.xml"/>
  <Override ContentType="application/vnd.openxmlformats-officedocument.presentationml.notesSlide+xml" PartName="/ppt/notesSlides/notesSlide314.xml"/>
  <Override ContentType="application/vnd.openxmlformats-officedocument.presentationml.notesSlide+xml" PartName="/ppt/notesSlides/notesSlide614.xml"/>
  <Override ContentType="application/vnd.openxmlformats-officedocument.presentationml.notesSlide+xml" PartName="/ppt/notesSlides/notesSlide675.xml"/>
  <Override ContentType="application/vnd.openxmlformats-officedocument.presentationml.notesSlide+xml" PartName="/ppt/notesSlides/notesSlide27.xml"/>
  <Override ContentType="application/vnd.openxmlformats-officedocument.presentationml.notesSlide+xml" PartName="/ppt/notesSlides/notesSlide339.xml"/>
  <Override ContentType="application/vnd.openxmlformats-officedocument.presentationml.notesSlide+xml" PartName="/ppt/notesSlides/notesSlide251.xml"/>
  <Override ContentType="application/vnd.openxmlformats-officedocument.presentationml.notesSlide+xml" PartName="/ppt/notesSlides/notesSlide467.xml"/>
  <Override ContentType="application/vnd.openxmlformats-officedocument.presentationml.notesSlide+xml" PartName="/ppt/notesSlides/notesSlide295.xml"/>
  <Override ContentType="application/vnd.openxmlformats-officedocument.presentationml.notesSlide+xml" PartName="/ppt/notesSlides/notesSlide384.xml"/>
  <Override ContentType="application/vnd.openxmlformats-officedocument.presentationml.notesSlide+xml" PartName="/ppt/notesSlides/notesSlide510.xml"/>
  <Override ContentType="application/vnd.openxmlformats-officedocument.presentationml.notesSlide+xml" PartName="/ppt/notesSlides/notesSlide324.xml"/>
  <Override ContentType="application/vnd.openxmlformats-officedocument.presentationml.notesSlide+xml" PartName="/ppt/notesSlides/notesSlide235.xml"/>
  <Override ContentType="application/vnd.openxmlformats-officedocument.presentationml.notesSlide+xml" PartName="/ppt/notesSlides/notesSlide45.xml"/>
  <Override ContentType="application/vnd.openxmlformats-officedocument.presentationml.notesSlide+xml" PartName="/ppt/notesSlides/notesSlide685.xml"/>
  <Override ContentType="application/vnd.openxmlformats-officedocument.presentationml.notesSlide+xml" PartName="/ppt/notesSlides/notesSlide28.xml"/>
  <Override ContentType="application/vnd.openxmlformats-officedocument.presentationml.notesSlide+xml" PartName="/ppt/notesSlides/notesSlide596.xml"/>
  <Override ContentType="application/vnd.openxmlformats-officedocument.presentationml.notesSlide+xml" PartName="/ppt/notesSlides/notesSlide570.xml"/>
  <Override ContentType="application/vnd.openxmlformats-officedocument.presentationml.notesSlide+xml" PartName="/ppt/notesSlides/notesSlide546.xml"/>
  <Override ContentType="application/vnd.openxmlformats-officedocument.presentationml.notesSlide+xml" PartName="/ppt/notesSlides/notesSlide12.xml"/>
  <Override ContentType="application/vnd.openxmlformats-officedocument.presentationml.notesSlide+xml" PartName="/ppt/notesSlides/notesSlide113.xml"/>
  <Override ContentType="application/vnd.openxmlformats-officedocument.presentationml.notesSlide+xml" PartName="/ppt/notesSlides/notesSlide474.xml"/>
  <Override ContentType="application/vnd.openxmlformats-officedocument.presentationml.notesSlide+xml" PartName="/ppt/notesSlides/notesSlide199.xml"/>
  <Override ContentType="application/vnd.openxmlformats-officedocument.presentationml.notesSlide+xml" PartName="/ppt/notesSlides/notesSlide457.xml"/>
  <Override ContentType="application/vnd.openxmlformats-officedocument.presentationml.notesSlide+xml" PartName="/ppt/notesSlides/notesSlide563.xml"/>
  <Override ContentType="application/vnd.openxmlformats-officedocument.presentationml.notesSlide+xml" PartName="/ppt/notesSlides/notesSlide98.xml"/>
  <Override ContentType="application/vnd.openxmlformats-officedocument.presentationml.notesSlide+xml" PartName="/ppt/notesSlides/notesSlide288.xml"/>
  <Override ContentType="application/vnd.openxmlformats-officedocument.presentationml.notesSlide+xml" PartName="/ppt/notesSlides/notesSlide579.xml"/>
  <Override ContentType="application/vnd.openxmlformats-officedocument.presentationml.notesSlide+xml" PartName="/ppt/notesSlides/notesSlide218.xml"/>
  <Override ContentType="application/vnd.openxmlformats-officedocument.presentationml.notesSlide+xml" PartName="/ppt/notesSlides/notesSlide668.xml"/>
  <Override ContentType="application/vnd.openxmlformats-officedocument.presentationml.notesSlide+xml" PartName="/ppt/notesSlides/notesSlide130.xml"/>
  <Override ContentType="application/vnd.openxmlformats-officedocument.presentationml.notesSlide+xml" PartName="/ppt/notesSlides/notesSlide580.xml"/>
  <Override ContentType="application/vnd.openxmlformats-officedocument.presentationml.notesSlide+xml" PartName="/ppt/notesSlides/notesSlide307.xml"/>
  <Override ContentType="application/vnd.openxmlformats-officedocument.presentationml.notesSlide+xml" PartName="/ppt/notesSlides/notesSlide491.xml"/>
  <Override ContentType="application/vnd.openxmlformats-officedocument.presentationml.notesSlide+xml" PartName="/ppt/notesSlides/notesSlide378.xml"/>
  <Override ContentType="application/vnd.openxmlformats-officedocument.presentationml.notesSlide+xml" PartName="/ppt/notesSlides/notesSlide636.xml"/>
  <Override ContentType="application/vnd.openxmlformats-officedocument.presentationml.notesSlide+xml" PartName="/ppt/notesSlides/notesSlide653.xml"/>
  <Override ContentType="application/vnd.openxmlformats-officedocument.presentationml.notesSlide+xml" PartName="/ppt/notesSlides/notesSlide395.xml"/>
  <Override ContentType="application/vnd.openxmlformats-officedocument.presentationml.notesSlide+xml" PartName="/ppt/notesSlides/notesSlide619.xml"/>
  <Override ContentType="application/vnd.openxmlformats-officedocument.presentationml.notesSlide+xml" PartName="/ppt/notesSlides/notesSlide670.xml"/>
  <Override ContentType="application/vnd.openxmlformats-officedocument.presentationml.notesSlide+xml" PartName="/ppt/notesSlides/notesSlide128.xml"/>
  <Override ContentType="application/vnd.openxmlformats-officedocument.presentationml.notesSlide+xml" PartName="/ppt/notesSlides/notesSlide224.xml"/>
  <Override ContentType="application/vnd.openxmlformats-officedocument.presentationml.notesSlide+xml" PartName="/ppt/notesSlides/notesSlide403.xml"/>
  <Override ContentType="application/vnd.openxmlformats-officedocument.presentationml.notesSlide+xml" PartName="/ppt/notesSlides/notesSlide241.xml"/>
  <Override ContentType="application/vnd.openxmlformats-officedocument.presentationml.notesSlide+xml" PartName="/ppt/notesSlides/notesSlide585.xml"/>
  <Override ContentType="application/vnd.openxmlformats-officedocument.presentationml.notesSlide+xml" PartName="/ppt/notesSlides/notesSlide162.xml"/>
  <Override ContentType="application/vnd.openxmlformats-officedocument.presentationml.notesSlide+xml" PartName="/ppt/notesSlides/notesSlide420.xml"/>
  <Override ContentType="application/vnd.openxmlformats-officedocument.presentationml.notesSlide+xml" PartName="/ppt/notesSlides/notesSlide508.xml"/>
  <Override ContentType="application/vnd.openxmlformats-officedocument.presentationml.notesSlide+xml" PartName="/ppt/notesSlides/notesSlide145.xml"/>
  <Override ContentType="application/vnd.openxmlformats-officedocument.presentationml.notesSlide+xml" PartName="/ppt/notesSlides/notesSlide525.xml"/>
  <Override ContentType="application/vnd.openxmlformats-officedocument.presentationml.notesSlide+xml" PartName="/ppt/notesSlides/notesSlide83.xml"/>
  <Override ContentType="application/vnd.openxmlformats-officedocument.presentationml.notesSlide+xml" PartName="/ppt/notesSlides/notesSlide489.xml"/>
  <Override ContentType="application/vnd.openxmlformats-officedocument.presentationml.notesSlide+xml" PartName="/ppt/notesSlides/notesSlide66.xml"/>
  <Override ContentType="application/vnd.openxmlformats-officedocument.presentationml.notesSlide+xml" PartName="/ppt/notesSlides/notesSlide3.xml"/>
  <Override ContentType="application/vnd.openxmlformats-officedocument.presentationml.notesSlide+xml" PartName="/ppt/notesSlides/notesSlide611.xml"/>
  <Override ContentType="application/vnd.openxmlformats-officedocument.presentationml.notesSlide+xml" PartName="/ppt/notesSlides/notesSlide240.xml"/>
  <Override ContentType="application/vnd.openxmlformats-officedocument.presentationml.notesSlide+xml" PartName="/ppt/notesSlides/notesSlide425.xml"/>
  <Override ContentType="application/vnd.openxmlformats-officedocument.presentationml.notesSlide+xml" PartName="/ppt/notesSlides/notesSlide557.xml"/>
  <Override ContentType="application/vnd.openxmlformats-officedocument.presentationml.notesSlide+xml" PartName="/ppt/notesSlides/notesSlide283.xml"/>
  <Override ContentType="application/vnd.openxmlformats-officedocument.presentationml.notesSlide+xml" PartName="/ppt/notesSlides/notesSlide461.xml"/>
  <Override ContentType="application/vnd.openxmlformats-officedocument.presentationml.notesSlide+xml" PartName="/ppt/notesSlides/notesSlide232.xml"/>
  <Override ContentType="application/vnd.openxmlformats-officedocument.presentationml.notesSlide+xml" PartName="/ppt/notesSlides/notesSlide275.xml"/>
  <Override ContentType="application/vnd.openxmlformats-officedocument.presentationml.notesSlide+xml" PartName="/ppt/notesSlides/notesSlide380.xml"/>
  <Override ContentType="application/vnd.openxmlformats-officedocument.presentationml.notesSlide+xml" PartName="/ppt/notesSlides/notesSlide514.xml"/>
  <Override ContentType="application/vnd.openxmlformats-officedocument.presentationml.notesSlide+xml" PartName="/ppt/notesSlides/notesSlide328.xml"/>
  <Override ContentType="application/vnd.openxmlformats-officedocument.presentationml.notesSlide+xml" PartName="/ppt/notesSlides/notesSlide549.xml"/>
  <Override ContentType="application/vnd.openxmlformats-officedocument.presentationml.notesSlide+xml" PartName="/ppt/notesSlides/notesSlide727.xml"/>
  <Override ContentType="application/vnd.openxmlformats-officedocument.presentationml.notesSlide+xml" PartName="/ppt/notesSlides/notesSlide506.xml"/>
  <Override ContentType="application/vnd.openxmlformats-officedocument.presentationml.notesSlide+xml" PartName="/ppt/notesSlides/notesSlide690.xml"/>
  <Override ContentType="application/vnd.openxmlformats-officedocument.presentationml.notesSlide+xml" PartName="/ppt/notesSlides/notesSlide360.xml"/>
  <Override ContentType="application/vnd.openxmlformats-officedocument.presentationml.notesSlide+xml" PartName="/ppt/notesSlides/notesSlide534.xml"/>
  <Override ContentType="application/vnd.openxmlformats-officedocument.presentationml.notesSlide+xml" PartName="/ppt/notesSlides/notesSlide73.xml"/>
  <Override ContentType="application/vnd.openxmlformats-officedocument.presentationml.notesSlide+xml" PartName="/ppt/notesSlides/notesSlide119.xml"/>
  <Override ContentType="application/vnd.openxmlformats-officedocument.presentationml.notesSlide+xml" PartName="/ppt/notesSlides/notesSlide81.xml"/>
  <Override ContentType="application/vnd.openxmlformats-officedocument.presentationml.notesSlide+xml" PartName="/ppt/notesSlides/notesSlide182.xml"/>
  <Override ContentType="application/vnd.openxmlformats-officedocument.presentationml.notesSlide+xml" PartName="/ppt/notesSlides/notesSlide577.xml"/>
  <Override ContentType="application/vnd.openxmlformats-officedocument.presentationml.notesSlide+xml" PartName="/ppt/notesSlides/notesSlide712.xml"/>
  <Override ContentType="application/vnd.openxmlformats-officedocument.presentationml.notesSlide+xml" PartName="/ppt/notesSlides/notesSlide30.xml"/>
  <Override ContentType="application/vnd.openxmlformats-officedocument.presentationml.notesSlide+xml" PartName="/ppt/notesSlides/notesSlide313.xml"/>
  <Override ContentType="application/vnd.openxmlformats-officedocument.presentationml.notesSlide+xml" PartName="/ppt/notesSlides/notesSlide453.xml"/>
  <Override ContentType="application/vnd.openxmlformats-officedocument.presentationml.notesSlide+xml" PartName="/ppt/notesSlides/notesSlide399.xml"/>
  <Override ContentType="application/vnd.openxmlformats-officedocument.presentationml.notesSlide+xml" PartName="/ppt/notesSlides/notesSlide410.xml"/>
  <Override ContentType="application/vnd.openxmlformats-officedocument.presentationml.notesSlide+xml" PartName="/ppt/notesSlides/notesSlide69.xml"/>
  <Override ContentType="application/vnd.openxmlformats-officedocument.presentationml.notesSlide+xml" PartName="/ppt/notesSlides/notesSlide356.xml"/>
  <Override ContentType="application/vnd.openxmlformats-officedocument.presentationml.notesSlide+xml" PartName="/ppt/notesSlides/notesSlide496.xml"/>
  <Override ContentType="application/vnd.openxmlformats-officedocument.presentationml.notesSlide+xml" PartName="/ppt/notesSlides/notesSlide581.xml"/>
  <Override ContentType="application/vnd.openxmlformats-officedocument.presentationml.notesSlide+xml" PartName="/ppt/notesSlides/notesSlide26.xml"/>
  <Override ContentType="application/vnd.openxmlformats-officedocument.presentationml.notesSlide+xml" PartName="/ppt/notesSlides/notesSlide468.xml"/>
  <Override ContentType="application/vnd.openxmlformats-officedocument.presentationml.notesSlide+xml" PartName="/ppt/notesSlides/notesSlide707.xml"/>
  <Override ContentType="application/vnd.openxmlformats-officedocument.presentationml.notesSlide+xml" PartName="/ppt/notesSlides/notesSlide204.xml"/>
  <Override ContentType="application/vnd.openxmlformats-officedocument.presentationml.notesSlide+xml" PartName="/ppt/notesSlides/notesSlide247.xml"/>
  <Override ContentType="application/vnd.openxmlformats-officedocument.presentationml.notesSlide+xml" PartName="/ppt/notesSlides/notesSlide441.xml"/>
  <Override ContentType="application/vnd.openxmlformats-officedocument.presentationml.notesSlide+xml" PartName="/ppt/notesSlides/notesSlide484.xml"/>
  <Override ContentType="application/vnd.openxmlformats-officedocument.presentationml.notesSlide+xml" PartName="/ppt/notesSlides/notesSlide662.xml"/>
  <Override ContentType="application/vnd.openxmlformats-officedocument.presentationml.notesSlide+xml" PartName="/ppt/notesSlides/notesSlide227.xml"/>
  <Override ContentType="application/vnd.openxmlformats-officedocument.presentationml.notesSlide+xml" PartName="/ppt/notesSlides/notesSlide54.xml"/>
  <Override ContentType="application/vnd.openxmlformats-officedocument.presentationml.notesSlide+xml" PartName="/ppt/notesSlides/notesSlide198.xml"/>
  <Override ContentType="application/vnd.openxmlformats-officedocument.presentationml.notesSlide+xml" PartName="/ppt/notesSlides/notesSlide456.xml"/>
  <Override ContentType="application/vnd.openxmlformats-officedocument.presentationml.notesSlide+xml" PartName="/ppt/notesSlides/notesSlide481.xml"/>
  <Override ContentType="application/vnd.openxmlformats-officedocument.presentationml.notesSlide+xml" PartName="/ppt/notesSlides/notesSlide112.xml"/>
  <Override ContentType="application/vnd.openxmlformats-officedocument.presentationml.notesSlide+xml" PartName="/ppt/notesSlides/notesSlide103.xml"/>
  <Override ContentType="application/vnd.openxmlformats-officedocument.presentationml.notesSlide+xml" PartName="/ppt/notesSlides/notesSlide97.xml"/>
  <Override ContentType="application/vnd.openxmlformats-officedocument.presentationml.notesSlide+xml" PartName="/ppt/notesSlides/notesSlide155.xml"/>
  <Override ContentType="application/vnd.openxmlformats-officedocument.presentationml.notesSlide+xml" PartName="/ppt/notesSlides/notesSlide499.xml"/>
  <Override ContentType="application/vnd.openxmlformats-officedocument.presentationml.notesSlide+xml" PartName="/ppt/notesSlides/notesSlide189.xml"/>
  <Override ContentType="application/vnd.openxmlformats-officedocument.presentationml.notesSlide+xml" PartName="/ppt/notesSlides/notesSlide626.xml"/>
  <Override ContentType="application/vnd.openxmlformats-officedocument.presentationml.notesSlide+xml" PartName="/ppt/notesSlides/notesSlide46.xml"/>
  <Override ContentType="application/vnd.openxmlformats-officedocument.presentationml.notesSlide+xml" PartName="/ppt/notesSlides/notesSlide375.xml"/>
  <Override ContentType="application/vnd.openxmlformats-officedocument.presentationml.notesSlide+xml" PartName="/ppt/notesSlides/notesSlide89.xml"/>
  <Override ContentType="application/vnd.openxmlformats-officedocument.presentationml.notesSlide+xml" PartName="/ppt/notesSlides/notesSlide146.xml"/>
  <Override ContentType="application/vnd.openxmlformats-officedocument.presentationml.notesSlide+xml" PartName="/ppt/notesSlides/notesSlide219.xml"/>
  <Override ContentType="application/vnd.openxmlformats-officedocument.presentationml.notesSlide+xml" PartName="/ppt/notesSlides/notesSlide669.xml"/>
  <Override ContentType="application/vnd.openxmlformats-officedocument.presentationml.notesSlide+xml" PartName="/ppt/notesSlides/notesSlide11.xml"/>
  <Override ContentType="application/vnd.openxmlformats-officedocument.presentationml.notesSlide+xml" PartName="/ppt/notesSlides/notesSlide332.xml"/>
  <Override ContentType="application/vnd.openxmlformats-officedocument.presentationml.notesSlide+xml" PartName="/ppt/notesSlides/notesSlide511.xml"/>
  <Override ContentType="application/vnd.openxmlformats-officedocument.presentationml.notesSlide+xml" PartName="/ppt/notesSlides/notesSlide325.xml"/>
  <Override ContentType="application/vnd.openxmlformats-officedocument.presentationml.notesSlide+xml" PartName="/ppt/notesSlides/notesSlide368.xml"/>
  <Override ContentType="application/vnd.openxmlformats-officedocument.presentationml.notesSlide+xml" PartName="/ppt/notesSlides/notesSlide607.xml"/>
  <Override ContentType="application/vnd.openxmlformats-officedocument.presentationml.notesSlide+xml" PartName="/ppt/notesSlides/notesSlide597.xml"/>
  <Override ContentType="application/vnd.openxmlformats-officedocument.presentationml.notesSlide+xml" PartName="/ppt/notesSlides/notesSlide554.xml"/>
  <Override ContentType="application/vnd.openxmlformats-officedocument.presentationml.notesSlide+xml" PartName="/ppt/notesSlides/notesSlide562.xml"/>
  <Override ContentType="application/vnd.openxmlformats-officedocument.presentationml.notesSlide+xml" PartName="/ppt/notesSlides/notesSlide413.xml"/>
  <Override ContentType="application/vnd.openxmlformats-officedocument.presentationml.notesSlide+xml" PartName="/ppt/notesSlides/notesSlide18.xml"/>
  <Override ContentType="application/vnd.openxmlformats-officedocument.presentationml.notesSlide+xml" PartName="/ppt/notesSlides/notesSlide131.xml"/>
  <Override ContentType="application/vnd.openxmlformats-officedocument.presentationml.notesSlide+xml" PartName="/ppt/notesSlides/notesSlide569.xml"/>
  <Override ContentType="application/vnd.openxmlformats-officedocument.presentationml.notesSlide+xml" PartName="/ppt/notesSlides/notesSlide720.xml"/>
  <Override ContentType="application/vnd.openxmlformats-officedocument.presentationml.notesSlide+xml" PartName="/ppt/notesSlides/notesSlide127.xml"/>
  <Override ContentType="application/vnd.openxmlformats-officedocument.presentationml.notesSlide+xml" PartName="/ppt/notesSlides/notesSlide526.xml"/>
  <Override ContentType="application/vnd.openxmlformats-officedocument.presentationml.notesSlide+xml" PartName="/ppt/notesSlides/notesSlide682.xml"/>
  <Override ContentType="application/vnd.openxmlformats-officedocument.presentationml.notesSlide+xml" PartName="/ppt/notesSlides/notesSlide174.xml"/>
  <Override ContentType="application/vnd.openxmlformats-officedocument.presentationml.notesSlide+xml" PartName="/ppt/notesSlides/notesSlide347.xml"/>
  <Override ContentType="application/vnd.openxmlformats-officedocument.presentationml.notesSlide+xml" PartName="/ppt/notesSlides/notesSlide654.xml"/>
  <Override ContentType="application/vnd.openxmlformats-officedocument.presentationml.notesSlide+xml" PartName="/ppt/notesSlides/notesSlide678.xml"/>
  <Override ContentType="application/vnd.openxmlformats-officedocument.presentationml.notesSlide+xml" PartName="/ppt/notesSlides/notesSlide304.xml"/>
  <Override ContentType="application/vnd.openxmlformats-officedocument.presentationml.notesSlide+xml" PartName="/ppt/notesSlides/notesSlide396.xml"/>
  <Override ContentType="application/vnd.openxmlformats-officedocument.presentationml.notesSlide+xml" PartName="/ppt/notesSlides/notesSlide635.xml"/>
  <Override ContentType="application/vnd.openxmlformats-officedocument.presentationml.notesSlide+xml" PartName="/ppt/notesSlides/notesSlide310.xml"/>
  <Override ContentType="application/vnd.openxmlformats-officedocument.presentationml.notesSlide+xml" PartName="/ppt/notesSlides/notesSlide340.xml"/>
  <Override ContentType="application/vnd.openxmlformats-officedocument.presentationml.notesSlide+xml" PartName="/ppt/notesSlides/notesSlide697.xml"/>
  <Override ContentType="application/vnd.openxmlformats-officedocument.presentationml.notesSlide+xml" PartName="/ppt/notesSlides/notesSlide353.xml"/>
  <Override ContentType="application/vnd.openxmlformats-officedocument.presentationml.notesSlide+xml" PartName="/ppt/notesSlides/notesSlide590.xml"/>
  <Override ContentType="application/vnd.openxmlformats-officedocument.presentationml.notesSlide+xml" PartName="/ppt/notesSlides/notesSlide255.xml"/>
  <Override ContentType="application/vnd.openxmlformats-officedocument.presentationml.notesSlide+xml" PartName="/ppt/notesSlides/notesSlide428.xml"/>
  <Override ContentType="application/vnd.openxmlformats-officedocument.presentationml.notesSlide+xml" PartName="/ppt/notesSlides/notesSlide212.xml"/>
  <Override ContentType="application/vnd.openxmlformats-officedocument.presentationml.notesSlide+xml" PartName="/ppt/notesSlides/notesSlide298.xml"/>
  <Override ContentType="application/vnd.openxmlformats-officedocument.presentationml.notesSlide+xml" PartName="/ppt/notesSlides/notesSlide383.xml"/>
  <Override ContentType="application/vnd.openxmlformats-officedocument.presentationml.notesSlide+xml" PartName="/ppt/notesSlides/notesSlide282.xml"/>
  <Override ContentType="application/vnd.openxmlformats-officedocument.presentationml.notesSlide+xml" PartName="/ppt/notesSlides/notesSlide655.xml"/>
  <Override ContentType="application/vnd.openxmlformats-officedocument.presentationml.notesSlide+xml" PartName="/ppt/notesSlides/notesSlide248.xml"/>
  <Override ContentType="application/vnd.openxmlformats-officedocument.presentationml.notesSlide+xml" PartName="/ppt/notesSlides/notesSlide698.xml"/>
  <Override ContentType="application/vnd.openxmlformats-officedocument.presentationml.notesSlide+xml" PartName="/ppt/notesSlides/notesSlide477.xml"/>
  <Override ContentType="application/vnd.openxmlformats-officedocument.presentationml.notesSlide+xml" PartName="/ppt/notesSlides/notesSlide728.xml"/>
  <Override ContentType="application/vnd.openxmlformats-officedocument.presentationml.notesSlide+xml" PartName="/ppt/notesSlides/notesSlide434.xml"/>
  <Override ContentType="application/vnd.openxmlformats-officedocument.presentationml.notesSlide+xml" PartName="/ppt/notesSlides/notesSlide460.xml"/>
  <Override ContentType="application/vnd.openxmlformats-officedocument.presentationml.notesSlide+xml" PartName="/ppt/notesSlides/notesSlide576.xml"/>
  <Override ContentType="application/vnd.openxmlformats-officedocument.presentationml.notesSlide+xml" PartName="/ppt/notesSlides/notesSlide126.xml"/>
  <Override ContentType="application/vnd.openxmlformats-officedocument.presentationml.notesSlide+xml" PartName="/ppt/notesSlides/notesSlide68.xml"/>
  <Override ContentType="application/vnd.openxmlformats-officedocument.presentationml.notesSlide+xml" PartName="/ppt/notesSlides/notesSlide355.xml"/>
  <Override ContentType="application/vnd.openxmlformats-officedocument.presentationml.notesSlide+xml" PartName="/ppt/notesSlides/notesSlide312.xml"/>
  <Override ContentType="application/vnd.openxmlformats-officedocument.presentationml.notesSlide+xml" PartName="/ppt/notesSlides/notesSlide169.xml"/>
  <Override ContentType="application/vnd.openxmlformats-officedocument.presentationml.notesSlide+xml" PartName="/ppt/notesSlides/notesSlide205.xml"/>
  <Override ContentType="application/vnd.openxmlformats-officedocument.presentationml.notesSlide+xml" PartName="/ppt/notesSlides/notesSlide381.xml"/>
  <Override ContentType="application/vnd.openxmlformats-officedocument.presentationml.notesSlide+xml" PartName="/ppt/notesSlides/notesSlide398.xml"/>
  <Override ContentType="application/vnd.openxmlformats-officedocument.presentationml.notesSlide+xml" PartName="/ppt/notesSlides/notesSlide469.xml"/>
  <Override ContentType="application/vnd.openxmlformats-officedocument.presentationml.notesSlide+xml" PartName="/ppt/notesSlides/notesSlide426.xml"/>
  <Override ContentType="application/vnd.openxmlformats-officedocument.presentationml.notesSlide+xml" PartName="/ppt/notesSlides/notesSlide612.xml"/>
  <Override ContentType="application/vnd.openxmlformats-officedocument.presentationml.notesSlide+xml" PartName="/ppt/notesSlides/notesSlide25.xml"/>
  <Override ContentType="application/vnd.openxmlformats-officedocument.presentationml.notesSlide+xml" PartName="/ppt/notesSlides/notesSlide160.xml"/>
  <Override ContentType="application/vnd.openxmlformats-officedocument.presentationml.notesSlide+xml" PartName="/ppt/notesSlides/notesSlide276.xml"/>
  <Override ContentType="application/vnd.openxmlformats-officedocument.presentationml.notesSlide+xml" PartName="/ppt/notesSlides/notesSlide661.xml"/>
  <Override ContentType="application/vnd.openxmlformats-officedocument.presentationml.notesSlide+xml" PartName="/ppt/notesSlides/notesSlide497.xml"/>
  <Override ContentType="application/vnd.openxmlformats-officedocument.presentationml.notesSlide+xml" PartName="/ppt/notesSlides/notesSlide233.xml"/>
  <Override ContentType="application/vnd.openxmlformats-officedocument.presentationml.notesSlide+xml" PartName="/ppt/notesSlides/notesSlide327.xml"/>
  <Override ContentType="application/vnd.openxmlformats-officedocument.presentationml.notesSlide+xml" PartName="/ppt/notesSlides/notesSlide548.xml"/>
  <Override ContentType="application/vnd.openxmlformats-officedocument.presentationml.notesSlide+xml" PartName="/ppt/notesSlides/notesSlide483.xml"/>
  <Override ContentType="application/vnd.openxmlformats-officedocument.presentationml.notesSlide+xml" PartName="/ppt/notesSlides/notesSlide440.xml"/>
  <Override ContentType="application/vnd.openxmlformats-officedocument.presentationml.notesSlide+xml" PartName="/ppt/notesSlides/notesSlide505.xml"/>
  <Override ContentType="application/vnd.openxmlformats-officedocument.presentationml.notesSlide+xml" PartName="/ppt/notesSlides/notesSlide533.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449.xml"/>
  <Override ContentType="application/vnd.openxmlformats-officedocument.presentationml.notesSlide+xml" PartName="/ppt/notesSlides/notesSlide361.xml"/>
  <Override ContentType="application/vnd.openxmlformats-officedocument.presentationml.notesSlide+xml" PartName="/ppt/notesSlides/notesSlide582.xml"/>
  <Override ContentType="application/vnd.openxmlformats-officedocument.presentationml.notesSlide+xml" PartName="/ppt/notesSlides/notesSlide74.xml"/>
  <Override ContentType="application/vnd.openxmlformats-officedocument.presentationml.notesSlide+xml" PartName="/ppt/notesSlides/notesSlide197.xml"/>
  <Override ContentType="application/vnd.openxmlformats-officedocument.presentationml.notesSlide+xml" PartName="/ppt/notesSlides/notesSlide406.xml"/>
  <Override ContentType="application/vnd.openxmlformats-officedocument.presentationml.notesSlide+xml" PartName="/ppt/notesSlides/notesSlide154.xml"/>
  <Override ContentType="application/vnd.openxmlformats-officedocument.presentationml.notesSlide+xml" PartName="/ppt/notesSlides/notesSlide2.xml"/>
  <Override ContentType="application/vnd.openxmlformats-officedocument.presentationml.notesSlide+xml" PartName="/ppt/notesSlides/notesSlide454.xml"/>
  <Override ContentType="application/vnd.openxmlformats-officedocument.presentationml.notesSlide+xml" PartName="/ppt/notesSlides/notesSlide627.xml"/>
  <Override ContentType="application/vnd.openxmlformats-officedocument.presentationml.notesSlide+xml" PartName="/ppt/notesSlides/notesSlide411.xml"/>
  <Override ContentType="application/vnd.openxmlformats-officedocument.presentationml.notesSlide+xml" PartName="/ppt/notesSlides/notesSlide260.xml"/>
  <Override ContentType="application/vnd.openxmlformats-officedocument.presentationml.notesSlide+xml" PartName="/ppt/notesSlides/notesSlide448.xml"/>
  <Override ContentType="application/vnd.openxmlformats-officedocument.presentationml.notesSlide+xml" PartName="/ppt/notesSlides/notesSlide634.xml"/>
  <Override ContentType="application/vnd.openxmlformats-officedocument.presentationml.notesSlide+xml" PartName="/ppt/notesSlides/notesSlide405.xml"/>
  <Override ContentType="application/vnd.openxmlformats-officedocument.presentationml.notesSlide+xml" PartName="/ppt/notesSlides/notesSlide111.xml"/>
  <Override ContentType="application/vnd.openxmlformats-officedocument.presentationml.notesSlide+xml" PartName="/ppt/notesSlides/notesSlide561.xml"/>
  <Override ContentType="application/vnd.openxmlformats-officedocument.presentationml.notesSlide+xml" PartName="/ppt/notesSlides/notesSlide226.xml"/>
  <Override ContentType="application/vnd.openxmlformats-officedocument.presentationml.notesSlide+xml" PartName="/ppt/notesSlides/notesSlide269.xml"/>
  <Override ContentType="application/vnd.openxmlformats-officedocument.presentationml.notesSlide+xml" PartName="/ppt/notesSlides/notesSlide706.xml"/>
  <Override ContentType="application/vnd.openxmlformats-officedocument.presentationml.notesSlide+xml" PartName="/ppt/notesSlides/notesSlide412.xml"/>
  <Override ContentType="application/vnd.openxmlformats-officedocument.presentationml.notesSlide+xml" PartName="/ppt/notesSlides/notesSlide181.xml"/>
  <Override ContentType="application/vnd.openxmlformats-officedocument.presentationml.notesSlide+xml" PartName="/ppt/notesSlides/notesSlide527.xml"/>
  <Override ContentType="application/vnd.openxmlformats-officedocument.presentationml.notesSlide+xml" PartName="/ppt/notesSlides/notesSlide713.xml"/>
  <Override ContentType="application/vnd.openxmlformats-officedocument.presentationml.notesSlide+xml" PartName="/ppt/notesSlides/notesSlide47.xml"/>
  <Override ContentType="application/vnd.openxmlformats-officedocument.presentationml.notesSlide+xml" PartName="/ppt/notesSlides/notesSlide482.xml"/>
  <Override ContentType="application/vnd.openxmlformats-officedocument.presentationml.notesSlide+xml" PartName="/ppt/notesSlides/notesSlide104.xml"/>
  <Override ContentType="application/vnd.openxmlformats-officedocument.presentationml.notesSlide+xml" PartName="/ppt/notesSlides/notesSlide147.xml"/>
  <Override ContentType="application/vnd.openxmlformats-officedocument.presentationml.notesSlide+xml" PartName="/ppt/notesSlides/notesSlide376.xml"/>
  <Override ContentType="application/vnd.openxmlformats-officedocument.presentationml.notesSlide+xml" PartName="/ppt/notesSlides/notesSlide677.xml"/>
  <Override ContentType="application/vnd.openxmlformats-officedocument.presentationml.notesSlide+xml" PartName="/ppt/notesSlides/notesSlide333.xml"/>
  <Override ContentType="application/vnd.openxmlformats-officedocument.presentationml.notesSlide+xml" PartName="/ppt/notesSlides/notesSlide305.xml"/>
  <Override ContentType="application/vnd.openxmlformats-officedocument.presentationml.notesSlide+xml" PartName="/ppt/notesSlides/notesSlide606.xml"/>
  <Override ContentType="application/vnd.openxmlformats-officedocument.presentationml.notesSlide+xml" PartName="/ppt/notesSlides/notesSlide683.xml"/>
  <Override ContentType="application/vnd.openxmlformats-officedocument.presentationml.notesSlide+xml" PartName="/ppt/notesSlides/notesSlide512.xml"/>
  <Override ContentType="application/vnd.openxmlformats-officedocument.presentationml.notesSlide+xml" PartName="/ppt/notesSlides/notesSlide297.xml"/>
  <Override ContentType="application/vnd.openxmlformats-officedocument.presentationml.notesSlide+xml" PartName="/ppt/notesSlides/notesSlide382.xml"/>
  <Override ContentType="application/vnd.openxmlformats-officedocument.presentationml.notesSlide+xml" PartName="/ppt/notesSlides/notesSlide555.xml"/>
  <Override ContentType="application/vnd.openxmlformats-officedocument.presentationml.notesSlide+xml" PartName="/ppt/notesSlides/notesSlide211.xml"/>
  <Override ContentType="application/vnd.openxmlformats-officedocument.presentationml.notesSlide+xml" PartName="/ppt/notesSlides/notesSlide598.xml"/>
  <Override ContentType="application/vnd.openxmlformats-officedocument.presentationml.notesSlide+xml" PartName="/ppt/notesSlides/notesSlide254.xml"/>
  <Override ContentType="application/vnd.openxmlformats-officedocument.presentationml.notesSlide+xml" PartName="/ppt/notesSlides/notesSlide132.xml"/>
  <Override ContentType="application/vnd.openxmlformats-officedocument.presentationml.notesSlide+xml" PartName="/ppt/notesSlides/notesSlide433.xml"/>
  <Override ContentType="application/vnd.openxmlformats-officedocument.presentationml.notesSlide+xml" PartName="/ppt/notesSlides/notesSlide96.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76.xml"/>
  <Override ContentType="application/vnd.openxmlformats-officedocument.presentationml.notesSlide+xml" PartName="/ppt/notesSlides/notesSlide640.xml"/>
  <Override ContentType="application/vnd.openxmlformats-officedocument.presentationml.notesSlide+xml" PartName="/ppt/notesSlides/notesSlide649.xml"/>
  <Override ContentType="application/vnd.openxmlformats-officedocument.presentationml.notesSlide+xml" PartName="/ppt/notesSlides/notesSlide175.xml"/>
  <Override ContentType="application/vnd.openxmlformats-officedocument.presentationml.notesSlide+xml" PartName="/ppt/notesSlides/notesSlide348.xml"/>
  <Override ContentType="application/vnd.openxmlformats-officedocument.presentationml.notesSlide+xml" PartName="/ppt/notesSlides/notesSlide10.xml"/>
  <Override ContentType="application/binary" PartName="/ppt/metadata"/>
  <Override ContentType="application/vnd.openxmlformats-officedocument.presentationml.notesMaster+xml" PartName="/ppt/notesMasters/notesMaster1.xml"/>
  <Override ContentType="application/vnd.openxmlformats-officedocument.presentationml.commentAuthors+xml" PartName="/ppt/commentAuthors.xml"/>
  <Override ContentType="application/vnd.openxmlformats-officedocument.presentationml.presProps+xml" PartName="/ppt/presProps.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 id="356" r:id="rId107"/>
    <p:sldId id="357" r:id="rId108"/>
    <p:sldId id="358" r:id="rId109"/>
    <p:sldId id="359" r:id="rId110"/>
    <p:sldId id="360" r:id="rId111"/>
    <p:sldId id="361" r:id="rId112"/>
    <p:sldId id="362" r:id="rId113"/>
    <p:sldId id="363" r:id="rId114"/>
    <p:sldId id="364" r:id="rId115"/>
    <p:sldId id="365" r:id="rId116"/>
    <p:sldId id="366" r:id="rId117"/>
    <p:sldId id="367" r:id="rId118"/>
    <p:sldId id="368" r:id="rId119"/>
    <p:sldId id="369" r:id="rId120"/>
    <p:sldId id="370" r:id="rId121"/>
    <p:sldId id="371" r:id="rId122"/>
    <p:sldId id="372" r:id="rId123"/>
    <p:sldId id="373" r:id="rId124"/>
    <p:sldId id="374" r:id="rId125"/>
    <p:sldId id="375" r:id="rId126"/>
    <p:sldId id="376" r:id="rId127"/>
    <p:sldId id="377" r:id="rId128"/>
    <p:sldId id="378" r:id="rId129"/>
    <p:sldId id="379" r:id="rId130"/>
    <p:sldId id="380" r:id="rId131"/>
    <p:sldId id="381" r:id="rId132"/>
    <p:sldId id="382" r:id="rId133"/>
    <p:sldId id="383" r:id="rId134"/>
    <p:sldId id="384" r:id="rId135"/>
    <p:sldId id="385" r:id="rId136"/>
    <p:sldId id="386" r:id="rId137"/>
    <p:sldId id="387" r:id="rId138"/>
    <p:sldId id="388" r:id="rId139"/>
    <p:sldId id="389" r:id="rId140"/>
    <p:sldId id="390" r:id="rId141"/>
    <p:sldId id="391" r:id="rId142"/>
    <p:sldId id="392" r:id="rId143"/>
    <p:sldId id="393" r:id="rId144"/>
    <p:sldId id="394" r:id="rId145"/>
    <p:sldId id="395" r:id="rId146"/>
    <p:sldId id="396" r:id="rId147"/>
    <p:sldId id="397" r:id="rId148"/>
    <p:sldId id="398" r:id="rId149"/>
    <p:sldId id="399" r:id="rId150"/>
    <p:sldId id="400" r:id="rId151"/>
    <p:sldId id="401" r:id="rId152"/>
    <p:sldId id="402" r:id="rId153"/>
    <p:sldId id="403" r:id="rId154"/>
    <p:sldId id="404" r:id="rId155"/>
    <p:sldId id="405" r:id="rId156"/>
    <p:sldId id="406" r:id="rId157"/>
    <p:sldId id="407" r:id="rId158"/>
    <p:sldId id="408" r:id="rId159"/>
    <p:sldId id="409" r:id="rId160"/>
    <p:sldId id="410" r:id="rId161"/>
    <p:sldId id="411" r:id="rId162"/>
    <p:sldId id="412" r:id="rId163"/>
    <p:sldId id="413" r:id="rId164"/>
    <p:sldId id="414" r:id="rId165"/>
    <p:sldId id="415" r:id="rId166"/>
    <p:sldId id="416" r:id="rId167"/>
    <p:sldId id="417" r:id="rId168"/>
    <p:sldId id="418" r:id="rId169"/>
    <p:sldId id="419" r:id="rId170"/>
    <p:sldId id="420" r:id="rId171"/>
    <p:sldId id="421" r:id="rId172"/>
    <p:sldId id="422" r:id="rId173"/>
    <p:sldId id="423" r:id="rId174"/>
    <p:sldId id="424" r:id="rId175"/>
    <p:sldId id="425" r:id="rId176"/>
    <p:sldId id="426" r:id="rId177"/>
    <p:sldId id="427" r:id="rId178"/>
    <p:sldId id="428" r:id="rId179"/>
    <p:sldId id="429" r:id="rId180"/>
    <p:sldId id="430" r:id="rId181"/>
    <p:sldId id="431" r:id="rId182"/>
    <p:sldId id="432" r:id="rId183"/>
    <p:sldId id="433" r:id="rId184"/>
    <p:sldId id="434" r:id="rId185"/>
    <p:sldId id="435" r:id="rId186"/>
    <p:sldId id="436" r:id="rId187"/>
    <p:sldId id="437" r:id="rId188"/>
    <p:sldId id="438" r:id="rId189"/>
    <p:sldId id="439" r:id="rId190"/>
    <p:sldId id="440" r:id="rId191"/>
    <p:sldId id="441" r:id="rId192"/>
    <p:sldId id="442" r:id="rId193"/>
    <p:sldId id="443" r:id="rId194"/>
    <p:sldId id="444" r:id="rId195"/>
    <p:sldId id="445" r:id="rId196"/>
    <p:sldId id="446" r:id="rId197"/>
    <p:sldId id="447" r:id="rId198"/>
    <p:sldId id="448" r:id="rId199"/>
    <p:sldId id="449" r:id="rId200"/>
    <p:sldId id="450" r:id="rId201"/>
    <p:sldId id="451" r:id="rId202"/>
    <p:sldId id="452" r:id="rId203"/>
    <p:sldId id="453" r:id="rId204"/>
    <p:sldId id="454" r:id="rId205"/>
    <p:sldId id="455" r:id="rId206"/>
    <p:sldId id="456" r:id="rId207"/>
    <p:sldId id="457" r:id="rId208"/>
    <p:sldId id="458" r:id="rId209"/>
    <p:sldId id="459" r:id="rId210"/>
    <p:sldId id="460" r:id="rId211"/>
    <p:sldId id="461" r:id="rId212"/>
    <p:sldId id="462" r:id="rId213"/>
    <p:sldId id="463" r:id="rId214"/>
    <p:sldId id="464" r:id="rId215"/>
    <p:sldId id="465" r:id="rId216"/>
    <p:sldId id="466" r:id="rId217"/>
    <p:sldId id="467" r:id="rId218"/>
    <p:sldId id="468" r:id="rId219"/>
    <p:sldId id="469" r:id="rId220"/>
    <p:sldId id="470" r:id="rId221"/>
    <p:sldId id="471" r:id="rId222"/>
    <p:sldId id="472" r:id="rId223"/>
    <p:sldId id="473" r:id="rId224"/>
    <p:sldId id="474" r:id="rId225"/>
    <p:sldId id="475" r:id="rId226"/>
    <p:sldId id="476" r:id="rId227"/>
    <p:sldId id="477" r:id="rId228"/>
    <p:sldId id="478" r:id="rId229"/>
    <p:sldId id="479" r:id="rId230"/>
    <p:sldId id="480" r:id="rId231"/>
    <p:sldId id="481" r:id="rId232"/>
    <p:sldId id="482" r:id="rId233"/>
    <p:sldId id="483" r:id="rId234"/>
    <p:sldId id="484" r:id="rId235"/>
    <p:sldId id="485" r:id="rId236"/>
    <p:sldId id="486" r:id="rId237"/>
    <p:sldId id="487" r:id="rId238"/>
    <p:sldId id="488" r:id="rId239"/>
    <p:sldId id="489" r:id="rId240"/>
    <p:sldId id="490" r:id="rId241"/>
    <p:sldId id="491" r:id="rId242"/>
    <p:sldId id="492" r:id="rId243"/>
    <p:sldId id="493" r:id="rId244"/>
    <p:sldId id="494" r:id="rId245"/>
    <p:sldId id="495" r:id="rId246"/>
    <p:sldId id="496" r:id="rId247"/>
    <p:sldId id="497" r:id="rId248"/>
    <p:sldId id="498" r:id="rId249"/>
    <p:sldId id="499" r:id="rId250"/>
    <p:sldId id="500" r:id="rId251"/>
    <p:sldId id="501" r:id="rId252"/>
    <p:sldId id="502" r:id="rId253"/>
    <p:sldId id="503" r:id="rId254"/>
    <p:sldId id="504" r:id="rId255"/>
    <p:sldId id="505" r:id="rId256"/>
    <p:sldId id="506" r:id="rId257"/>
    <p:sldId id="507" r:id="rId258"/>
    <p:sldId id="508" r:id="rId259"/>
    <p:sldId id="509" r:id="rId260"/>
    <p:sldId id="510" r:id="rId261"/>
    <p:sldId id="511" r:id="rId262"/>
    <p:sldId id="512" r:id="rId263"/>
    <p:sldId id="513" r:id="rId264"/>
    <p:sldId id="514" r:id="rId265"/>
    <p:sldId id="515" r:id="rId266"/>
    <p:sldId id="516" r:id="rId267"/>
    <p:sldId id="517" r:id="rId268"/>
    <p:sldId id="518" r:id="rId269"/>
    <p:sldId id="519" r:id="rId270"/>
    <p:sldId id="520" r:id="rId271"/>
    <p:sldId id="521" r:id="rId272"/>
    <p:sldId id="522" r:id="rId273"/>
    <p:sldId id="523" r:id="rId274"/>
    <p:sldId id="524" r:id="rId275"/>
    <p:sldId id="525" r:id="rId276"/>
    <p:sldId id="526" r:id="rId277"/>
    <p:sldId id="527" r:id="rId278"/>
    <p:sldId id="528" r:id="rId279"/>
    <p:sldId id="529" r:id="rId280"/>
    <p:sldId id="530" r:id="rId281"/>
    <p:sldId id="531" r:id="rId282"/>
    <p:sldId id="532" r:id="rId283"/>
    <p:sldId id="533" r:id="rId284"/>
    <p:sldId id="534" r:id="rId285"/>
    <p:sldId id="535" r:id="rId286"/>
    <p:sldId id="536" r:id="rId287"/>
    <p:sldId id="537" r:id="rId288"/>
    <p:sldId id="538" r:id="rId289"/>
    <p:sldId id="539" r:id="rId290"/>
    <p:sldId id="540" r:id="rId291"/>
    <p:sldId id="541" r:id="rId292"/>
    <p:sldId id="542" r:id="rId293"/>
    <p:sldId id="543" r:id="rId294"/>
    <p:sldId id="544" r:id="rId295"/>
    <p:sldId id="545" r:id="rId296"/>
    <p:sldId id="546" r:id="rId297"/>
    <p:sldId id="547" r:id="rId298"/>
    <p:sldId id="548" r:id="rId299"/>
    <p:sldId id="549" r:id="rId300"/>
    <p:sldId id="550" r:id="rId301"/>
    <p:sldId id="551" r:id="rId302"/>
    <p:sldId id="552" r:id="rId303"/>
    <p:sldId id="553" r:id="rId304"/>
    <p:sldId id="554" r:id="rId305"/>
    <p:sldId id="555" r:id="rId306"/>
    <p:sldId id="556" r:id="rId307"/>
    <p:sldId id="557" r:id="rId308"/>
    <p:sldId id="558" r:id="rId309"/>
    <p:sldId id="559" r:id="rId310"/>
    <p:sldId id="560" r:id="rId311"/>
    <p:sldId id="561" r:id="rId312"/>
    <p:sldId id="562" r:id="rId313"/>
    <p:sldId id="563" r:id="rId314"/>
    <p:sldId id="564" r:id="rId315"/>
    <p:sldId id="565" r:id="rId316"/>
    <p:sldId id="566" r:id="rId317"/>
    <p:sldId id="567" r:id="rId318"/>
    <p:sldId id="568" r:id="rId319"/>
    <p:sldId id="569" r:id="rId320"/>
    <p:sldId id="570" r:id="rId321"/>
    <p:sldId id="571" r:id="rId322"/>
    <p:sldId id="572" r:id="rId323"/>
    <p:sldId id="573" r:id="rId324"/>
    <p:sldId id="574" r:id="rId325"/>
    <p:sldId id="575" r:id="rId326"/>
    <p:sldId id="576" r:id="rId327"/>
    <p:sldId id="577" r:id="rId328"/>
    <p:sldId id="578" r:id="rId329"/>
    <p:sldId id="579" r:id="rId330"/>
    <p:sldId id="580" r:id="rId331"/>
    <p:sldId id="581" r:id="rId332"/>
    <p:sldId id="582" r:id="rId333"/>
    <p:sldId id="583" r:id="rId334"/>
    <p:sldId id="584" r:id="rId335"/>
    <p:sldId id="585" r:id="rId336"/>
    <p:sldId id="586" r:id="rId337"/>
    <p:sldId id="587" r:id="rId338"/>
    <p:sldId id="588" r:id="rId339"/>
    <p:sldId id="589" r:id="rId340"/>
    <p:sldId id="590" r:id="rId341"/>
    <p:sldId id="591" r:id="rId342"/>
    <p:sldId id="592" r:id="rId343"/>
    <p:sldId id="593" r:id="rId344"/>
    <p:sldId id="594" r:id="rId345"/>
    <p:sldId id="595" r:id="rId346"/>
    <p:sldId id="596" r:id="rId347"/>
    <p:sldId id="597" r:id="rId348"/>
    <p:sldId id="598" r:id="rId349"/>
    <p:sldId id="599" r:id="rId350"/>
    <p:sldId id="600" r:id="rId351"/>
    <p:sldId id="601" r:id="rId352"/>
    <p:sldId id="602" r:id="rId353"/>
    <p:sldId id="603" r:id="rId354"/>
    <p:sldId id="604" r:id="rId355"/>
    <p:sldId id="605" r:id="rId356"/>
    <p:sldId id="606" r:id="rId357"/>
    <p:sldId id="607" r:id="rId358"/>
    <p:sldId id="608" r:id="rId359"/>
    <p:sldId id="609" r:id="rId360"/>
    <p:sldId id="610" r:id="rId361"/>
    <p:sldId id="611" r:id="rId362"/>
    <p:sldId id="612" r:id="rId363"/>
    <p:sldId id="613" r:id="rId364"/>
    <p:sldId id="614" r:id="rId365"/>
    <p:sldId id="615" r:id="rId366"/>
    <p:sldId id="616" r:id="rId367"/>
    <p:sldId id="617" r:id="rId368"/>
    <p:sldId id="618" r:id="rId369"/>
    <p:sldId id="619" r:id="rId370"/>
    <p:sldId id="620" r:id="rId371"/>
    <p:sldId id="621" r:id="rId372"/>
    <p:sldId id="622" r:id="rId373"/>
    <p:sldId id="623" r:id="rId374"/>
    <p:sldId id="624" r:id="rId375"/>
    <p:sldId id="625" r:id="rId376"/>
    <p:sldId id="626" r:id="rId377"/>
    <p:sldId id="627" r:id="rId378"/>
    <p:sldId id="628" r:id="rId379"/>
    <p:sldId id="629" r:id="rId380"/>
    <p:sldId id="630" r:id="rId381"/>
    <p:sldId id="631" r:id="rId382"/>
    <p:sldId id="632" r:id="rId383"/>
    <p:sldId id="633" r:id="rId384"/>
    <p:sldId id="634" r:id="rId385"/>
    <p:sldId id="635" r:id="rId386"/>
    <p:sldId id="636" r:id="rId387"/>
    <p:sldId id="637" r:id="rId388"/>
    <p:sldId id="638" r:id="rId389"/>
    <p:sldId id="639" r:id="rId390"/>
    <p:sldId id="640" r:id="rId391"/>
    <p:sldId id="641" r:id="rId392"/>
    <p:sldId id="642" r:id="rId393"/>
    <p:sldId id="643" r:id="rId394"/>
    <p:sldId id="644" r:id="rId395"/>
    <p:sldId id="645" r:id="rId396"/>
    <p:sldId id="646" r:id="rId397"/>
    <p:sldId id="647" r:id="rId398"/>
    <p:sldId id="648" r:id="rId399"/>
    <p:sldId id="649" r:id="rId400"/>
    <p:sldId id="650" r:id="rId401"/>
    <p:sldId id="651" r:id="rId402"/>
    <p:sldId id="652" r:id="rId403"/>
    <p:sldId id="653" r:id="rId404"/>
    <p:sldId id="654" r:id="rId405"/>
    <p:sldId id="655" r:id="rId406"/>
    <p:sldId id="656" r:id="rId407"/>
    <p:sldId id="657" r:id="rId408"/>
    <p:sldId id="658" r:id="rId409"/>
    <p:sldId id="659" r:id="rId410"/>
    <p:sldId id="660" r:id="rId411"/>
    <p:sldId id="661" r:id="rId412"/>
    <p:sldId id="662" r:id="rId413"/>
    <p:sldId id="663" r:id="rId414"/>
    <p:sldId id="664" r:id="rId415"/>
    <p:sldId id="665" r:id="rId416"/>
    <p:sldId id="666" r:id="rId417"/>
    <p:sldId id="667" r:id="rId418"/>
    <p:sldId id="668" r:id="rId419"/>
    <p:sldId id="669" r:id="rId420"/>
    <p:sldId id="670" r:id="rId421"/>
    <p:sldId id="671" r:id="rId422"/>
    <p:sldId id="672" r:id="rId423"/>
    <p:sldId id="673" r:id="rId424"/>
    <p:sldId id="674" r:id="rId425"/>
    <p:sldId id="675" r:id="rId426"/>
    <p:sldId id="676" r:id="rId427"/>
    <p:sldId id="677" r:id="rId428"/>
    <p:sldId id="678" r:id="rId429"/>
    <p:sldId id="679" r:id="rId430"/>
    <p:sldId id="680" r:id="rId431"/>
    <p:sldId id="681" r:id="rId432"/>
    <p:sldId id="682" r:id="rId433"/>
    <p:sldId id="683" r:id="rId434"/>
    <p:sldId id="684" r:id="rId435"/>
    <p:sldId id="685" r:id="rId436"/>
    <p:sldId id="686" r:id="rId437"/>
    <p:sldId id="687" r:id="rId438"/>
    <p:sldId id="688" r:id="rId439"/>
    <p:sldId id="689" r:id="rId440"/>
    <p:sldId id="690" r:id="rId441"/>
    <p:sldId id="691" r:id="rId442"/>
    <p:sldId id="692" r:id="rId443"/>
    <p:sldId id="693" r:id="rId444"/>
    <p:sldId id="694" r:id="rId445"/>
    <p:sldId id="695" r:id="rId446"/>
    <p:sldId id="696" r:id="rId447"/>
    <p:sldId id="697" r:id="rId448"/>
    <p:sldId id="698" r:id="rId449"/>
    <p:sldId id="699" r:id="rId450"/>
    <p:sldId id="700" r:id="rId451"/>
    <p:sldId id="701" r:id="rId452"/>
    <p:sldId id="702" r:id="rId453"/>
    <p:sldId id="703" r:id="rId454"/>
    <p:sldId id="704" r:id="rId455"/>
    <p:sldId id="705" r:id="rId456"/>
    <p:sldId id="706" r:id="rId457"/>
    <p:sldId id="707" r:id="rId458"/>
    <p:sldId id="708" r:id="rId459"/>
    <p:sldId id="709" r:id="rId460"/>
    <p:sldId id="710" r:id="rId461"/>
    <p:sldId id="711" r:id="rId462"/>
    <p:sldId id="712" r:id="rId463"/>
    <p:sldId id="713" r:id="rId464"/>
    <p:sldId id="714" r:id="rId465"/>
    <p:sldId id="715" r:id="rId466"/>
    <p:sldId id="716" r:id="rId467"/>
    <p:sldId id="717" r:id="rId468"/>
    <p:sldId id="718" r:id="rId469"/>
    <p:sldId id="719" r:id="rId470"/>
    <p:sldId id="720" r:id="rId471"/>
    <p:sldId id="721" r:id="rId472"/>
    <p:sldId id="722" r:id="rId473"/>
    <p:sldId id="723" r:id="rId474"/>
    <p:sldId id="724" r:id="rId475"/>
    <p:sldId id="725" r:id="rId476"/>
    <p:sldId id="726" r:id="rId477"/>
    <p:sldId id="727" r:id="rId478"/>
    <p:sldId id="728" r:id="rId479"/>
    <p:sldId id="729" r:id="rId480"/>
    <p:sldId id="730" r:id="rId481"/>
    <p:sldId id="731" r:id="rId482"/>
    <p:sldId id="732" r:id="rId483"/>
    <p:sldId id="733" r:id="rId484"/>
    <p:sldId id="734" r:id="rId485"/>
    <p:sldId id="735" r:id="rId486"/>
    <p:sldId id="736" r:id="rId487"/>
    <p:sldId id="737" r:id="rId488"/>
    <p:sldId id="738" r:id="rId489"/>
    <p:sldId id="739" r:id="rId490"/>
    <p:sldId id="740" r:id="rId491"/>
    <p:sldId id="741" r:id="rId492"/>
    <p:sldId id="742" r:id="rId493"/>
    <p:sldId id="743" r:id="rId494"/>
    <p:sldId id="744" r:id="rId495"/>
    <p:sldId id="745" r:id="rId496"/>
    <p:sldId id="746" r:id="rId497"/>
    <p:sldId id="747" r:id="rId498"/>
    <p:sldId id="748" r:id="rId499"/>
    <p:sldId id="749" r:id="rId500"/>
    <p:sldId id="750" r:id="rId501"/>
    <p:sldId id="751" r:id="rId502"/>
    <p:sldId id="752" r:id="rId503"/>
    <p:sldId id="753" r:id="rId504"/>
    <p:sldId id="754" r:id="rId505"/>
    <p:sldId id="755" r:id="rId506"/>
    <p:sldId id="756" r:id="rId507"/>
    <p:sldId id="757" r:id="rId508"/>
    <p:sldId id="758" r:id="rId509"/>
    <p:sldId id="759" r:id="rId510"/>
    <p:sldId id="760" r:id="rId511"/>
    <p:sldId id="761" r:id="rId512"/>
    <p:sldId id="762" r:id="rId513"/>
    <p:sldId id="763" r:id="rId514"/>
    <p:sldId id="764" r:id="rId515"/>
    <p:sldId id="765" r:id="rId516"/>
    <p:sldId id="766" r:id="rId517"/>
    <p:sldId id="767" r:id="rId518"/>
    <p:sldId id="768" r:id="rId519"/>
    <p:sldId id="769" r:id="rId520"/>
    <p:sldId id="770" r:id="rId521"/>
    <p:sldId id="771" r:id="rId522"/>
    <p:sldId id="772" r:id="rId523"/>
    <p:sldId id="773" r:id="rId524"/>
    <p:sldId id="774" r:id="rId525"/>
    <p:sldId id="775" r:id="rId526"/>
    <p:sldId id="776" r:id="rId527"/>
    <p:sldId id="777" r:id="rId528"/>
    <p:sldId id="778" r:id="rId529"/>
    <p:sldId id="779" r:id="rId530"/>
    <p:sldId id="780" r:id="rId531"/>
    <p:sldId id="781" r:id="rId532"/>
    <p:sldId id="782" r:id="rId533"/>
    <p:sldId id="783" r:id="rId534"/>
    <p:sldId id="784" r:id="rId535"/>
    <p:sldId id="785" r:id="rId536"/>
    <p:sldId id="786" r:id="rId537"/>
    <p:sldId id="787" r:id="rId538"/>
    <p:sldId id="788" r:id="rId539"/>
    <p:sldId id="789" r:id="rId540"/>
    <p:sldId id="790" r:id="rId541"/>
    <p:sldId id="791" r:id="rId542"/>
    <p:sldId id="792" r:id="rId543"/>
    <p:sldId id="793" r:id="rId544"/>
    <p:sldId id="794" r:id="rId545"/>
    <p:sldId id="795" r:id="rId546"/>
    <p:sldId id="796" r:id="rId547"/>
    <p:sldId id="797" r:id="rId548"/>
    <p:sldId id="798" r:id="rId549"/>
    <p:sldId id="799" r:id="rId550"/>
    <p:sldId id="800" r:id="rId551"/>
    <p:sldId id="801" r:id="rId552"/>
    <p:sldId id="802" r:id="rId553"/>
    <p:sldId id="803" r:id="rId554"/>
    <p:sldId id="804" r:id="rId555"/>
    <p:sldId id="805" r:id="rId556"/>
    <p:sldId id="806" r:id="rId557"/>
    <p:sldId id="807" r:id="rId558"/>
    <p:sldId id="808" r:id="rId559"/>
    <p:sldId id="809" r:id="rId560"/>
    <p:sldId id="810" r:id="rId561"/>
    <p:sldId id="811" r:id="rId562"/>
    <p:sldId id="812" r:id="rId563"/>
    <p:sldId id="813" r:id="rId564"/>
    <p:sldId id="814" r:id="rId565"/>
    <p:sldId id="815" r:id="rId566"/>
    <p:sldId id="816" r:id="rId567"/>
    <p:sldId id="817" r:id="rId568"/>
    <p:sldId id="818" r:id="rId569"/>
    <p:sldId id="819" r:id="rId570"/>
    <p:sldId id="820" r:id="rId571"/>
    <p:sldId id="821" r:id="rId572"/>
    <p:sldId id="822" r:id="rId573"/>
    <p:sldId id="823" r:id="rId574"/>
    <p:sldId id="824" r:id="rId575"/>
    <p:sldId id="825" r:id="rId576"/>
    <p:sldId id="826" r:id="rId577"/>
    <p:sldId id="827" r:id="rId578"/>
    <p:sldId id="828" r:id="rId579"/>
    <p:sldId id="829" r:id="rId580"/>
    <p:sldId id="830" r:id="rId581"/>
    <p:sldId id="831" r:id="rId582"/>
    <p:sldId id="832" r:id="rId583"/>
    <p:sldId id="833" r:id="rId584"/>
    <p:sldId id="834" r:id="rId585"/>
    <p:sldId id="835" r:id="rId586"/>
    <p:sldId id="836" r:id="rId587"/>
    <p:sldId id="837" r:id="rId588"/>
    <p:sldId id="838" r:id="rId589"/>
    <p:sldId id="839" r:id="rId590"/>
    <p:sldId id="840" r:id="rId591"/>
    <p:sldId id="841" r:id="rId592"/>
    <p:sldId id="842" r:id="rId593"/>
    <p:sldId id="843" r:id="rId594"/>
    <p:sldId id="844" r:id="rId595"/>
    <p:sldId id="845" r:id="rId596"/>
    <p:sldId id="846" r:id="rId597"/>
    <p:sldId id="847" r:id="rId598"/>
    <p:sldId id="848" r:id="rId599"/>
    <p:sldId id="849" r:id="rId600"/>
    <p:sldId id="850" r:id="rId601"/>
    <p:sldId id="851" r:id="rId602"/>
    <p:sldId id="852" r:id="rId603"/>
    <p:sldId id="853" r:id="rId604"/>
    <p:sldId id="854" r:id="rId605"/>
    <p:sldId id="855" r:id="rId606"/>
    <p:sldId id="856" r:id="rId607"/>
    <p:sldId id="857" r:id="rId608"/>
    <p:sldId id="858" r:id="rId609"/>
    <p:sldId id="859" r:id="rId610"/>
    <p:sldId id="860" r:id="rId611"/>
    <p:sldId id="861" r:id="rId612"/>
    <p:sldId id="862" r:id="rId613"/>
    <p:sldId id="863" r:id="rId614"/>
    <p:sldId id="864" r:id="rId615"/>
    <p:sldId id="865" r:id="rId616"/>
    <p:sldId id="866" r:id="rId617"/>
    <p:sldId id="867" r:id="rId618"/>
    <p:sldId id="868" r:id="rId619"/>
    <p:sldId id="869" r:id="rId620"/>
    <p:sldId id="870" r:id="rId621"/>
    <p:sldId id="871" r:id="rId622"/>
    <p:sldId id="872" r:id="rId623"/>
    <p:sldId id="873" r:id="rId624"/>
    <p:sldId id="874" r:id="rId625"/>
    <p:sldId id="875" r:id="rId626"/>
    <p:sldId id="876" r:id="rId627"/>
    <p:sldId id="877" r:id="rId628"/>
    <p:sldId id="878" r:id="rId629"/>
    <p:sldId id="879" r:id="rId630"/>
    <p:sldId id="880" r:id="rId631"/>
    <p:sldId id="881" r:id="rId632"/>
    <p:sldId id="882" r:id="rId633"/>
    <p:sldId id="883" r:id="rId634"/>
    <p:sldId id="884" r:id="rId635"/>
    <p:sldId id="885" r:id="rId636"/>
    <p:sldId id="886" r:id="rId637"/>
    <p:sldId id="887" r:id="rId638"/>
    <p:sldId id="888" r:id="rId639"/>
    <p:sldId id="889" r:id="rId640"/>
    <p:sldId id="890" r:id="rId641"/>
    <p:sldId id="891" r:id="rId642"/>
    <p:sldId id="892" r:id="rId643"/>
    <p:sldId id="893" r:id="rId644"/>
    <p:sldId id="894" r:id="rId645"/>
    <p:sldId id="895" r:id="rId646"/>
    <p:sldId id="896" r:id="rId647"/>
    <p:sldId id="897" r:id="rId648"/>
    <p:sldId id="898" r:id="rId649"/>
    <p:sldId id="899" r:id="rId650"/>
    <p:sldId id="900" r:id="rId651"/>
    <p:sldId id="901" r:id="rId652"/>
    <p:sldId id="902" r:id="rId653"/>
    <p:sldId id="903" r:id="rId654"/>
    <p:sldId id="904" r:id="rId655"/>
    <p:sldId id="905" r:id="rId656"/>
    <p:sldId id="906" r:id="rId657"/>
    <p:sldId id="907" r:id="rId658"/>
    <p:sldId id="908" r:id="rId659"/>
    <p:sldId id="909" r:id="rId660"/>
    <p:sldId id="910" r:id="rId661"/>
    <p:sldId id="911" r:id="rId662"/>
    <p:sldId id="912" r:id="rId663"/>
    <p:sldId id="913" r:id="rId664"/>
    <p:sldId id="914" r:id="rId665"/>
    <p:sldId id="915" r:id="rId666"/>
    <p:sldId id="916" r:id="rId667"/>
    <p:sldId id="917" r:id="rId668"/>
    <p:sldId id="918" r:id="rId669"/>
    <p:sldId id="919" r:id="rId670"/>
    <p:sldId id="920" r:id="rId671"/>
    <p:sldId id="921" r:id="rId672"/>
    <p:sldId id="922" r:id="rId673"/>
    <p:sldId id="923" r:id="rId674"/>
    <p:sldId id="924" r:id="rId675"/>
    <p:sldId id="925" r:id="rId676"/>
    <p:sldId id="926" r:id="rId677"/>
    <p:sldId id="927" r:id="rId678"/>
    <p:sldId id="928" r:id="rId679"/>
    <p:sldId id="929" r:id="rId680"/>
    <p:sldId id="930" r:id="rId681"/>
    <p:sldId id="931" r:id="rId682"/>
    <p:sldId id="932" r:id="rId683"/>
    <p:sldId id="933" r:id="rId684"/>
    <p:sldId id="934" r:id="rId685"/>
    <p:sldId id="935" r:id="rId686"/>
    <p:sldId id="936" r:id="rId687"/>
    <p:sldId id="937" r:id="rId688"/>
    <p:sldId id="938" r:id="rId689"/>
    <p:sldId id="939" r:id="rId690"/>
    <p:sldId id="940" r:id="rId691"/>
    <p:sldId id="941" r:id="rId692"/>
    <p:sldId id="942" r:id="rId693"/>
    <p:sldId id="943" r:id="rId694"/>
    <p:sldId id="944" r:id="rId695"/>
    <p:sldId id="945" r:id="rId696"/>
    <p:sldId id="946" r:id="rId697"/>
    <p:sldId id="947" r:id="rId698"/>
    <p:sldId id="948" r:id="rId699"/>
    <p:sldId id="949" r:id="rId700"/>
    <p:sldId id="950" r:id="rId701"/>
    <p:sldId id="951" r:id="rId702"/>
    <p:sldId id="952" r:id="rId703"/>
    <p:sldId id="953" r:id="rId704"/>
    <p:sldId id="954" r:id="rId705"/>
    <p:sldId id="955" r:id="rId706"/>
    <p:sldId id="956" r:id="rId707"/>
    <p:sldId id="957" r:id="rId708"/>
    <p:sldId id="958" r:id="rId709"/>
    <p:sldId id="959" r:id="rId710"/>
    <p:sldId id="960" r:id="rId711"/>
    <p:sldId id="961" r:id="rId712"/>
    <p:sldId id="962" r:id="rId713"/>
    <p:sldId id="963" r:id="rId714"/>
    <p:sldId id="964" r:id="rId715"/>
    <p:sldId id="965" r:id="rId716"/>
    <p:sldId id="966" r:id="rId717"/>
    <p:sldId id="967" r:id="rId718"/>
    <p:sldId id="968" r:id="rId719"/>
    <p:sldId id="969" r:id="rId720"/>
    <p:sldId id="970" r:id="rId721"/>
    <p:sldId id="971" r:id="rId722"/>
    <p:sldId id="972" r:id="rId723"/>
    <p:sldId id="973" r:id="rId724"/>
    <p:sldId id="974" r:id="rId725"/>
    <p:sldId id="975" r:id="rId726"/>
    <p:sldId id="976" r:id="rId727"/>
    <p:sldId id="977" r:id="rId728"/>
    <p:sldId id="978" r:id="rId729"/>
    <p:sldId id="979" r:id="rId730"/>
    <p:sldId id="980" r:id="rId731"/>
    <p:sldId id="981" r:id="rId732"/>
    <p:sldId id="982" r:id="rId733"/>
    <p:sldId id="983" r:id="rId734"/>
    <p:sldId id="984" r:id="rId735"/>
    <p:sldId id="985" r:id="rId736"/>
    <p:sldId id="986" r:id="rId737"/>
  </p:sldIdLst>
  <p:sldSz cy="6858000" cx="9144000"/>
  <p:notesSz cx="6858000" cy="9144000"/>
  <p:embeddedFontLst>
    <p:embeddedFont>
      <p:font typeface="Caveat"/>
      <p:regular r:id="rId738"/>
      <p:bold r:id="rId739"/>
    </p:embeddedFont>
    <p:embeddedFont>
      <p:font typeface="Quattrocento Sans"/>
      <p:regular r:id="rId740"/>
      <p:bold r:id="rId741"/>
      <p:italic r:id="rId742"/>
      <p:boldItalic r:id="rId74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160">
          <p15:clr>
            <a:srgbClr val="A4A3A4"/>
          </p15:clr>
        </p15:guide>
        <p15:guide id="2" pos="2880">
          <p15:clr>
            <a:srgbClr val="A4A3A4"/>
          </p15:clr>
        </p15:guide>
      </p15:sldGuideLst>
    </p:ext>
    <p:ext uri="GoogleSlidesCustomDataVersion2">
      <go:slidesCustomData xmlns:go="http://customooxmlschemas.google.com/" r:id="rId744" roundtripDataSignature="AMtx7mjp3qTlyZQNoUxci7NK7ttewAywnQ=="/>
    </p:ext>
  </p:extLst>
</p:presentation>
</file>

<file path=ppt/commentAuthors.xml><?xml version="1.0" encoding="utf-8"?>
<p:cmAuthor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Author clrIdx="0" id="0" initials="" lastIdx="34" name="Susanna König"/>
  <p:cmAuthor clrIdx="1" id="1" initials="" lastIdx="1" name="A. Assaf"/>
</p:cmAuthorLst>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160" orient="horz"/>
        <p:guide pos="2880"/>
      </p:guideLst>
    </p:cSldViewPr>
  </p:slideViewPr>
</p:viewPr>
</file>

<file path=ppt/_rels/presentation.xml.rels><?xml version="1.0" encoding="UTF-8" standalone="yes"?><Relationships xmlns="http://schemas.openxmlformats.org/package/2006/relationships"><Relationship Id="rId190" Type="http://schemas.openxmlformats.org/officeDocument/2006/relationships/slide" Target="slides/slide184.xml"/><Relationship Id="rId194" Type="http://schemas.openxmlformats.org/officeDocument/2006/relationships/slide" Target="slides/slide188.xml"/><Relationship Id="rId193" Type="http://schemas.openxmlformats.org/officeDocument/2006/relationships/slide" Target="slides/slide187.xml"/><Relationship Id="rId192" Type="http://schemas.openxmlformats.org/officeDocument/2006/relationships/slide" Target="slides/slide186.xml"/><Relationship Id="rId191" Type="http://schemas.openxmlformats.org/officeDocument/2006/relationships/slide" Target="slides/slide185.xml"/><Relationship Id="rId187" Type="http://schemas.openxmlformats.org/officeDocument/2006/relationships/slide" Target="slides/slide181.xml"/><Relationship Id="rId186" Type="http://schemas.openxmlformats.org/officeDocument/2006/relationships/slide" Target="slides/slide180.xml"/><Relationship Id="rId185" Type="http://schemas.openxmlformats.org/officeDocument/2006/relationships/slide" Target="slides/slide179.xml"/><Relationship Id="rId184" Type="http://schemas.openxmlformats.org/officeDocument/2006/relationships/slide" Target="slides/slide178.xml"/><Relationship Id="rId189" Type="http://schemas.openxmlformats.org/officeDocument/2006/relationships/slide" Target="slides/slide183.xml"/><Relationship Id="rId188" Type="http://schemas.openxmlformats.org/officeDocument/2006/relationships/slide" Target="slides/slide182.xml"/><Relationship Id="rId183" Type="http://schemas.openxmlformats.org/officeDocument/2006/relationships/slide" Target="slides/slide177.xml"/><Relationship Id="rId182" Type="http://schemas.openxmlformats.org/officeDocument/2006/relationships/slide" Target="slides/slide176.xml"/><Relationship Id="rId181" Type="http://schemas.openxmlformats.org/officeDocument/2006/relationships/slide" Target="slides/slide175.xml"/><Relationship Id="rId180" Type="http://schemas.openxmlformats.org/officeDocument/2006/relationships/slide" Target="slides/slide174.xml"/><Relationship Id="rId176" Type="http://schemas.openxmlformats.org/officeDocument/2006/relationships/slide" Target="slides/slide170.xml"/><Relationship Id="rId297" Type="http://schemas.openxmlformats.org/officeDocument/2006/relationships/slide" Target="slides/slide291.xml"/><Relationship Id="rId175" Type="http://schemas.openxmlformats.org/officeDocument/2006/relationships/slide" Target="slides/slide169.xml"/><Relationship Id="rId296" Type="http://schemas.openxmlformats.org/officeDocument/2006/relationships/slide" Target="slides/slide290.xml"/><Relationship Id="rId174" Type="http://schemas.openxmlformats.org/officeDocument/2006/relationships/slide" Target="slides/slide168.xml"/><Relationship Id="rId295" Type="http://schemas.openxmlformats.org/officeDocument/2006/relationships/slide" Target="slides/slide289.xml"/><Relationship Id="rId173" Type="http://schemas.openxmlformats.org/officeDocument/2006/relationships/slide" Target="slides/slide167.xml"/><Relationship Id="rId294" Type="http://schemas.openxmlformats.org/officeDocument/2006/relationships/slide" Target="slides/slide288.xml"/><Relationship Id="rId179" Type="http://schemas.openxmlformats.org/officeDocument/2006/relationships/slide" Target="slides/slide173.xml"/><Relationship Id="rId178" Type="http://schemas.openxmlformats.org/officeDocument/2006/relationships/slide" Target="slides/slide172.xml"/><Relationship Id="rId299" Type="http://schemas.openxmlformats.org/officeDocument/2006/relationships/slide" Target="slides/slide293.xml"/><Relationship Id="rId177" Type="http://schemas.openxmlformats.org/officeDocument/2006/relationships/slide" Target="slides/slide171.xml"/><Relationship Id="rId298" Type="http://schemas.openxmlformats.org/officeDocument/2006/relationships/slide" Target="slides/slide292.xml"/><Relationship Id="rId198" Type="http://schemas.openxmlformats.org/officeDocument/2006/relationships/slide" Target="slides/slide192.xml"/><Relationship Id="rId197" Type="http://schemas.openxmlformats.org/officeDocument/2006/relationships/slide" Target="slides/slide191.xml"/><Relationship Id="rId196" Type="http://schemas.openxmlformats.org/officeDocument/2006/relationships/slide" Target="slides/slide190.xml"/><Relationship Id="rId195" Type="http://schemas.openxmlformats.org/officeDocument/2006/relationships/slide" Target="slides/slide189.xml"/><Relationship Id="rId199" Type="http://schemas.openxmlformats.org/officeDocument/2006/relationships/slide" Target="slides/slide193.xml"/><Relationship Id="rId150" Type="http://schemas.openxmlformats.org/officeDocument/2006/relationships/slide" Target="slides/slide144.xml"/><Relationship Id="rId271" Type="http://schemas.openxmlformats.org/officeDocument/2006/relationships/slide" Target="slides/slide265.xml"/><Relationship Id="rId392" Type="http://schemas.openxmlformats.org/officeDocument/2006/relationships/slide" Target="slides/slide386.xml"/><Relationship Id="rId270" Type="http://schemas.openxmlformats.org/officeDocument/2006/relationships/slide" Target="slides/slide264.xml"/><Relationship Id="rId391" Type="http://schemas.openxmlformats.org/officeDocument/2006/relationships/slide" Target="slides/slide385.xml"/><Relationship Id="rId390" Type="http://schemas.openxmlformats.org/officeDocument/2006/relationships/slide" Target="slides/slide384.xml"/><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149" Type="http://schemas.openxmlformats.org/officeDocument/2006/relationships/slide" Target="slides/slide143.xml"/><Relationship Id="rId4" Type="http://schemas.openxmlformats.org/officeDocument/2006/relationships/commentAuthors" Target="commentAuthors.xml"/><Relationship Id="rId148" Type="http://schemas.openxmlformats.org/officeDocument/2006/relationships/slide" Target="slides/slide142.xml"/><Relationship Id="rId269" Type="http://schemas.openxmlformats.org/officeDocument/2006/relationships/slide" Target="slides/slide263.xml"/><Relationship Id="rId9" Type="http://schemas.openxmlformats.org/officeDocument/2006/relationships/slide" Target="slides/slide3.xml"/><Relationship Id="rId143" Type="http://schemas.openxmlformats.org/officeDocument/2006/relationships/slide" Target="slides/slide137.xml"/><Relationship Id="rId264" Type="http://schemas.openxmlformats.org/officeDocument/2006/relationships/slide" Target="slides/slide258.xml"/><Relationship Id="rId385" Type="http://schemas.openxmlformats.org/officeDocument/2006/relationships/slide" Target="slides/slide379.xml"/><Relationship Id="rId142" Type="http://schemas.openxmlformats.org/officeDocument/2006/relationships/slide" Target="slides/slide136.xml"/><Relationship Id="rId263" Type="http://schemas.openxmlformats.org/officeDocument/2006/relationships/slide" Target="slides/slide257.xml"/><Relationship Id="rId384" Type="http://schemas.openxmlformats.org/officeDocument/2006/relationships/slide" Target="slides/slide378.xml"/><Relationship Id="rId141" Type="http://schemas.openxmlformats.org/officeDocument/2006/relationships/slide" Target="slides/slide135.xml"/><Relationship Id="rId262" Type="http://schemas.openxmlformats.org/officeDocument/2006/relationships/slide" Target="slides/slide256.xml"/><Relationship Id="rId383" Type="http://schemas.openxmlformats.org/officeDocument/2006/relationships/slide" Target="slides/slide377.xml"/><Relationship Id="rId140" Type="http://schemas.openxmlformats.org/officeDocument/2006/relationships/slide" Target="slides/slide134.xml"/><Relationship Id="rId261" Type="http://schemas.openxmlformats.org/officeDocument/2006/relationships/slide" Target="slides/slide255.xml"/><Relationship Id="rId382" Type="http://schemas.openxmlformats.org/officeDocument/2006/relationships/slide" Target="slides/slide376.xml"/><Relationship Id="rId5" Type="http://schemas.openxmlformats.org/officeDocument/2006/relationships/slideMaster" Target="slideMasters/slideMaster1.xml"/><Relationship Id="rId147" Type="http://schemas.openxmlformats.org/officeDocument/2006/relationships/slide" Target="slides/slide141.xml"/><Relationship Id="rId268" Type="http://schemas.openxmlformats.org/officeDocument/2006/relationships/slide" Target="slides/slide262.xml"/><Relationship Id="rId389" Type="http://schemas.openxmlformats.org/officeDocument/2006/relationships/slide" Target="slides/slide383.xml"/><Relationship Id="rId6" Type="http://schemas.openxmlformats.org/officeDocument/2006/relationships/notesMaster" Target="notesMasters/notesMaster1.xml"/><Relationship Id="rId146" Type="http://schemas.openxmlformats.org/officeDocument/2006/relationships/slide" Target="slides/slide140.xml"/><Relationship Id="rId267" Type="http://schemas.openxmlformats.org/officeDocument/2006/relationships/slide" Target="slides/slide261.xml"/><Relationship Id="rId388" Type="http://schemas.openxmlformats.org/officeDocument/2006/relationships/slide" Target="slides/slide382.xml"/><Relationship Id="rId7" Type="http://schemas.openxmlformats.org/officeDocument/2006/relationships/slide" Target="slides/slide1.xml"/><Relationship Id="rId145" Type="http://schemas.openxmlformats.org/officeDocument/2006/relationships/slide" Target="slides/slide139.xml"/><Relationship Id="rId266" Type="http://schemas.openxmlformats.org/officeDocument/2006/relationships/slide" Target="slides/slide260.xml"/><Relationship Id="rId387" Type="http://schemas.openxmlformats.org/officeDocument/2006/relationships/slide" Target="slides/slide381.xml"/><Relationship Id="rId8" Type="http://schemas.openxmlformats.org/officeDocument/2006/relationships/slide" Target="slides/slide2.xml"/><Relationship Id="rId144" Type="http://schemas.openxmlformats.org/officeDocument/2006/relationships/slide" Target="slides/slide138.xml"/><Relationship Id="rId265" Type="http://schemas.openxmlformats.org/officeDocument/2006/relationships/slide" Target="slides/slide259.xml"/><Relationship Id="rId386" Type="http://schemas.openxmlformats.org/officeDocument/2006/relationships/slide" Target="slides/slide380.xml"/><Relationship Id="rId260" Type="http://schemas.openxmlformats.org/officeDocument/2006/relationships/slide" Target="slides/slide254.xml"/><Relationship Id="rId381" Type="http://schemas.openxmlformats.org/officeDocument/2006/relationships/slide" Target="slides/slide375.xml"/><Relationship Id="rId380" Type="http://schemas.openxmlformats.org/officeDocument/2006/relationships/slide" Target="slides/slide374.xml"/><Relationship Id="rId139" Type="http://schemas.openxmlformats.org/officeDocument/2006/relationships/slide" Target="slides/slide133.xml"/><Relationship Id="rId138" Type="http://schemas.openxmlformats.org/officeDocument/2006/relationships/slide" Target="slides/slide132.xml"/><Relationship Id="rId259" Type="http://schemas.openxmlformats.org/officeDocument/2006/relationships/slide" Target="slides/slide253.xml"/><Relationship Id="rId137" Type="http://schemas.openxmlformats.org/officeDocument/2006/relationships/slide" Target="slides/slide131.xml"/><Relationship Id="rId258" Type="http://schemas.openxmlformats.org/officeDocument/2006/relationships/slide" Target="slides/slide252.xml"/><Relationship Id="rId379" Type="http://schemas.openxmlformats.org/officeDocument/2006/relationships/slide" Target="slides/slide373.xml"/><Relationship Id="rId132" Type="http://schemas.openxmlformats.org/officeDocument/2006/relationships/slide" Target="slides/slide126.xml"/><Relationship Id="rId253" Type="http://schemas.openxmlformats.org/officeDocument/2006/relationships/slide" Target="slides/slide247.xml"/><Relationship Id="rId374" Type="http://schemas.openxmlformats.org/officeDocument/2006/relationships/slide" Target="slides/slide368.xml"/><Relationship Id="rId495" Type="http://schemas.openxmlformats.org/officeDocument/2006/relationships/slide" Target="slides/slide489.xml"/><Relationship Id="rId131" Type="http://schemas.openxmlformats.org/officeDocument/2006/relationships/slide" Target="slides/slide125.xml"/><Relationship Id="rId252" Type="http://schemas.openxmlformats.org/officeDocument/2006/relationships/slide" Target="slides/slide246.xml"/><Relationship Id="rId373" Type="http://schemas.openxmlformats.org/officeDocument/2006/relationships/slide" Target="slides/slide367.xml"/><Relationship Id="rId494" Type="http://schemas.openxmlformats.org/officeDocument/2006/relationships/slide" Target="slides/slide488.xml"/><Relationship Id="rId130" Type="http://schemas.openxmlformats.org/officeDocument/2006/relationships/slide" Target="slides/slide124.xml"/><Relationship Id="rId251" Type="http://schemas.openxmlformats.org/officeDocument/2006/relationships/slide" Target="slides/slide245.xml"/><Relationship Id="rId372" Type="http://schemas.openxmlformats.org/officeDocument/2006/relationships/slide" Target="slides/slide366.xml"/><Relationship Id="rId493" Type="http://schemas.openxmlformats.org/officeDocument/2006/relationships/slide" Target="slides/slide487.xml"/><Relationship Id="rId250" Type="http://schemas.openxmlformats.org/officeDocument/2006/relationships/slide" Target="slides/slide244.xml"/><Relationship Id="rId371" Type="http://schemas.openxmlformats.org/officeDocument/2006/relationships/slide" Target="slides/slide365.xml"/><Relationship Id="rId492" Type="http://schemas.openxmlformats.org/officeDocument/2006/relationships/slide" Target="slides/slide486.xml"/><Relationship Id="rId136" Type="http://schemas.openxmlformats.org/officeDocument/2006/relationships/slide" Target="slides/slide130.xml"/><Relationship Id="rId257" Type="http://schemas.openxmlformats.org/officeDocument/2006/relationships/slide" Target="slides/slide251.xml"/><Relationship Id="rId378" Type="http://schemas.openxmlformats.org/officeDocument/2006/relationships/slide" Target="slides/slide372.xml"/><Relationship Id="rId499" Type="http://schemas.openxmlformats.org/officeDocument/2006/relationships/slide" Target="slides/slide493.xml"/><Relationship Id="rId135" Type="http://schemas.openxmlformats.org/officeDocument/2006/relationships/slide" Target="slides/slide129.xml"/><Relationship Id="rId256" Type="http://schemas.openxmlformats.org/officeDocument/2006/relationships/slide" Target="slides/slide250.xml"/><Relationship Id="rId377" Type="http://schemas.openxmlformats.org/officeDocument/2006/relationships/slide" Target="slides/slide371.xml"/><Relationship Id="rId498" Type="http://schemas.openxmlformats.org/officeDocument/2006/relationships/slide" Target="slides/slide492.xml"/><Relationship Id="rId134" Type="http://schemas.openxmlformats.org/officeDocument/2006/relationships/slide" Target="slides/slide128.xml"/><Relationship Id="rId255" Type="http://schemas.openxmlformats.org/officeDocument/2006/relationships/slide" Target="slides/slide249.xml"/><Relationship Id="rId376" Type="http://schemas.openxmlformats.org/officeDocument/2006/relationships/slide" Target="slides/slide370.xml"/><Relationship Id="rId497" Type="http://schemas.openxmlformats.org/officeDocument/2006/relationships/slide" Target="slides/slide491.xml"/><Relationship Id="rId133" Type="http://schemas.openxmlformats.org/officeDocument/2006/relationships/slide" Target="slides/slide127.xml"/><Relationship Id="rId254" Type="http://schemas.openxmlformats.org/officeDocument/2006/relationships/slide" Target="slides/slide248.xml"/><Relationship Id="rId375" Type="http://schemas.openxmlformats.org/officeDocument/2006/relationships/slide" Target="slides/slide369.xml"/><Relationship Id="rId496" Type="http://schemas.openxmlformats.org/officeDocument/2006/relationships/slide" Target="slides/slide490.xml"/><Relationship Id="rId172" Type="http://schemas.openxmlformats.org/officeDocument/2006/relationships/slide" Target="slides/slide166.xml"/><Relationship Id="rId293" Type="http://schemas.openxmlformats.org/officeDocument/2006/relationships/slide" Target="slides/slide287.xml"/><Relationship Id="rId171" Type="http://schemas.openxmlformats.org/officeDocument/2006/relationships/slide" Target="slides/slide165.xml"/><Relationship Id="rId292" Type="http://schemas.openxmlformats.org/officeDocument/2006/relationships/slide" Target="slides/slide286.xml"/><Relationship Id="rId170" Type="http://schemas.openxmlformats.org/officeDocument/2006/relationships/slide" Target="slides/slide164.xml"/><Relationship Id="rId291" Type="http://schemas.openxmlformats.org/officeDocument/2006/relationships/slide" Target="slides/slide285.xml"/><Relationship Id="rId290" Type="http://schemas.openxmlformats.org/officeDocument/2006/relationships/slide" Target="slides/slide284.xml"/><Relationship Id="rId165" Type="http://schemas.openxmlformats.org/officeDocument/2006/relationships/slide" Target="slides/slide159.xml"/><Relationship Id="rId286" Type="http://schemas.openxmlformats.org/officeDocument/2006/relationships/slide" Target="slides/slide280.xml"/><Relationship Id="rId164" Type="http://schemas.openxmlformats.org/officeDocument/2006/relationships/slide" Target="slides/slide158.xml"/><Relationship Id="rId285" Type="http://schemas.openxmlformats.org/officeDocument/2006/relationships/slide" Target="slides/slide279.xml"/><Relationship Id="rId163" Type="http://schemas.openxmlformats.org/officeDocument/2006/relationships/slide" Target="slides/slide157.xml"/><Relationship Id="rId284" Type="http://schemas.openxmlformats.org/officeDocument/2006/relationships/slide" Target="slides/slide278.xml"/><Relationship Id="rId162" Type="http://schemas.openxmlformats.org/officeDocument/2006/relationships/slide" Target="slides/slide156.xml"/><Relationship Id="rId283" Type="http://schemas.openxmlformats.org/officeDocument/2006/relationships/slide" Target="slides/slide277.xml"/><Relationship Id="rId169" Type="http://schemas.openxmlformats.org/officeDocument/2006/relationships/slide" Target="slides/slide163.xml"/><Relationship Id="rId168" Type="http://schemas.openxmlformats.org/officeDocument/2006/relationships/slide" Target="slides/slide162.xml"/><Relationship Id="rId289" Type="http://schemas.openxmlformats.org/officeDocument/2006/relationships/slide" Target="slides/slide283.xml"/><Relationship Id="rId167" Type="http://schemas.openxmlformats.org/officeDocument/2006/relationships/slide" Target="slides/slide161.xml"/><Relationship Id="rId288" Type="http://schemas.openxmlformats.org/officeDocument/2006/relationships/slide" Target="slides/slide282.xml"/><Relationship Id="rId166" Type="http://schemas.openxmlformats.org/officeDocument/2006/relationships/slide" Target="slides/slide160.xml"/><Relationship Id="rId287" Type="http://schemas.openxmlformats.org/officeDocument/2006/relationships/slide" Target="slides/slide281.xml"/><Relationship Id="rId161" Type="http://schemas.openxmlformats.org/officeDocument/2006/relationships/slide" Target="slides/slide155.xml"/><Relationship Id="rId282" Type="http://schemas.openxmlformats.org/officeDocument/2006/relationships/slide" Target="slides/slide276.xml"/><Relationship Id="rId160" Type="http://schemas.openxmlformats.org/officeDocument/2006/relationships/slide" Target="slides/slide154.xml"/><Relationship Id="rId281" Type="http://schemas.openxmlformats.org/officeDocument/2006/relationships/slide" Target="slides/slide275.xml"/><Relationship Id="rId280" Type="http://schemas.openxmlformats.org/officeDocument/2006/relationships/slide" Target="slides/slide274.xml"/><Relationship Id="rId159" Type="http://schemas.openxmlformats.org/officeDocument/2006/relationships/slide" Target="slides/slide153.xml"/><Relationship Id="rId154" Type="http://schemas.openxmlformats.org/officeDocument/2006/relationships/slide" Target="slides/slide148.xml"/><Relationship Id="rId275" Type="http://schemas.openxmlformats.org/officeDocument/2006/relationships/slide" Target="slides/slide269.xml"/><Relationship Id="rId396" Type="http://schemas.openxmlformats.org/officeDocument/2006/relationships/slide" Target="slides/slide390.xml"/><Relationship Id="rId153" Type="http://schemas.openxmlformats.org/officeDocument/2006/relationships/slide" Target="slides/slide147.xml"/><Relationship Id="rId274" Type="http://schemas.openxmlformats.org/officeDocument/2006/relationships/slide" Target="slides/slide268.xml"/><Relationship Id="rId395" Type="http://schemas.openxmlformats.org/officeDocument/2006/relationships/slide" Target="slides/slide389.xml"/><Relationship Id="rId152" Type="http://schemas.openxmlformats.org/officeDocument/2006/relationships/slide" Target="slides/slide146.xml"/><Relationship Id="rId273" Type="http://schemas.openxmlformats.org/officeDocument/2006/relationships/slide" Target="slides/slide267.xml"/><Relationship Id="rId394" Type="http://schemas.openxmlformats.org/officeDocument/2006/relationships/slide" Target="slides/slide388.xml"/><Relationship Id="rId151" Type="http://schemas.openxmlformats.org/officeDocument/2006/relationships/slide" Target="slides/slide145.xml"/><Relationship Id="rId272" Type="http://schemas.openxmlformats.org/officeDocument/2006/relationships/slide" Target="slides/slide266.xml"/><Relationship Id="rId393" Type="http://schemas.openxmlformats.org/officeDocument/2006/relationships/slide" Target="slides/slide387.xml"/><Relationship Id="rId158" Type="http://schemas.openxmlformats.org/officeDocument/2006/relationships/slide" Target="slides/slide152.xml"/><Relationship Id="rId279" Type="http://schemas.openxmlformats.org/officeDocument/2006/relationships/slide" Target="slides/slide273.xml"/><Relationship Id="rId157" Type="http://schemas.openxmlformats.org/officeDocument/2006/relationships/slide" Target="slides/slide151.xml"/><Relationship Id="rId278" Type="http://schemas.openxmlformats.org/officeDocument/2006/relationships/slide" Target="slides/slide272.xml"/><Relationship Id="rId399" Type="http://schemas.openxmlformats.org/officeDocument/2006/relationships/slide" Target="slides/slide393.xml"/><Relationship Id="rId156" Type="http://schemas.openxmlformats.org/officeDocument/2006/relationships/slide" Target="slides/slide150.xml"/><Relationship Id="rId277" Type="http://schemas.openxmlformats.org/officeDocument/2006/relationships/slide" Target="slides/slide271.xml"/><Relationship Id="rId398" Type="http://schemas.openxmlformats.org/officeDocument/2006/relationships/slide" Target="slides/slide392.xml"/><Relationship Id="rId155" Type="http://schemas.openxmlformats.org/officeDocument/2006/relationships/slide" Target="slides/slide149.xml"/><Relationship Id="rId276" Type="http://schemas.openxmlformats.org/officeDocument/2006/relationships/slide" Target="slides/slide270.xml"/><Relationship Id="rId397" Type="http://schemas.openxmlformats.org/officeDocument/2006/relationships/slide" Target="slides/slide391.xml"/><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509" Type="http://schemas.openxmlformats.org/officeDocument/2006/relationships/slide" Target="slides/slide503.xml"/><Relationship Id="rId508" Type="http://schemas.openxmlformats.org/officeDocument/2006/relationships/slide" Target="slides/slide502.xml"/><Relationship Id="rId629" Type="http://schemas.openxmlformats.org/officeDocument/2006/relationships/slide" Target="slides/slide623.xml"/><Relationship Id="rId503" Type="http://schemas.openxmlformats.org/officeDocument/2006/relationships/slide" Target="slides/slide497.xml"/><Relationship Id="rId624" Type="http://schemas.openxmlformats.org/officeDocument/2006/relationships/slide" Target="slides/slide618.xml"/><Relationship Id="rId502" Type="http://schemas.openxmlformats.org/officeDocument/2006/relationships/slide" Target="slides/slide496.xml"/><Relationship Id="rId623" Type="http://schemas.openxmlformats.org/officeDocument/2006/relationships/slide" Target="slides/slide617.xml"/><Relationship Id="rId744" Type="http://customschemas.google.com/relationships/presentationmetadata" Target="metadata"/><Relationship Id="rId501" Type="http://schemas.openxmlformats.org/officeDocument/2006/relationships/slide" Target="slides/slide495.xml"/><Relationship Id="rId622" Type="http://schemas.openxmlformats.org/officeDocument/2006/relationships/slide" Target="slides/slide616.xml"/><Relationship Id="rId743" Type="http://schemas.openxmlformats.org/officeDocument/2006/relationships/font" Target="fonts/QuattrocentoSans-boldItalic.fntdata"/><Relationship Id="rId500" Type="http://schemas.openxmlformats.org/officeDocument/2006/relationships/slide" Target="slides/slide494.xml"/><Relationship Id="rId621" Type="http://schemas.openxmlformats.org/officeDocument/2006/relationships/slide" Target="slides/slide615.xml"/><Relationship Id="rId742" Type="http://schemas.openxmlformats.org/officeDocument/2006/relationships/font" Target="fonts/QuattrocentoSans-italic.fntdata"/><Relationship Id="rId507" Type="http://schemas.openxmlformats.org/officeDocument/2006/relationships/slide" Target="slides/slide501.xml"/><Relationship Id="rId628" Type="http://schemas.openxmlformats.org/officeDocument/2006/relationships/slide" Target="slides/slide622.xml"/><Relationship Id="rId506" Type="http://schemas.openxmlformats.org/officeDocument/2006/relationships/slide" Target="slides/slide500.xml"/><Relationship Id="rId627" Type="http://schemas.openxmlformats.org/officeDocument/2006/relationships/slide" Target="slides/slide621.xml"/><Relationship Id="rId505" Type="http://schemas.openxmlformats.org/officeDocument/2006/relationships/slide" Target="slides/slide499.xml"/><Relationship Id="rId626" Type="http://schemas.openxmlformats.org/officeDocument/2006/relationships/slide" Target="slides/slide620.xml"/><Relationship Id="rId504" Type="http://schemas.openxmlformats.org/officeDocument/2006/relationships/slide" Target="slides/slide498.xml"/><Relationship Id="rId625" Type="http://schemas.openxmlformats.org/officeDocument/2006/relationships/slide" Target="slides/slide619.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620" Type="http://schemas.openxmlformats.org/officeDocument/2006/relationships/slide" Target="slides/slide614.xml"/><Relationship Id="rId741" Type="http://schemas.openxmlformats.org/officeDocument/2006/relationships/font" Target="fonts/QuattrocentoSans-bold.fntdata"/><Relationship Id="rId740" Type="http://schemas.openxmlformats.org/officeDocument/2006/relationships/font" Target="fonts/QuattrocentoSans-regular.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619" Type="http://schemas.openxmlformats.org/officeDocument/2006/relationships/slide" Target="slides/slide613.xml"/><Relationship Id="rId618" Type="http://schemas.openxmlformats.org/officeDocument/2006/relationships/slide" Target="slides/slide612.xml"/><Relationship Id="rId739" Type="http://schemas.openxmlformats.org/officeDocument/2006/relationships/font" Target="fonts/Caveat-bold.fntdata"/><Relationship Id="rId613" Type="http://schemas.openxmlformats.org/officeDocument/2006/relationships/slide" Target="slides/slide607.xml"/><Relationship Id="rId734" Type="http://schemas.openxmlformats.org/officeDocument/2006/relationships/slide" Target="slides/slide728.xml"/><Relationship Id="rId612" Type="http://schemas.openxmlformats.org/officeDocument/2006/relationships/slide" Target="slides/slide606.xml"/><Relationship Id="rId733" Type="http://schemas.openxmlformats.org/officeDocument/2006/relationships/slide" Target="slides/slide727.xml"/><Relationship Id="rId611" Type="http://schemas.openxmlformats.org/officeDocument/2006/relationships/slide" Target="slides/slide605.xml"/><Relationship Id="rId732" Type="http://schemas.openxmlformats.org/officeDocument/2006/relationships/slide" Target="slides/slide726.xml"/><Relationship Id="rId610" Type="http://schemas.openxmlformats.org/officeDocument/2006/relationships/slide" Target="slides/slide604.xml"/><Relationship Id="rId731" Type="http://schemas.openxmlformats.org/officeDocument/2006/relationships/slide" Target="slides/slide725.xml"/><Relationship Id="rId617" Type="http://schemas.openxmlformats.org/officeDocument/2006/relationships/slide" Target="slides/slide611.xml"/><Relationship Id="rId738" Type="http://schemas.openxmlformats.org/officeDocument/2006/relationships/font" Target="fonts/Caveat-regular.fntdata"/><Relationship Id="rId616" Type="http://schemas.openxmlformats.org/officeDocument/2006/relationships/slide" Target="slides/slide610.xml"/><Relationship Id="rId737" Type="http://schemas.openxmlformats.org/officeDocument/2006/relationships/slide" Target="slides/slide731.xml"/><Relationship Id="rId615" Type="http://schemas.openxmlformats.org/officeDocument/2006/relationships/slide" Target="slides/slide609.xml"/><Relationship Id="rId736" Type="http://schemas.openxmlformats.org/officeDocument/2006/relationships/slide" Target="slides/slide730.xml"/><Relationship Id="rId614" Type="http://schemas.openxmlformats.org/officeDocument/2006/relationships/slide" Target="slides/slide608.xml"/><Relationship Id="rId735" Type="http://schemas.openxmlformats.org/officeDocument/2006/relationships/slide" Target="slides/slide729.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730" Type="http://schemas.openxmlformats.org/officeDocument/2006/relationships/slide" Target="slides/slide724.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409" Type="http://schemas.openxmlformats.org/officeDocument/2006/relationships/slide" Target="slides/slide403.xml"/><Relationship Id="rId404" Type="http://schemas.openxmlformats.org/officeDocument/2006/relationships/slide" Target="slides/slide398.xml"/><Relationship Id="rId525" Type="http://schemas.openxmlformats.org/officeDocument/2006/relationships/slide" Target="slides/slide519.xml"/><Relationship Id="rId646" Type="http://schemas.openxmlformats.org/officeDocument/2006/relationships/slide" Target="slides/slide640.xml"/><Relationship Id="rId403" Type="http://schemas.openxmlformats.org/officeDocument/2006/relationships/slide" Target="slides/slide397.xml"/><Relationship Id="rId524" Type="http://schemas.openxmlformats.org/officeDocument/2006/relationships/slide" Target="slides/slide518.xml"/><Relationship Id="rId645" Type="http://schemas.openxmlformats.org/officeDocument/2006/relationships/slide" Target="slides/slide639.xml"/><Relationship Id="rId402" Type="http://schemas.openxmlformats.org/officeDocument/2006/relationships/slide" Target="slides/slide396.xml"/><Relationship Id="rId523" Type="http://schemas.openxmlformats.org/officeDocument/2006/relationships/slide" Target="slides/slide517.xml"/><Relationship Id="rId644" Type="http://schemas.openxmlformats.org/officeDocument/2006/relationships/slide" Target="slides/slide638.xml"/><Relationship Id="rId401" Type="http://schemas.openxmlformats.org/officeDocument/2006/relationships/slide" Target="slides/slide395.xml"/><Relationship Id="rId522" Type="http://schemas.openxmlformats.org/officeDocument/2006/relationships/slide" Target="slides/slide516.xml"/><Relationship Id="rId643" Type="http://schemas.openxmlformats.org/officeDocument/2006/relationships/slide" Target="slides/slide637.xml"/><Relationship Id="rId408" Type="http://schemas.openxmlformats.org/officeDocument/2006/relationships/slide" Target="slides/slide402.xml"/><Relationship Id="rId529" Type="http://schemas.openxmlformats.org/officeDocument/2006/relationships/slide" Target="slides/slide523.xml"/><Relationship Id="rId407" Type="http://schemas.openxmlformats.org/officeDocument/2006/relationships/slide" Target="slides/slide401.xml"/><Relationship Id="rId528" Type="http://schemas.openxmlformats.org/officeDocument/2006/relationships/slide" Target="slides/slide522.xml"/><Relationship Id="rId649" Type="http://schemas.openxmlformats.org/officeDocument/2006/relationships/slide" Target="slides/slide643.xml"/><Relationship Id="rId406" Type="http://schemas.openxmlformats.org/officeDocument/2006/relationships/slide" Target="slides/slide400.xml"/><Relationship Id="rId527" Type="http://schemas.openxmlformats.org/officeDocument/2006/relationships/slide" Target="slides/slide521.xml"/><Relationship Id="rId648" Type="http://schemas.openxmlformats.org/officeDocument/2006/relationships/slide" Target="slides/slide642.xml"/><Relationship Id="rId405" Type="http://schemas.openxmlformats.org/officeDocument/2006/relationships/slide" Target="slides/slide399.xml"/><Relationship Id="rId526" Type="http://schemas.openxmlformats.org/officeDocument/2006/relationships/slide" Target="slides/slide520.xml"/><Relationship Id="rId647" Type="http://schemas.openxmlformats.org/officeDocument/2006/relationships/slide" Target="slides/slide641.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400" Type="http://schemas.openxmlformats.org/officeDocument/2006/relationships/slide" Target="slides/slide394.xml"/><Relationship Id="rId521" Type="http://schemas.openxmlformats.org/officeDocument/2006/relationships/slide" Target="slides/slide515.xml"/><Relationship Id="rId642" Type="http://schemas.openxmlformats.org/officeDocument/2006/relationships/slide" Target="slides/slide636.xml"/><Relationship Id="rId29" Type="http://schemas.openxmlformats.org/officeDocument/2006/relationships/slide" Target="slides/slide23.xml"/><Relationship Id="rId520" Type="http://schemas.openxmlformats.org/officeDocument/2006/relationships/slide" Target="slides/slide514.xml"/><Relationship Id="rId641" Type="http://schemas.openxmlformats.org/officeDocument/2006/relationships/slide" Target="slides/slide635.xml"/><Relationship Id="rId640" Type="http://schemas.openxmlformats.org/officeDocument/2006/relationships/slide" Target="slides/slide634.xml"/><Relationship Id="rId11" Type="http://schemas.openxmlformats.org/officeDocument/2006/relationships/slide" Target="slides/slide5.xml"/><Relationship Id="rId10" Type="http://schemas.openxmlformats.org/officeDocument/2006/relationships/slide" Target="slides/slide4.xml"/><Relationship Id="rId13" Type="http://schemas.openxmlformats.org/officeDocument/2006/relationships/slide" Target="slides/slide7.xml"/><Relationship Id="rId12" Type="http://schemas.openxmlformats.org/officeDocument/2006/relationships/slide" Target="slides/slide6.xml"/><Relationship Id="rId519" Type="http://schemas.openxmlformats.org/officeDocument/2006/relationships/slide" Target="slides/slide513.xml"/><Relationship Id="rId514" Type="http://schemas.openxmlformats.org/officeDocument/2006/relationships/slide" Target="slides/slide508.xml"/><Relationship Id="rId635" Type="http://schemas.openxmlformats.org/officeDocument/2006/relationships/slide" Target="slides/slide629.xml"/><Relationship Id="rId513" Type="http://schemas.openxmlformats.org/officeDocument/2006/relationships/slide" Target="slides/slide507.xml"/><Relationship Id="rId634" Type="http://schemas.openxmlformats.org/officeDocument/2006/relationships/slide" Target="slides/slide628.xml"/><Relationship Id="rId512" Type="http://schemas.openxmlformats.org/officeDocument/2006/relationships/slide" Target="slides/slide506.xml"/><Relationship Id="rId633" Type="http://schemas.openxmlformats.org/officeDocument/2006/relationships/slide" Target="slides/slide627.xml"/><Relationship Id="rId511" Type="http://schemas.openxmlformats.org/officeDocument/2006/relationships/slide" Target="slides/slide505.xml"/><Relationship Id="rId632" Type="http://schemas.openxmlformats.org/officeDocument/2006/relationships/slide" Target="slides/slide626.xml"/><Relationship Id="rId518" Type="http://schemas.openxmlformats.org/officeDocument/2006/relationships/slide" Target="slides/slide512.xml"/><Relationship Id="rId639" Type="http://schemas.openxmlformats.org/officeDocument/2006/relationships/slide" Target="slides/slide633.xml"/><Relationship Id="rId517" Type="http://schemas.openxmlformats.org/officeDocument/2006/relationships/slide" Target="slides/slide511.xml"/><Relationship Id="rId638" Type="http://schemas.openxmlformats.org/officeDocument/2006/relationships/slide" Target="slides/slide632.xml"/><Relationship Id="rId516" Type="http://schemas.openxmlformats.org/officeDocument/2006/relationships/slide" Target="slides/slide510.xml"/><Relationship Id="rId637" Type="http://schemas.openxmlformats.org/officeDocument/2006/relationships/slide" Target="slides/slide631.xml"/><Relationship Id="rId515" Type="http://schemas.openxmlformats.org/officeDocument/2006/relationships/slide" Target="slides/slide509.xml"/><Relationship Id="rId636" Type="http://schemas.openxmlformats.org/officeDocument/2006/relationships/slide" Target="slides/slide630.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510" Type="http://schemas.openxmlformats.org/officeDocument/2006/relationships/slide" Target="slides/slide504.xml"/><Relationship Id="rId631" Type="http://schemas.openxmlformats.org/officeDocument/2006/relationships/slide" Target="slides/slide625.xml"/><Relationship Id="rId18" Type="http://schemas.openxmlformats.org/officeDocument/2006/relationships/slide" Target="slides/slide12.xml"/><Relationship Id="rId630" Type="http://schemas.openxmlformats.org/officeDocument/2006/relationships/slide" Target="slides/slide624.xml"/><Relationship Id="rId84" Type="http://schemas.openxmlformats.org/officeDocument/2006/relationships/slide" Target="slides/slide78.xml"/><Relationship Id="rId83" Type="http://schemas.openxmlformats.org/officeDocument/2006/relationships/slide" Target="slides/slide77.xml"/><Relationship Id="rId86" Type="http://schemas.openxmlformats.org/officeDocument/2006/relationships/slide" Target="slides/slide80.xml"/><Relationship Id="rId85" Type="http://schemas.openxmlformats.org/officeDocument/2006/relationships/slide" Target="slides/slide79.xml"/><Relationship Id="rId88" Type="http://schemas.openxmlformats.org/officeDocument/2006/relationships/slide" Target="slides/slide82.xml"/><Relationship Id="rId87" Type="http://schemas.openxmlformats.org/officeDocument/2006/relationships/slide" Target="slides/slide81.xml"/><Relationship Id="rId89" Type="http://schemas.openxmlformats.org/officeDocument/2006/relationships/slide" Target="slides/slide83.xml"/><Relationship Id="rId709" Type="http://schemas.openxmlformats.org/officeDocument/2006/relationships/slide" Target="slides/slide703.xml"/><Relationship Id="rId708" Type="http://schemas.openxmlformats.org/officeDocument/2006/relationships/slide" Target="slides/slide702.xml"/><Relationship Id="rId707" Type="http://schemas.openxmlformats.org/officeDocument/2006/relationships/slide" Target="slides/slide701.xml"/><Relationship Id="rId706" Type="http://schemas.openxmlformats.org/officeDocument/2006/relationships/slide" Target="slides/slide700.xml"/><Relationship Id="rId80" Type="http://schemas.openxmlformats.org/officeDocument/2006/relationships/slide" Target="slides/slide74.xml"/><Relationship Id="rId82" Type="http://schemas.openxmlformats.org/officeDocument/2006/relationships/slide" Target="slides/slide76.xml"/><Relationship Id="rId81" Type="http://schemas.openxmlformats.org/officeDocument/2006/relationships/slide" Target="slides/slide75.xml"/><Relationship Id="rId701" Type="http://schemas.openxmlformats.org/officeDocument/2006/relationships/slide" Target="slides/slide695.xml"/><Relationship Id="rId700" Type="http://schemas.openxmlformats.org/officeDocument/2006/relationships/slide" Target="slides/slide694.xml"/><Relationship Id="rId705" Type="http://schemas.openxmlformats.org/officeDocument/2006/relationships/slide" Target="slides/slide699.xml"/><Relationship Id="rId704" Type="http://schemas.openxmlformats.org/officeDocument/2006/relationships/slide" Target="slides/slide698.xml"/><Relationship Id="rId703" Type="http://schemas.openxmlformats.org/officeDocument/2006/relationships/slide" Target="slides/slide697.xml"/><Relationship Id="rId702" Type="http://schemas.openxmlformats.org/officeDocument/2006/relationships/slide" Target="slides/slide696.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slide" Target="slides/slide73.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9" Type="http://schemas.openxmlformats.org/officeDocument/2006/relationships/slide" Target="slides/slide603.xml"/><Relationship Id="rId608" Type="http://schemas.openxmlformats.org/officeDocument/2006/relationships/slide" Target="slides/slide602.xml"/><Relationship Id="rId729" Type="http://schemas.openxmlformats.org/officeDocument/2006/relationships/slide" Target="slides/slide723.xml"/><Relationship Id="rId607" Type="http://schemas.openxmlformats.org/officeDocument/2006/relationships/slide" Target="slides/slide601.xml"/><Relationship Id="rId728" Type="http://schemas.openxmlformats.org/officeDocument/2006/relationships/slide" Target="slides/slide722.xml"/><Relationship Id="rId60" Type="http://schemas.openxmlformats.org/officeDocument/2006/relationships/slide" Target="slides/slide54.xml"/><Relationship Id="rId602" Type="http://schemas.openxmlformats.org/officeDocument/2006/relationships/slide" Target="slides/slide596.xml"/><Relationship Id="rId723" Type="http://schemas.openxmlformats.org/officeDocument/2006/relationships/slide" Target="slides/slide717.xml"/><Relationship Id="rId601" Type="http://schemas.openxmlformats.org/officeDocument/2006/relationships/slide" Target="slides/slide595.xml"/><Relationship Id="rId722" Type="http://schemas.openxmlformats.org/officeDocument/2006/relationships/slide" Target="slides/slide716.xml"/><Relationship Id="rId600" Type="http://schemas.openxmlformats.org/officeDocument/2006/relationships/slide" Target="slides/slide594.xml"/><Relationship Id="rId721" Type="http://schemas.openxmlformats.org/officeDocument/2006/relationships/slide" Target="slides/slide715.xml"/><Relationship Id="rId720" Type="http://schemas.openxmlformats.org/officeDocument/2006/relationships/slide" Target="slides/slide714.xml"/><Relationship Id="rId606" Type="http://schemas.openxmlformats.org/officeDocument/2006/relationships/slide" Target="slides/slide600.xml"/><Relationship Id="rId727" Type="http://schemas.openxmlformats.org/officeDocument/2006/relationships/slide" Target="slides/slide721.xml"/><Relationship Id="rId605" Type="http://schemas.openxmlformats.org/officeDocument/2006/relationships/slide" Target="slides/slide599.xml"/><Relationship Id="rId726" Type="http://schemas.openxmlformats.org/officeDocument/2006/relationships/slide" Target="slides/slide720.xml"/><Relationship Id="rId604" Type="http://schemas.openxmlformats.org/officeDocument/2006/relationships/slide" Target="slides/slide598.xml"/><Relationship Id="rId725" Type="http://schemas.openxmlformats.org/officeDocument/2006/relationships/slide" Target="slides/slide719.xml"/><Relationship Id="rId603" Type="http://schemas.openxmlformats.org/officeDocument/2006/relationships/slide" Target="slides/slide597.xml"/><Relationship Id="rId724" Type="http://schemas.openxmlformats.org/officeDocument/2006/relationships/slide" Target="slides/slide718.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719" Type="http://schemas.openxmlformats.org/officeDocument/2006/relationships/slide" Target="slides/slide713.xml"/><Relationship Id="rId718" Type="http://schemas.openxmlformats.org/officeDocument/2006/relationships/slide" Target="slides/slide712.xml"/><Relationship Id="rId717" Type="http://schemas.openxmlformats.org/officeDocument/2006/relationships/slide" Target="slides/slide711.xml"/><Relationship Id="rId712" Type="http://schemas.openxmlformats.org/officeDocument/2006/relationships/slide" Target="slides/slide706.xml"/><Relationship Id="rId711" Type="http://schemas.openxmlformats.org/officeDocument/2006/relationships/slide" Target="slides/slide705.xml"/><Relationship Id="rId710" Type="http://schemas.openxmlformats.org/officeDocument/2006/relationships/slide" Target="slides/slide704.xml"/><Relationship Id="rId716" Type="http://schemas.openxmlformats.org/officeDocument/2006/relationships/slide" Target="slides/slide710.xml"/><Relationship Id="rId715" Type="http://schemas.openxmlformats.org/officeDocument/2006/relationships/slide" Target="slides/slide709.xml"/><Relationship Id="rId714" Type="http://schemas.openxmlformats.org/officeDocument/2006/relationships/slide" Target="slides/slide708.xml"/><Relationship Id="rId713" Type="http://schemas.openxmlformats.org/officeDocument/2006/relationships/slide" Target="slides/slide707.xml"/><Relationship Id="rId59" Type="http://schemas.openxmlformats.org/officeDocument/2006/relationships/slide" Target="slides/slide53.xml"/><Relationship Id="rId58" Type="http://schemas.openxmlformats.org/officeDocument/2006/relationships/slide" Target="slides/slide52.xml"/><Relationship Id="rId590" Type="http://schemas.openxmlformats.org/officeDocument/2006/relationships/slide" Target="slides/slide584.xml"/><Relationship Id="rId107" Type="http://schemas.openxmlformats.org/officeDocument/2006/relationships/slide" Target="slides/slide101.xml"/><Relationship Id="rId228" Type="http://schemas.openxmlformats.org/officeDocument/2006/relationships/slide" Target="slides/slide222.xml"/><Relationship Id="rId349" Type="http://schemas.openxmlformats.org/officeDocument/2006/relationships/slide" Target="slides/slide343.xml"/><Relationship Id="rId106" Type="http://schemas.openxmlformats.org/officeDocument/2006/relationships/slide" Target="slides/slide100.xml"/><Relationship Id="rId227" Type="http://schemas.openxmlformats.org/officeDocument/2006/relationships/slide" Target="slides/slide221.xml"/><Relationship Id="rId348" Type="http://schemas.openxmlformats.org/officeDocument/2006/relationships/slide" Target="slides/slide342.xml"/><Relationship Id="rId469" Type="http://schemas.openxmlformats.org/officeDocument/2006/relationships/slide" Target="slides/slide463.xml"/><Relationship Id="rId105" Type="http://schemas.openxmlformats.org/officeDocument/2006/relationships/slide" Target="slides/slide99.xml"/><Relationship Id="rId226" Type="http://schemas.openxmlformats.org/officeDocument/2006/relationships/slide" Target="slides/slide220.xml"/><Relationship Id="rId347" Type="http://schemas.openxmlformats.org/officeDocument/2006/relationships/slide" Target="slides/slide341.xml"/><Relationship Id="rId468" Type="http://schemas.openxmlformats.org/officeDocument/2006/relationships/slide" Target="slides/slide462.xml"/><Relationship Id="rId589" Type="http://schemas.openxmlformats.org/officeDocument/2006/relationships/slide" Target="slides/slide583.xml"/><Relationship Id="rId104" Type="http://schemas.openxmlformats.org/officeDocument/2006/relationships/slide" Target="slides/slide98.xml"/><Relationship Id="rId225" Type="http://schemas.openxmlformats.org/officeDocument/2006/relationships/slide" Target="slides/slide219.xml"/><Relationship Id="rId346" Type="http://schemas.openxmlformats.org/officeDocument/2006/relationships/slide" Target="slides/slide340.xml"/><Relationship Id="rId467" Type="http://schemas.openxmlformats.org/officeDocument/2006/relationships/slide" Target="slides/slide461.xml"/><Relationship Id="rId588" Type="http://schemas.openxmlformats.org/officeDocument/2006/relationships/slide" Target="slides/slide582.xml"/><Relationship Id="rId109" Type="http://schemas.openxmlformats.org/officeDocument/2006/relationships/slide" Target="slides/slide103.xml"/><Relationship Id="rId108" Type="http://schemas.openxmlformats.org/officeDocument/2006/relationships/slide" Target="slides/slide102.xml"/><Relationship Id="rId229" Type="http://schemas.openxmlformats.org/officeDocument/2006/relationships/slide" Target="slides/slide223.xml"/><Relationship Id="rId220" Type="http://schemas.openxmlformats.org/officeDocument/2006/relationships/slide" Target="slides/slide214.xml"/><Relationship Id="rId341" Type="http://schemas.openxmlformats.org/officeDocument/2006/relationships/slide" Target="slides/slide335.xml"/><Relationship Id="rId462" Type="http://schemas.openxmlformats.org/officeDocument/2006/relationships/slide" Target="slides/slide456.xml"/><Relationship Id="rId583" Type="http://schemas.openxmlformats.org/officeDocument/2006/relationships/slide" Target="slides/slide577.xml"/><Relationship Id="rId340" Type="http://schemas.openxmlformats.org/officeDocument/2006/relationships/slide" Target="slides/slide334.xml"/><Relationship Id="rId461" Type="http://schemas.openxmlformats.org/officeDocument/2006/relationships/slide" Target="slides/slide455.xml"/><Relationship Id="rId582" Type="http://schemas.openxmlformats.org/officeDocument/2006/relationships/slide" Target="slides/slide576.xml"/><Relationship Id="rId460" Type="http://schemas.openxmlformats.org/officeDocument/2006/relationships/slide" Target="slides/slide454.xml"/><Relationship Id="rId581" Type="http://schemas.openxmlformats.org/officeDocument/2006/relationships/slide" Target="slides/slide575.xml"/><Relationship Id="rId580" Type="http://schemas.openxmlformats.org/officeDocument/2006/relationships/slide" Target="slides/slide574.xml"/><Relationship Id="rId103" Type="http://schemas.openxmlformats.org/officeDocument/2006/relationships/slide" Target="slides/slide97.xml"/><Relationship Id="rId224" Type="http://schemas.openxmlformats.org/officeDocument/2006/relationships/slide" Target="slides/slide218.xml"/><Relationship Id="rId345" Type="http://schemas.openxmlformats.org/officeDocument/2006/relationships/slide" Target="slides/slide339.xml"/><Relationship Id="rId466" Type="http://schemas.openxmlformats.org/officeDocument/2006/relationships/slide" Target="slides/slide460.xml"/><Relationship Id="rId587" Type="http://schemas.openxmlformats.org/officeDocument/2006/relationships/slide" Target="slides/slide581.xml"/><Relationship Id="rId102" Type="http://schemas.openxmlformats.org/officeDocument/2006/relationships/slide" Target="slides/slide96.xml"/><Relationship Id="rId223" Type="http://schemas.openxmlformats.org/officeDocument/2006/relationships/slide" Target="slides/slide217.xml"/><Relationship Id="rId344" Type="http://schemas.openxmlformats.org/officeDocument/2006/relationships/slide" Target="slides/slide338.xml"/><Relationship Id="rId465" Type="http://schemas.openxmlformats.org/officeDocument/2006/relationships/slide" Target="slides/slide459.xml"/><Relationship Id="rId586" Type="http://schemas.openxmlformats.org/officeDocument/2006/relationships/slide" Target="slides/slide580.xml"/><Relationship Id="rId101" Type="http://schemas.openxmlformats.org/officeDocument/2006/relationships/slide" Target="slides/slide95.xml"/><Relationship Id="rId222" Type="http://schemas.openxmlformats.org/officeDocument/2006/relationships/slide" Target="slides/slide216.xml"/><Relationship Id="rId343" Type="http://schemas.openxmlformats.org/officeDocument/2006/relationships/slide" Target="slides/slide337.xml"/><Relationship Id="rId464" Type="http://schemas.openxmlformats.org/officeDocument/2006/relationships/slide" Target="slides/slide458.xml"/><Relationship Id="rId585" Type="http://schemas.openxmlformats.org/officeDocument/2006/relationships/slide" Target="slides/slide579.xml"/><Relationship Id="rId100" Type="http://schemas.openxmlformats.org/officeDocument/2006/relationships/slide" Target="slides/slide94.xml"/><Relationship Id="rId221" Type="http://schemas.openxmlformats.org/officeDocument/2006/relationships/slide" Target="slides/slide215.xml"/><Relationship Id="rId342" Type="http://schemas.openxmlformats.org/officeDocument/2006/relationships/slide" Target="slides/slide336.xml"/><Relationship Id="rId463" Type="http://schemas.openxmlformats.org/officeDocument/2006/relationships/slide" Target="slides/slide457.xml"/><Relationship Id="rId584" Type="http://schemas.openxmlformats.org/officeDocument/2006/relationships/slide" Target="slides/slide578.xml"/><Relationship Id="rId217" Type="http://schemas.openxmlformats.org/officeDocument/2006/relationships/slide" Target="slides/slide211.xml"/><Relationship Id="rId338" Type="http://schemas.openxmlformats.org/officeDocument/2006/relationships/slide" Target="slides/slide332.xml"/><Relationship Id="rId459" Type="http://schemas.openxmlformats.org/officeDocument/2006/relationships/slide" Target="slides/slide453.xml"/><Relationship Id="rId216" Type="http://schemas.openxmlformats.org/officeDocument/2006/relationships/slide" Target="slides/slide210.xml"/><Relationship Id="rId337" Type="http://schemas.openxmlformats.org/officeDocument/2006/relationships/slide" Target="slides/slide331.xml"/><Relationship Id="rId458" Type="http://schemas.openxmlformats.org/officeDocument/2006/relationships/slide" Target="slides/slide452.xml"/><Relationship Id="rId579" Type="http://schemas.openxmlformats.org/officeDocument/2006/relationships/slide" Target="slides/slide573.xml"/><Relationship Id="rId215" Type="http://schemas.openxmlformats.org/officeDocument/2006/relationships/slide" Target="slides/slide209.xml"/><Relationship Id="rId336" Type="http://schemas.openxmlformats.org/officeDocument/2006/relationships/slide" Target="slides/slide330.xml"/><Relationship Id="rId457" Type="http://schemas.openxmlformats.org/officeDocument/2006/relationships/slide" Target="slides/slide451.xml"/><Relationship Id="rId578" Type="http://schemas.openxmlformats.org/officeDocument/2006/relationships/slide" Target="slides/slide572.xml"/><Relationship Id="rId699" Type="http://schemas.openxmlformats.org/officeDocument/2006/relationships/slide" Target="slides/slide693.xml"/><Relationship Id="rId214" Type="http://schemas.openxmlformats.org/officeDocument/2006/relationships/slide" Target="slides/slide208.xml"/><Relationship Id="rId335" Type="http://schemas.openxmlformats.org/officeDocument/2006/relationships/slide" Target="slides/slide329.xml"/><Relationship Id="rId456" Type="http://schemas.openxmlformats.org/officeDocument/2006/relationships/slide" Target="slides/slide450.xml"/><Relationship Id="rId577" Type="http://schemas.openxmlformats.org/officeDocument/2006/relationships/slide" Target="slides/slide571.xml"/><Relationship Id="rId698" Type="http://schemas.openxmlformats.org/officeDocument/2006/relationships/slide" Target="slides/slide692.xml"/><Relationship Id="rId219" Type="http://schemas.openxmlformats.org/officeDocument/2006/relationships/slide" Target="slides/slide213.xml"/><Relationship Id="rId218" Type="http://schemas.openxmlformats.org/officeDocument/2006/relationships/slide" Target="slides/slide212.xml"/><Relationship Id="rId339" Type="http://schemas.openxmlformats.org/officeDocument/2006/relationships/slide" Target="slides/slide333.xml"/><Relationship Id="rId330" Type="http://schemas.openxmlformats.org/officeDocument/2006/relationships/slide" Target="slides/slide324.xml"/><Relationship Id="rId451" Type="http://schemas.openxmlformats.org/officeDocument/2006/relationships/slide" Target="slides/slide445.xml"/><Relationship Id="rId572" Type="http://schemas.openxmlformats.org/officeDocument/2006/relationships/slide" Target="slides/slide566.xml"/><Relationship Id="rId693" Type="http://schemas.openxmlformats.org/officeDocument/2006/relationships/slide" Target="slides/slide687.xml"/><Relationship Id="rId450" Type="http://schemas.openxmlformats.org/officeDocument/2006/relationships/slide" Target="slides/slide444.xml"/><Relationship Id="rId571" Type="http://schemas.openxmlformats.org/officeDocument/2006/relationships/slide" Target="slides/slide565.xml"/><Relationship Id="rId692" Type="http://schemas.openxmlformats.org/officeDocument/2006/relationships/slide" Target="slides/slide686.xml"/><Relationship Id="rId570" Type="http://schemas.openxmlformats.org/officeDocument/2006/relationships/slide" Target="slides/slide564.xml"/><Relationship Id="rId691" Type="http://schemas.openxmlformats.org/officeDocument/2006/relationships/slide" Target="slides/slide685.xml"/><Relationship Id="rId690" Type="http://schemas.openxmlformats.org/officeDocument/2006/relationships/slide" Target="slides/slide684.xml"/><Relationship Id="rId213" Type="http://schemas.openxmlformats.org/officeDocument/2006/relationships/slide" Target="slides/slide207.xml"/><Relationship Id="rId334" Type="http://schemas.openxmlformats.org/officeDocument/2006/relationships/slide" Target="slides/slide328.xml"/><Relationship Id="rId455" Type="http://schemas.openxmlformats.org/officeDocument/2006/relationships/slide" Target="slides/slide449.xml"/><Relationship Id="rId576" Type="http://schemas.openxmlformats.org/officeDocument/2006/relationships/slide" Target="slides/slide570.xml"/><Relationship Id="rId697" Type="http://schemas.openxmlformats.org/officeDocument/2006/relationships/slide" Target="slides/slide691.xml"/><Relationship Id="rId212" Type="http://schemas.openxmlformats.org/officeDocument/2006/relationships/slide" Target="slides/slide206.xml"/><Relationship Id="rId333" Type="http://schemas.openxmlformats.org/officeDocument/2006/relationships/slide" Target="slides/slide327.xml"/><Relationship Id="rId454" Type="http://schemas.openxmlformats.org/officeDocument/2006/relationships/slide" Target="slides/slide448.xml"/><Relationship Id="rId575" Type="http://schemas.openxmlformats.org/officeDocument/2006/relationships/slide" Target="slides/slide569.xml"/><Relationship Id="rId696" Type="http://schemas.openxmlformats.org/officeDocument/2006/relationships/slide" Target="slides/slide690.xml"/><Relationship Id="rId211" Type="http://schemas.openxmlformats.org/officeDocument/2006/relationships/slide" Target="slides/slide205.xml"/><Relationship Id="rId332" Type="http://schemas.openxmlformats.org/officeDocument/2006/relationships/slide" Target="slides/slide326.xml"/><Relationship Id="rId453" Type="http://schemas.openxmlformats.org/officeDocument/2006/relationships/slide" Target="slides/slide447.xml"/><Relationship Id="rId574" Type="http://schemas.openxmlformats.org/officeDocument/2006/relationships/slide" Target="slides/slide568.xml"/><Relationship Id="rId695" Type="http://schemas.openxmlformats.org/officeDocument/2006/relationships/slide" Target="slides/slide689.xml"/><Relationship Id="rId210" Type="http://schemas.openxmlformats.org/officeDocument/2006/relationships/slide" Target="slides/slide204.xml"/><Relationship Id="rId331" Type="http://schemas.openxmlformats.org/officeDocument/2006/relationships/slide" Target="slides/slide325.xml"/><Relationship Id="rId452" Type="http://schemas.openxmlformats.org/officeDocument/2006/relationships/slide" Target="slides/slide446.xml"/><Relationship Id="rId573" Type="http://schemas.openxmlformats.org/officeDocument/2006/relationships/slide" Target="slides/slide567.xml"/><Relationship Id="rId694" Type="http://schemas.openxmlformats.org/officeDocument/2006/relationships/slide" Target="slides/slide688.xml"/><Relationship Id="rId370" Type="http://schemas.openxmlformats.org/officeDocument/2006/relationships/slide" Target="slides/slide364.xml"/><Relationship Id="rId491" Type="http://schemas.openxmlformats.org/officeDocument/2006/relationships/slide" Target="slides/slide485.xml"/><Relationship Id="rId490" Type="http://schemas.openxmlformats.org/officeDocument/2006/relationships/slide" Target="slides/slide484.xml"/><Relationship Id="rId129" Type="http://schemas.openxmlformats.org/officeDocument/2006/relationships/slide" Target="slides/slide123.xml"/><Relationship Id="rId128" Type="http://schemas.openxmlformats.org/officeDocument/2006/relationships/slide" Target="slides/slide122.xml"/><Relationship Id="rId249" Type="http://schemas.openxmlformats.org/officeDocument/2006/relationships/slide" Target="slides/slide243.xml"/><Relationship Id="rId127" Type="http://schemas.openxmlformats.org/officeDocument/2006/relationships/slide" Target="slides/slide121.xml"/><Relationship Id="rId248" Type="http://schemas.openxmlformats.org/officeDocument/2006/relationships/slide" Target="slides/slide242.xml"/><Relationship Id="rId369" Type="http://schemas.openxmlformats.org/officeDocument/2006/relationships/slide" Target="slides/slide363.xml"/><Relationship Id="rId126" Type="http://schemas.openxmlformats.org/officeDocument/2006/relationships/slide" Target="slides/slide120.xml"/><Relationship Id="rId247" Type="http://schemas.openxmlformats.org/officeDocument/2006/relationships/slide" Target="slides/slide241.xml"/><Relationship Id="rId368" Type="http://schemas.openxmlformats.org/officeDocument/2006/relationships/slide" Target="slides/slide362.xml"/><Relationship Id="rId489" Type="http://schemas.openxmlformats.org/officeDocument/2006/relationships/slide" Target="slides/slide483.xml"/><Relationship Id="rId121" Type="http://schemas.openxmlformats.org/officeDocument/2006/relationships/slide" Target="slides/slide115.xml"/><Relationship Id="rId242" Type="http://schemas.openxmlformats.org/officeDocument/2006/relationships/slide" Target="slides/slide236.xml"/><Relationship Id="rId363" Type="http://schemas.openxmlformats.org/officeDocument/2006/relationships/slide" Target="slides/slide357.xml"/><Relationship Id="rId484" Type="http://schemas.openxmlformats.org/officeDocument/2006/relationships/slide" Target="slides/slide478.xml"/><Relationship Id="rId120" Type="http://schemas.openxmlformats.org/officeDocument/2006/relationships/slide" Target="slides/slide114.xml"/><Relationship Id="rId241" Type="http://schemas.openxmlformats.org/officeDocument/2006/relationships/slide" Target="slides/slide235.xml"/><Relationship Id="rId362" Type="http://schemas.openxmlformats.org/officeDocument/2006/relationships/slide" Target="slides/slide356.xml"/><Relationship Id="rId483" Type="http://schemas.openxmlformats.org/officeDocument/2006/relationships/slide" Target="slides/slide477.xml"/><Relationship Id="rId240" Type="http://schemas.openxmlformats.org/officeDocument/2006/relationships/slide" Target="slides/slide234.xml"/><Relationship Id="rId361" Type="http://schemas.openxmlformats.org/officeDocument/2006/relationships/slide" Target="slides/slide355.xml"/><Relationship Id="rId482" Type="http://schemas.openxmlformats.org/officeDocument/2006/relationships/slide" Target="slides/slide476.xml"/><Relationship Id="rId360" Type="http://schemas.openxmlformats.org/officeDocument/2006/relationships/slide" Target="slides/slide354.xml"/><Relationship Id="rId481" Type="http://schemas.openxmlformats.org/officeDocument/2006/relationships/slide" Target="slides/slide475.xml"/><Relationship Id="rId125" Type="http://schemas.openxmlformats.org/officeDocument/2006/relationships/slide" Target="slides/slide119.xml"/><Relationship Id="rId246" Type="http://schemas.openxmlformats.org/officeDocument/2006/relationships/slide" Target="slides/slide240.xml"/><Relationship Id="rId367" Type="http://schemas.openxmlformats.org/officeDocument/2006/relationships/slide" Target="slides/slide361.xml"/><Relationship Id="rId488" Type="http://schemas.openxmlformats.org/officeDocument/2006/relationships/slide" Target="slides/slide482.xml"/><Relationship Id="rId124" Type="http://schemas.openxmlformats.org/officeDocument/2006/relationships/slide" Target="slides/slide118.xml"/><Relationship Id="rId245" Type="http://schemas.openxmlformats.org/officeDocument/2006/relationships/slide" Target="slides/slide239.xml"/><Relationship Id="rId366" Type="http://schemas.openxmlformats.org/officeDocument/2006/relationships/slide" Target="slides/slide360.xml"/><Relationship Id="rId487" Type="http://schemas.openxmlformats.org/officeDocument/2006/relationships/slide" Target="slides/slide481.xml"/><Relationship Id="rId123" Type="http://schemas.openxmlformats.org/officeDocument/2006/relationships/slide" Target="slides/slide117.xml"/><Relationship Id="rId244" Type="http://schemas.openxmlformats.org/officeDocument/2006/relationships/slide" Target="slides/slide238.xml"/><Relationship Id="rId365" Type="http://schemas.openxmlformats.org/officeDocument/2006/relationships/slide" Target="slides/slide359.xml"/><Relationship Id="rId486" Type="http://schemas.openxmlformats.org/officeDocument/2006/relationships/slide" Target="slides/slide480.xml"/><Relationship Id="rId122" Type="http://schemas.openxmlformats.org/officeDocument/2006/relationships/slide" Target="slides/slide116.xml"/><Relationship Id="rId243" Type="http://schemas.openxmlformats.org/officeDocument/2006/relationships/slide" Target="slides/slide237.xml"/><Relationship Id="rId364" Type="http://schemas.openxmlformats.org/officeDocument/2006/relationships/slide" Target="slides/slide358.xml"/><Relationship Id="rId485" Type="http://schemas.openxmlformats.org/officeDocument/2006/relationships/slide" Target="slides/slide479.xml"/><Relationship Id="rId95" Type="http://schemas.openxmlformats.org/officeDocument/2006/relationships/slide" Target="slides/slide89.xml"/><Relationship Id="rId94" Type="http://schemas.openxmlformats.org/officeDocument/2006/relationships/slide" Target="slides/slide88.xml"/><Relationship Id="rId97" Type="http://schemas.openxmlformats.org/officeDocument/2006/relationships/slide" Target="slides/slide91.xml"/><Relationship Id="rId96" Type="http://schemas.openxmlformats.org/officeDocument/2006/relationships/slide" Target="slides/slide90.xml"/><Relationship Id="rId99" Type="http://schemas.openxmlformats.org/officeDocument/2006/relationships/slide" Target="slides/slide93.xml"/><Relationship Id="rId480" Type="http://schemas.openxmlformats.org/officeDocument/2006/relationships/slide" Target="slides/slide474.xml"/><Relationship Id="rId98" Type="http://schemas.openxmlformats.org/officeDocument/2006/relationships/slide" Target="slides/slide92.xml"/><Relationship Id="rId91" Type="http://schemas.openxmlformats.org/officeDocument/2006/relationships/slide" Target="slides/slide85.xml"/><Relationship Id="rId90" Type="http://schemas.openxmlformats.org/officeDocument/2006/relationships/slide" Target="slides/slide84.xml"/><Relationship Id="rId93" Type="http://schemas.openxmlformats.org/officeDocument/2006/relationships/slide" Target="slides/slide87.xml"/><Relationship Id="rId92" Type="http://schemas.openxmlformats.org/officeDocument/2006/relationships/slide" Target="slides/slide86.xml"/><Relationship Id="rId118" Type="http://schemas.openxmlformats.org/officeDocument/2006/relationships/slide" Target="slides/slide112.xml"/><Relationship Id="rId239" Type="http://schemas.openxmlformats.org/officeDocument/2006/relationships/slide" Target="slides/slide233.xml"/><Relationship Id="rId117" Type="http://schemas.openxmlformats.org/officeDocument/2006/relationships/slide" Target="slides/slide111.xml"/><Relationship Id="rId238" Type="http://schemas.openxmlformats.org/officeDocument/2006/relationships/slide" Target="slides/slide232.xml"/><Relationship Id="rId359" Type="http://schemas.openxmlformats.org/officeDocument/2006/relationships/slide" Target="slides/slide353.xml"/><Relationship Id="rId116" Type="http://schemas.openxmlformats.org/officeDocument/2006/relationships/slide" Target="slides/slide110.xml"/><Relationship Id="rId237" Type="http://schemas.openxmlformats.org/officeDocument/2006/relationships/slide" Target="slides/slide231.xml"/><Relationship Id="rId358" Type="http://schemas.openxmlformats.org/officeDocument/2006/relationships/slide" Target="slides/slide352.xml"/><Relationship Id="rId479" Type="http://schemas.openxmlformats.org/officeDocument/2006/relationships/slide" Target="slides/slide473.xml"/><Relationship Id="rId115" Type="http://schemas.openxmlformats.org/officeDocument/2006/relationships/slide" Target="slides/slide109.xml"/><Relationship Id="rId236" Type="http://schemas.openxmlformats.org/officeDocument/2006/relationships/slide" Target="slides/slide230.xml"/><Relationship Id="rId357" Type="http://schemas.openxmlformats.org/officeDocument/2006/relationships/slide" Target="slides/slide351.xml"/><Relationship Id="rId478" Type="http://schemas.openxmlformats.org/officeDocument/2006/relationships/slide" Target="slides/slide472.xml"/><Relationship Id="rId599" Type="http://schemas.openxmlformats.org/officeDocument/2006/relationships/slide" Target="slides/slide593.xml"/><Relationship Id="rId119" Type="http://schemas.openxmlformats.org/officeDocument/2006/relationships/slide" Target="slides/slide113.xml"/><Relationship Id="rId110" Type="http://schemas.openxmlformats.org/officeDocument/2006/relationships/slide" Target="slides/slide104.xml"/><Relationship Id="rId231" Type="http://schemas.openxmlformats.org/officeDocument/2006/relationships/slide" Target="slides/slide225.xml"/><Relationship Id="rId352" Type="http://schemas.openxmlformats.org/officeDocument/2006/relationships/slide" Target="slides/slide346.xml"/><Relationship Id="rId473" Type="http://schemas.openxmlformats.org/officeDocument/2006/relationships/slide" Target="slides/slide467.xml"/><Relationship Id="rId594" Type="http://schemas.openxmlformats.org/officeDocument/2006/relationships/slide" Target="slides/slide588.xml"/><Relationship Id="rId230" Type="http://schemas.openxmlformats.org/officeDocument/2006/relationships/slide" Target="slides/slide224.xml"/><Relationship Id="rId351" Type="http://schemas.openxmlformats.org/officeDocument/2006/relationships/slide" Target="slides/slide345.xml"/><Relationship Id="rId472" Type="http://schemas.openxmlformats.org/officeDocument/2006/relationships/slide" Target="slides/slide466.xml"/><Relationship Id="rId593" Type="http://schemas.openxmlformats.org/officeDocument/2006/relationships/slide" Target="slides/slide587.xml"/><Relationship Id="rId350" Type="http://schemas.openxmlformats.org/officeDocument/2006/relationships/slide" Target="slides/slide344.xml"/><Relationship Id="rId471" Type="http://schemas.openxmlformats.org/officeDocument/2006/relationships/slide" Target="slides/slide465.xml"/><Relationship Id="rId592" Type="http://schemas.openxmlformats.org/officeDocument/2006/relationships/slide" Target="slides/slide586.xml"/><Relationship Id="rId470" Type="http://schemas.openxmlformats.org/officeDocument/2006/relationships/slide" Target="slides/slide464.xml"/><Relationship Id="rId591" Type="http://schemas.openxmlformats.org/officeDocument/2006/relationships/slide" Target="slides/slide585.xml"/><Relationship Id="rId114" Type="http://schemas.openxmlformats.org/officeDocument/2006/relationships/slide" Target="slides/slide108.xml"/><Relationship Id="rId235" Type="http://schemas.openxmlformats.org/officeDocument/2006/relationships/slide" Target="slides/slide229.xml"/><Relationship Id="rId356" Type="http://schemas.openxmlformats.org/officeDocument/2006/relationships/slide" Target="slides/slide350.xml"/><Relationship Id="rId477" Type="http://schemas.openxmlformats.org/officeDocument/2006/relationships/slide" Target="slides/slide471.xml"/><Relationship Id="rId598" Type="http://schemas.openxmlformats.org/officeDocument/2006/relationships/slide" Target="slides/slide592.xml"/><Relationship Id="rId113" Type="http://schemas.openxmlformats.org/officeDocument/2006/relationships/slide" Target="slides/slide107.xml"/><Relationship Id="rId234" Type="http://schemas.openxmlformats.org/officeDocument/2006/relationships/slide" Target="slides/slide228.xml"/><Relationship Id="rId355" Type="http://schemas.openxmlformats.org/officeDocument/2006/relationships/slide" Target="slides/slide349.xml"/><Relationship Id="rId476" Type="http://schemas.openxmlformats.org/officeDocument/2006/relationships/slide" Target="slides/slide470.xml"/><Relationship Id="rId597" Type="http://schemas.openxmlformats.org/officeDocument/2006/relationships/slide" Target="slides/slide591.xml"/><Relationship Id="rId112" Type="http://schemas.openxmlformats.org/officeDocument/2006/relationships/slide" Target="slides/slide106.xml"/><Relationship Id="rId233" Type="http://schemas.openxmlformats.org/officeDocument/2006/relationships/slide" Target="slides/slide227.xml"/><Relationship Id="rId354" Type="http://schemas.openxmlformats.org/officeDocument/2006/relationships/slide" Target="slides/slide348.xml"/><Relationship Id="rId475" Type="http://schemas.openxmlformats.org/officeDocument/2006/relationships/slide" Target="slides/slide469.xml"/><Relationship Id="rId596" Type="http://schemas.openxmlformats.org/officeDocument/2006/relationships/slide" Target="slides/slide590.xml"/><Relationship Id="rId111" Type="http://schemas.openxmlformats.org/officeDocument/2006/relationships/slide" Target="slides/slide105.xml"/><Relationship Id="rId232" Type="http://schemas.openxmlformats.org/officeDocument/2006/relationships/slide" Target="slides/slide226.xml"/><Relationship Id="rId353" Type="http://schemas.openxmlformats.org/officeDocument/2006/relationships/slide" Target="slides/slide347.xml"/><Relationship Id="rId474" Type="http://schemas.openxmlformats.org/officeDocument/2006/relationships/slide" Target="slides/slide468.xml"/><Relationship Id="rId595" Type="http://schemas.openxmlformats.org/officeDocument/2006/relationships/slide" Target="slides/slide589.xml"/><Relationship Id="rId305" Type="http://schemas.openxmlformats.org/officeDocument/2006/relationships/slide" Target="slides/slide299.xml"/><Relationship Id="rId426" Type="http://schemas.openxmlformats.org/officeDocument/2006/relationships/slide" Target="slides/slide420.xml"/><Relationship Id="rId547" Type="http://schemas.openxmlformats.org/officeDocument/2006/relationships/slide" Target="slides/slide541.xml"/><Relationship Id="rId668" Type="http://schemas.openxmlformats.org/officeDocument/2006/relationships/slide" Target="slides/slide662.xml"/><Relationship Id="rId304" Type="http://schemas.openxmlformats.org/officeDocument/2006/relationships/slide" Target="slides/slide298.xml"/><Relationship Id="rId425" Type="http://schemas.openxmlformats.org/officeDocument/2006/relationships/slide" Target="slides/slide419.xml"/><Relationship Id="rId546" Type="http://schemas.openxmlformats.org/officeDocument/2006/relationships/slide" Target="slides/slide540.xml"/><Relationship Id="rId667" Type="http://schemas.openxmlformats.org/officeDocument/2006/relationships/slide" Target="slides/slide661.xml"/><Relationship Id="rId303" Type="http://schemas.openxmlformats.org/officeDocument/2006/relationships/slide" Target="slides/slide297.xml"/><Relationship Id="rId424" Type="http://schemas.openxmlformats.org/officeDocument/2006/relationships/slide" Target="slides/slide418.xml"/><Relationship Id="rId545" Type="http://schemas.openxmlformats.org/officeDocument/2006/relationships/slide" Target="slides/slide539.xml"/><Relationship Id="rId666" Type="http://schemas.openxmlformats.org/officeDocument/2006/relationships/slide" Target="slides/slide660.xml"/><Relationship Id="rId302" Type="http://schemas.openxmlformats.org/officeDocument/2006/relationships/slide" Target="slides/slide296.xml"/><Relationship Id="rId423" Type="http://schemas.openxmlformats.org/officeDocument/2006/relationships/slide" Target="slides/slide417.xml"/><Relationship Id="rId544" Type="http://schemas.openxmlformats.org/officeDocument/2006/relationships/slide" Target="slides/slide538.xml"/><Relationship Id="rId665" Type="http://schemas.openxmlformats.org/officeDocument/2006/relationships/slide" Target="slides/slide659.xml"/><Relationship Id="rId309" Type="http://schemas.openxmlformats.org/officeDocument/2006/relationships/slide" Target="slides/slide303.xml"/><Relationship Id="rId308" Type="http://schemas.openxmlformats.org/officeDocument/2006/relationships/slide" Target="slides/slide302.xml"/><Relationship Id="rId429" Type="http://schemas.openxmlformats.org/officeDocument/2006/relationships/slide" Target="slides/slide423.xml"/><Relationship Id="rId307" Type="http://schemas.openxmlformats.org/officeDocument/2006/relationships/slide" Target="slides/slide301.xml"/><Relationship Id="rId428" Type="http://schemas.openxmlformats.org/officeDocument/2006/relationships/slide" Target="slides/slide422.xml"/><Relationship Id="rId549" Type="http://schemas.openxmlformats.org/officeDocument/2006/relationships/slide" Target="slides/slide543.xml"/><Relationship Id="rId306" Type="http://schemas.openxmlformats.org/officeDocument/2006/relationships/slide" Target="slides/slide300.xml"/><Relationship Id="rId427" Type="http://schemas.openxmlformats.org/officeDocument/2006/relationships/slide" Target="slides/slide421.xml"/><Relationship Id="rId548" Type="http://schemas.openxmlformats.org/officeDocument/2006/relationships/slide" Target="slides/slide542.xml"/><Relationship Id="rId669" Type="http://schemas.openxmlformats.org/officeDocument/2006/relationships/slide" Target="slides/slide663.xml"/><Relationship Id="rId660" Type="http://schemas.openxmlformats.org/officeDocument/2006/relationships/slide" Target="slides/slide654.xml"/><Relationship Id="rId301" Type="http://schemas.openxmlformats.org/officeDocument/2006/relationships/slide" Target="slides/slide295.xml"/><Relationship Id="rId422" Type="http://schemas.openxmlformats.org/officeDocument/2006/relationships/slide" Target="slides/slide416.xml"/><Relationship Id="rId543" Type="http://schemas.openxmlformats.org/officeDocument/2006/relationships/slide" Target="slides/slide537.xml"/><Relationship Id="rId664" Type="http://schemas.openxmlformats.org/officeDocument/2006/relationships/slide" Target="slides/slide658.xml"/><Relationship Id="rId300" Type="http://schemas.openxmlformats.org/officeDocument/2006/relationships/slide" Target="slides/slide294.xml"/><Relationship Id="rId421" Type="http://schemas.openxmlformats.org/officeDocument/2006/relationships/slide" Target="slides/slide415.xml"/><Relationship Id="rId542" Type="http://schemas.openxmlformats.org/officeDocument/2006/relationships/slide" Target="slides/slide536.xml"/><Relationship Id="rId663" Type="http://schemas.openxmlformats.org/officeDocument/2006/relationships/slide" Target="slides/slide657.xml"/><Relationship Id="rId420" Type="http://schemas.openxmlformats.org/officeDocument/2006/relationships/slide" Target="slides/slide414.xml"/><Relationship Id="rId541" Type="http://schemas.openxmlformats.org/officeDocument/2006/relationships/slide" Target="slides/slide535.xml"/><Relationship Id="rId662" Type="http://schemas.openxmlformats.org/officeDocument/2006/relationships/slide" Target="slides/slide656.xml"/><Relationship Id="rId540" Type="http://schemas.openxmlformats.org/officeDocument/2006/relationships/slide" Target="slides/slide534.xml"/><Relationship Id="rId661" Type="http://schemas.openxmlformats.org/officeDocument/2006/relationships/slide" Target="slides/slide655.xml"/><Relationship Id="rId415" Type="http://schemas.openxmlformats.org/officeDocument/2006/relationships/slide" Target="slides/slide409.xml"/><Relationship Id="rId536" Type="http://schemas.openxmlformats.org/officeDocument/2006/relationships/slide" Target="slides/slide530.xml"/><Relationship Id="rId657" Type="http://schemas.openxmlformats.org/officeDocument/2006/relationships/slide" Target="slides/slide651.xml"/><Relationship Id="rId414" Type="http://schemas.openxmlformats.org/officeDocument/2006/relationships/slide" Target="slides/slide408.xml"/><Relationship Id="rId535" Type="http://schemas.openxmlformats.org/officeDocument/2006/relationships/slide" Target="slides/slide529.xml"/><Relationship Id="rId656" Type="http://schemas.openxmlformats.org/officeDocument/2006/relationships/slide" Target="slides/slide650.xml"/><Relationship Id="rId413" Type="http://schemas.openxmlformats.org/officeDocument/2006/relationships/slide" Target="slides/slide407.xml"/><Relationship Id="rId534" Type="http://schemas.openxmlformats.org/officeDocument/2006/relationships/slide" Target="slides/slide528.xml"/><Relationship Id="rId655" Type="http://schemas.openxmlformats.org/officeDocument/2006/relationships/slide" Target="slides/slide649.xml"/><Relationship Id="rId412" Type="http://schemas.openxmlformats.org/officeDocument/2006/relationships/slide" Target="slides/slide406.xml"/><Relationship Id="rId533" Type="http://schemas.openxmlformats.org/officeDocument/2006/relationships/slide" Target="slides/slide527.xml"/><Relationship Id="rId654" Type="http://schemas.openxmlformats.org/officeDocument/2006/relationships/slide" Target="slides/slide648.xml"/><Relationship Id="rId419" Type="http://schemas.openxmlformats.org/officeDocument/2006/relationships/slide" Target="slides/slide413.xml"/><Relationship Id="rId418" Type="http://schemas.openxmlformats.org/officeDocument/2006/relationships/slide" Target="slides/slide412.xml"/><Relationship Id="rId539" Type="http://schemas.openxmlformats.org/officeDocument/2006/relationships/slide" Target="slides/slide533.xml"/><Relationship Id="rId417" Type="http://schemas.openxmlformats.org/officeDocument/2006/relationships/slide" Target="slides/slide411.xml"/><Relationship Id="rId538" Type="http://schemas.openxmlformats.org/officeDocument/2006/relationships/slide" Target="slides/slide532.xml"/><Relationship Id="rId659" Type="http://schemas.openxmlformats.org/officeDocument/2006/relationships/slide" Target="slides/slide653.xml"/><Relationship Id="rId416" Type="http://schemas.openxmlformats.org/officeDocument/2006/relationships/slide" Target="slides/slide410.xml"/><Relationship Id="rId537" Type="http://schemas.openxmlformats.org/officeDocument/2006/relationships/slide" Target="slides/slide531.xml"/><Relationship Id="rId658" Type="http://schemas.openxmlformats.org/officeDocument/2006/relationships/slide" Target="slides/slide652.xml"/><Relationship Id="rId411" Type="http://schemas.openxmlformats.org/officeDocument/2006/relationships/slide" Target="slides/slide405.xml"/><Relationship Id="rId532" Type="http://schemas.openxmlformats.org/officeDocument/2006/relationships/slide" Target="slides/slide526.xml"/><Relationship Id="rId653" Type="http://schemas.openxmlformats.org/officeDocument/2006/relationships/slide" Target="slides/slide647.xml"/><Relationship Id="rId410" Type="http://schemas.openxmlformats.org/officeDocument/2006/relationships/slide" Target="slides/slide404.xml"/><Relationship Id="rId531" Type="http://schemas.openxmlformats.org/officeDocument/2006/relationships/slide" Target="slides/slide525.xml"/><Relationship Id="rId652" Type="http://schemas.openxmlformats.org/officeDocument/2006/relationships/slide" Target="slides/slide646.xml"/><Relationship Id="rId530" Type="http://schemas.openxmlformats.org/officeDocument/2006/relationships/slide" Target="slides/slide524.xml"/><Relationship Id="rId651" Type="http://schemas.openxmlformats.org/officeDocument/2006/relationships/slide" Target="slides/slide645.xml"/><Relationship Id="rId650" Type="http://schemas.openxmlformats.org/officeDocument/2006/relationships/slide" Target="slides/slide644.xml"/><Relationship Id="rId206" Type="http://schemas.openxmlformats.org/officeDocument/2006/relationships/slide" Target="slides/slide200.xml"/><Relationship Id="rId327" Type="http://schemas.openxmlformats.org/officeDocument/2006/relationships/slide" Target="slides/slide321.xml"/><Relationship Id="rId448" Type="http://schemas.openxmlformats.org/officeDocument/2006/relationships/slide" Target="slides/slide442.xml"/><Relationship Id="rId569" Type="http://schemas.openxmlformats.org/officeDocument/2006/relationships/slide" Target="slides/slide563.xml"/><Relationship Id="rId205" Type="http://schemas.openxmlformats.org/officeDocument/2006/relationships/slide" Target="slides/slide199.xml"/><Relationship Id="rId326" Type="http://schemas.openxmlformats.org/officeDocument/2006/relationships/slide" Target="slides/slide320.xml"/><Relationship Id="rId447" Type="http://schemas.openxmlformats.org/officeDocument/2006/relationships/slide" Target="slides/slide441.xml"/><Relationship Id="rId568" Type="http://schemas.openxmlformats.org/officeDocument/2006/relationships/slide" Target="slides/slide562.xml"/><Relationship Id="rId689" Type="http://schemas.openxmlformats.org/officeDocument/2006/relationships/slide" Target="slides/slide683.xml"/><Relationship Id="rId204" Type="http://schemas.openxmlformats.org/officeDocument/2006/relationships/slide" Target="slides/slide198.xml"/><Relationship Id="rId325" Type="http://schemas.openxmlformats.org/officeDocument/2006/relationships/slide" Target="slides/slide319.xml"/><Relationship Id="rId446" Type="http://schemas.openxmlformats.org/officeDocument/2006/relationships/slide" Target="slides/slide440.xml"/><Relationship Id="rId567" Type="http://schemas.openxmlformats.org/officeDocument/2006/relationships/slide" Target="slides/slide561.xml"/><Relationship Id="rId688" Type="http://schemas.openxmlformats.org/officeDocument/2006/relationships/slide" Target="slides/slide682.xml"/><Relationship Id="rId203" Type="http://schemas.openxmlformats.org/officeDocument/2006/relationships/slide" Target="slides/slide197.xml"/><Relationship Id="rId324" Type="http://schemas.openxmlformats.org/officeDocument/2006/relationships/slide" Target="slides/slide318.xml"/><Relationship Id="rId445" Type="http://schemas.openxmlformats.org/officeDocument/2006/relationships/slide" Target="slides/slide439.xml"/><Relationship Id="rId566" Type="http://schemas.openxmlformats.org/officeDocument/2006/relationships/slide" Target="slides/slide560.xml"/><Relationship Id="rId687" Type="http://schemas.openxmlformats.org/officeDocument/2006/relationships/slide" Target="slides/slide681.xml"/><Relationship Id="rId209" Type="http://schemas.openxmlformats.org/officeDocument/2006/relationships/slide" Target="slides/slide203.xml"/><Relationship Id="rId208" Type="http://schemas.openxmlformats.org/officeDocument/2006/relationships/slide" Target="slides/slide202.xml"/><Relationship Id="rId329" Type="http://schemas.openxmlformats.org/officeDocument/2006/relationships/slide" Target="slides/slide323.xml"/><Relationship Id="rId207" Type="http://schemas.openxmlformats.org/officeDocument/2006/relationships/slide" Target="slides/slide201.xml"/><Relationship Id="rId328" Type="http://schemas.openxmlformats.org/officeDocument/2006/relationships/slide" Target="slides/slide322.xml"/><Relationship Id="rId449" Type="http://schemas.openxmlformats.org/officeDocument/2006/relationships/slide" Target="slides/slide443.xml"/><Relationship Id="rId440" Type="http://schemas.openxmlformats.org/officeDocument/2006/relationships/slide" Target="slides/slide434.xml"/><Relationship Id="rId561" Type="http://schemas.openxmlformats.org/officeDocument/2006/relationships/slide" Target="slides/slide555.xml"/><Relationship Id="rId682" Type="http://schemas.openxmlformats.org/officeDocument/2006/relationships/slide" Target="slides/slide676.xml"/><Relationship Id="rId560" Type="http://schemas.openxmlformats.org/officeDocument/2006/relationships/slide" Target="slides/slide554.xml"/><Relationship Id="rId681" Type="http://schemas.openxmlformats.org/officeDocument/2006/relationships/slide" Target="slides/slide675.xml"/><Relationship Id="rId680" Type="http://schemas.openxmlformats.org/officeDocument/2006/relationships/slide" Target="slides/slide674.xml"/><Relationship Id="rId202" Type="http://schemas.openxmlformats.org/officeDocument/2006/relationships/slide" Target="slides/slide196.xml"/><Relationship Id="rId323" Type="http://schemas.openxmlformats.org/officeDocument/2006/relationships/slide" Target="slides/slide317.xml"/><Relationship Id="rId444" Type="http://schemas.openxmlformats.org/officeDocument/2006/relationships/slide" Target="slides/slide438.xml"/><Relationship Id="rId565" Type="http://schemas.openxmlformats.org/officeDocument/2006/relationships/slide" Target="slides/slide559.xml"/><Relationship Id="rId686" Type="http://schemas.openxmlformats.org/officeDocument/2006/relationships/slide" Target="slides/slide680.xml"/><Relationship Id="rId201" Type="http://schemas.openxmlformats.org/officeDocument/2006/relationships/slide" Target="slides/slide195.xml"/><Relationship Id="rId322" Type="http://schemas.openxmlformats.org/officeDocument/2006/relationships/slide" Target="slides/slide316.xml"/><Relationship Id="rId443" Type="http://schemas.openxmlformats.org/officeDocument/2006/relationships/slide" Target="slides/slide437.xml"/><Relationship Id="rId564" Type="http://schemas.openxmlformats.org/officeDocument/2006/relationships/slide" Target="slides/slide558.xml"/><Relationship Id="rId685" Type="http://schemas.openxmlformats.org/officeDocument/2006/relationships/slide" Target="slides/slide679.xml"/><Relationship Id="rId200" Type="http://schemas.openxmlformats.org/officeDocument/2006/relationships/slide" Target="slides/slide194.xml"/><Relationship Id="rId321" Type="http://schemas.openxmlformats.org/officeDocument/2006/relationships/slide" Target="slides/slide315.xml"/><Relationship Id="rId442" Type="http://schemas.openxmlformats.org/officeDocument/2006/relationships/slide" Target="slides/slide436.xml"/><Relationship Id="rId563" Type="http://schemas.openxmlformats.org/officeDocument/2006/relationships/slide" Target="slides/slide557.xml"/><Relationship Id="rId684" Type="http://schemas.openxmlformats.org/officeDocument/2006/relationships/slide" Target="slides/slide678.xml"/><Relationship Id="rId320" Type="http://schemas.openxmlformats.org/officeDocument/2006/relationships/slide" Target="slides/slide314.xml"/><Relationship Id="rId441" Type="http://schemas.openxmlformats.org/officeDocument/2006/relationships/slide" Target="slides/slide435.xml"/><Relationship Id="rId562" Type="http://schemas.openxmlformats.org/officeDocument/2006/relationships/slide" Target="slides/slide556.xml"/><Relationship Id="rId683" Type="http://schemas.openxmlformats.org/officeDocument/2006/relationships/slide" Target="slides/slide677.xml"/><Relationship Id="rId316" Type="http://schemas.openxmlformats.org/officeDocument/2006/relationships/slide" Target="slides/slide310.xml"/><Relationship Id="rId437" Type="http://schemas.openxmlformats.org/officeDocument/2006/relationships/slide" Target="slides/slide431.xml"/><Relationship Id="rId558" Type="http://schemas.openxmlformats.org/officeDocument/2006/relationships/slide" Target="slides/slide552.xml"/><Relationship Id="rId679" Type="http://schemas.openxmlformats.org/officeDocument/2006/relationships/slide" Target="slides/slide673.xml"/><Relationship Id="rId315" Type="http://schemas.openxmlformats.org/officeDocument/2006/relationships/slide" Target="slides/slide309.xml"/><Relationship Id="rId436" Type="http://schemas.openxmlformats.org/officeDocument/2006/relationships/slide" Target="slides/slide430.xml"/><Relationship Id="rId557" Type="http://schemas.openxmlformats.org/officeDocument/2006/relationships/slide" Target="slides/slide551.xml"/><Relationship Id="rId678" Type="http://schemas.openxmlformats.org/officeDocument/2006/relationships/slide" Target="slides/slide672.xml"/><Relationship Id="rId314" Type="http://schemas.openxmlformats.org/officeDocument/2006/relationships/slide" Target="slides/slide308.xml"/><Relationship Id="rId435" Type="http://schemas.openxmlformats.org/officeDocument/2006/relationships/slide" Target="slides/slide429.xml"/><Relationship Id="rId556" Type="http://schemas.openxmlformats.org/officeDocument/2006/relationships/slide" Target="slides/slide550.xml"/><Relationship Id="rId677" Type="http://schemas.openxmlformats.org/officeDocument/2006/relationships/slide" Target="slides/slide671.xml"/><Relationship Id="rId313" Type="http://schemas.openxmlformats.org/officeDocument/2006/relationships/slide" Target="slides/slide307.xml"/><Relationship Id="rId434" Type="http://schemas.openxmlformats.org/officeDocument/2006/relationships/slide" Target="slides/slide428.xml"/><Relationship Id="rId555" Type="http://schemas.openxmlformats.org/officeDocument/2006/relationships/slide" Target="slides/slide549.xml"/><Relationship Id="rId676" Type="http://schemas.openxmlformats.org/officeDocument/2006/relationships/slide" Target="slides/slide670.xml"/><Relationship Id="rId319" Type="http://schemas.openxmlformats.org/officeDocument/2006/relationships/slide" Target="slides/slide313.xml"/><Relationship Id="rId318" Type="http://schemas.openxmlformats.org/officeDocument/2006/relationships/slide" Target="slides/slide312.xml"/><Relationship Id="rId439" Type="http://schemas.openxmlformats.org/officeDocument/2006/relationships/slide" Target="slides/slide433.xml"/><Relationship Id="rId317" Type="http://schemas.openxmlformats.org/officeDocument/2006/relationships/slide" Target="slides/slide311.xml"/><Relationship Id="rId438" Type="http://schemas.openxmlformats.org/officeDocument/2006/relationships/slide" Target="slides/slide432.xml"/><Relationship Id="rId559" Type="http://schemas.openxmlformats.org/officeDocument/2006/relationships/slide" Target="slides/slide553.xml"/><Relationship Id="rId550" Type="http://schemas.openxmlformats.org/officeDocument/2006/relationships/slide" Target="slides/slide544.xml"/><Relationship Id="rId671" Type="http://schemas.openxmlformats.org/officeDocument/2006/relationships/slide" Target="slides/slide665.xml"/><Relationship Id="rId670" Type="http://schemas.openxmlformats.org/officeDocument/2006/relationships/slide" Target="slides/slide664.xml"/><Relationship Id="rId312" Type="http://schemas.openxmlformats.org/officeDocument/2006/relationships/slide" Target="slides/slide306.xml"/><Relationship Id="rId433" Type="http://schemas.openxmlformats.org/officeDocument/2006/relationships/slide" Target="slides/slide427.xml"/><Relationship Id="rId554" Type="http://schemas.openxmlformats.org/officeDocument/2006/relationships/slide" Target="slides/slide548.xml"/><Relationship Id="rId675" Type="http://schemas.openxmlformats.org/officeDocument/2006/relationships/slide" Target="slides/slide669.xml"/><Relationship Id="rId311" Type="http://schemas.openxmlformats.org/officeDocument/2006/relationships/slide" Target="slides/slide305.xml"/><Relationship Id="rId432" Type="http://schemas.openxmlformats.org/officeDocument/2006/relationships/slide" Target="slides/slide426.xml"/><Relationship Id="rId553" Type="http://schemas.openxmlformats.org/officeDocument/2006/relationships/slide" Target="slides/slide547.xml"/><Relationship Id="rId674" Type="http://schemas.openxmlformats.org/officeDocument/2006/relationships/slide" Target="slides/slide668.xml"/><Relationship Id="rId310" Type="http://schemas.openxmlformats.org/officeDocument/2006/relationships/slide" Target="slides/slide304.xml"/><Relationship Id="rId431" Type="http://schemas.openxmlformats.org/officeDocument/2006/relationships/slide" Target="slides/slide425.xml"/><Relationship Id="rId552" Type="http://schemas.openxmlformats.org/officeDocument/2006/relationships/slide" Target="slides/slide546.xml"/><Relationship Id="rId673" Type="http://schemas.openxmlformats.org/officeDocument/2006/relationships/slide" Target="slides/slide667.xml"/><Relationship Id="rId430" Type="http://schemas.openxmlformats.org/officeDocument/2006/relationships/slide" Target="slides/slide424.xml"/><Relationship Id="rId551" Type="http://schemas.openxmlformats.org/officeDocument/2006/relationships/slide" Target="slides/slide545.xml"/><Relationship Id="rId672" Type="http://schemas.openxmlformats.org/officeDocument/2006/relationships/slide" Target="slides/slide666.xml"/></Relationships>
</file>

<file path=ppt/comments/comment1.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 dt="2026-05-23T12:36:10.336">
    <p:pos x="1032" y="2225"/>
    <p:text>Es bedetuet, dass ... - im Gegensatz zum Glauom bei Erwachsenen - nicht ...
Wobei ich den Satz insgesamt etwas schwierig finde, hochoffiziell ist ein Glaukom eine ERkrankung des ZNS mit Beteiligung des Optikus, damit widerspricht das alles so ein bisschen der aktuellen Definition ..</p:text>
    <p:extLst>
      <p:ext uri="{C676402C-5697-4E1C-873F-D02D1690AC5C}">
        <p15:threadingInfo timeZoneBias="0"/>
      </p:ext>
      <p:ext uri="http://customooxmlschemas.google.com/">
        <go:slidesCustomData xmlns:go="http://customooxmlschemas.google.com/" commentPostId="AAAB8fVMZQg"/>
      </p:ext>
    </p:extLst>
  </p:cm>
</p:cmLst>
</file>

<file path=ppt/comments/comment10.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0" dt="2026-05-24T08:30:46.295">
    <p:pos x="6000" y="0"/>
    <p:text>Deutsche Begrifflichkeiten notwendig?</p:text>
    <p:extLst>
      <p:ext uri="{C676402C-5697-4E1C-873F-D02D1690AC5C}">
        <p15:threadingInfo timeZoneBias="0"/>
      </p:ext>
      <p:ext uri="http://customooxmlschemas.google.com/">
        <go:slidesCustomData xmlns:go="http://customooxmlschemas.google.com/" commentPostId="AAAB7E-8nIE"/>
      </p:ext>
    </p:extLst>
  </p:cm>
</p:cmLst>
</file>

<file path=ppt/comments/comment11.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1" dt="2026-05-24T08:31:35.841">
    <p:pos x="240" y="1240"/>
    <p:text>Gleiche Frage auf allen Folien - siehe Folgefolien</p:text>
    <p:extLst>
      <p:ext uri="{C676402C-5697-4E1C-873F-D02D1690AC5C}">
        <p15:threadingInfo timeZoneBias="0"/>
      </p:ext>
      <p:ext uri="http://customooxmlschemas.google.com/">
        <go:slidesCustomData xmlns:go="http://customooxmlschemas.google.com/" commentPostId="AAAB7E-8nII"/>
      </p:ext>
    </p:extLst>
  </p:cm>
</p:cmLst>
</file>

<file path=ppt/comments/comment12.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2" dt="2026-05-24T08:32:08.574">
    <p:pos x="240" y="1240"/>
    <p:text>Müsste man da nicht irgendiwe auf diese Eselsbrücke verweisen bzw. sie erklären?</p:text>
    <p:extLst>
      <p:ext uri="{C676402C-5697-4E1C-873F-D02D1690AC5C}">
        <p15:threadingInfo timeZoneBias="0"/>
      </p:ext>
      <p:ext uri="http://customooxmlschemas.google.com/">
        <go:slidesCustomData xmlns:go="http://customooxmlschemas.google.com/" commentPostId="AAAB7E-8nIM"/>
      </p:ext>
    </p:extLst>
  </p:cm>
</p:cmLst>
</file>

<file path=ppt/comments/comment13.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3" dt="2026-05-24T08:33:59.471">
    <p:pos x="1780" y="2509"/>
    <p:text>umformuliert - auf den Folgefolien auch so!?</p:text>
    <p:extLst>
      <p:ext uri="{C676402C-5697-4E1C-873F-D02D1690AC5C}">
        <p15:threadingInfo timeZoneBias="0"/>
      </p:ext>
      <p:ext uri="http://customooxmlschemas.google.com/">
        <go:slidesCustomData xmlns:go="http://customooxmlschemas.google.com/" commentPostId="AAAB7E-8nIQ"/>
      </p:ext>
    </p:extLst>
  </p:cm>
</p:cmLst>
</file>

<file path=ppt/comments/comment14.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4" dt="2026-05-24T08:34:48.371">
    <p:pos x="1578" y="886"/>
    <p:text>Begriff ausschreiben zusätzlich, damit man sich darunter was vorstellen kann.</p:text>
    <p:extLst>
      <p:ext uri="{C676402C-5697-4E1C-873F-D02D1690AC5C}">
        <p15:threadingInfo timeZoneBias="0"/>
      </p:ext>
      <p:ext uri="http://customooxmlschemas.google.com/">
        <go:slidesCustomData xmlns:go="http://customooxmlschemas.google.com/" commentPostId="AAAB7E-8nIU"/>
      </p:ext>
    </p:extLst>
  </p:cm>
</p:cmLst>
</file>

<file path=ppt/comments/comment15.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5" dt="2026-05-24T08:40:18.573">
    <p:pos x="1743" y="1185"/>
    <p:text>Winkeleingriff ist kein deutscher Begriff - eher umformulieren und Formulierung auch auf den anderen Folien verwenden.</p:text>
    <p:extLst>
      <p:ext uri="{C676402C-5697-4E1C-873F-D02D1690AC5C}">
        <p15:threadingInfo timeZoneBias="0"/>
      </p:ext>
      <p:ext uri="http://customooxmlschemas.google.com/">
        <go:slidesCustomData xmlns:go="http://customooxmlschemas.google.com/" commentPostId="AAAB7E-8nIg"/>
      </p:ext>
    </p:extLst>
  </p:cm>
</p:cmLst>
</file>

<file path=ppt/comments/comment16.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6" dt="2026-05-24T11:44:57.845">
    <p:pos x="356" y="939"/>
    <p:text>Kammerwinkeloperation</p:text>
    <p:extLst>
      <p:ext uri="{C676402C-5697-4E1C-873F-D02D1690AC5C}">
        <p15:threadingInfo timeZoneBias="0"/>
      </p:ext>
      <p:ext uri="http://customooxmlschemas.google.com/">
        <go:slidesCustomData xmlns:go="http://customooxmlschemas.google.com/" commentPostId="AAAB7eHaEpU"/>
      </p:ext>
    </p:extLst>
  </p:cm>
</p:cmLst>
</file>

<file path=ppt/comments/comment17.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7" dt="2026-05-24T11:47:34.130">
    <p:pos x="356" y="939"/>
    <p:text>hab ich eingefügt ...</p:text>
    <p:extLst>
      <p:ext uri="{C676402C-5697-4E1C-873F-D02D1690AC5C}">
        <p15:threadingInfo timeZoneBias="0"/>
      </p:ext>
      <p:ext uri="http://customooxmlschemas.google.com/">
        <go:slidesCustomData xmlns:go="http://customooxmlschemas.google.com/" commentPostId="AAAB7eHaEpc"/>
      </p:ext>
    </p:extLst>
  </p:cm>
</p:cmLst>
</file>

<file path=ppt/comments/comment18.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8" dt="2026-05-24T11:49:39.257">
    <p:pos x="356" y="939"/>
    <p:text>auch auf deutsch: choroidale Effusion - auch für/auf Folgefolien beachten bitte</p:text>
    <p:extLst>
      <p:ext uri="{C676402C-5697-4E1C-873F-D02D1690AC5C}">
        <p15:threadingInfo timeZoneBias="0"/>
      </p:ext>
      <p:ext uri="http://customooxmlschemas.google.com/">
        <go:slidesCustomData xmlns:go="http://customooxmlschemas.google.com/" commentPostId="AAAB7eHaEpk"/>
      </p:ext>
    </p:extLst>
  </p:cm>
</p:cmLst>
</file>

<file path=ppt/comments/comment19.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19" dt="2026-05-24T11:51:42.818">
    <p:pos x="242" y="2331"/>
    <p:text>Abkürzungen einmal ausschreiben?</p:text>
    <p:extLst>
      <p:ext uri="{C676402C-5697-4E1C-873F-D02D1690AC5C}">
        <p15:threadingInfo timeZoneBias="0"/>
      </p:ext>
      <p:ext uri="http://customooxmlschemas.google.com/">
        <go:slidesCustomData xmlns:go="http://customooxmlschemas.google.com/" commentPostId="AAAB7eHaEpw"/>
      </p:ext>
    </p:extLst>
  </p:cm>
</p:cmLst>
</file>

<file path=ppt/comments/comment2.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 dt="2026-05-23T12:44:46.846">
    <p:pos x="2427" y="1440"/>
    <p:text>EUA ist englisch; Untersuchung in Allgemeinanästhesie</p:text>
    <p:extLst>
      <p:ext uri="{C676402C-5697-4E1C-873F-D02D1690AC5C}">
        <p15:threadingInfo timeZoneBias="0"/>
      </p:ext>
      <p:ext uri="http://customooxmlschemas.google.com/">
        <go:slidesCustomData xmlns:go="http://customooxmlschemas.google.com/" commentPostId="AAAB8fVMZRI"/>
      </p:ext>
    </p:extLst>
  </p:cm>
</p:cmLst>
</file>

<file path=ppt/comments/comment20.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0" dt="2026-05-24T11:52:02.311">
    <p:pos x="1319" y="3791"/>
    <p:text>Welches Buch ...</p:text>
    <p:extLst>
      <p:ext uri="{C676402C-5697-4E1C-873F-D02D1690AC5C}">
        <p15:threadingInfo timeZoneBias="0"/>
      </p:ext>
      <p:ext uri="http://customooxmlschemas.google.com/">
        <go:slidesCustomData xmlns:go="http://customooxmlschemas.google.com/" commentPostId="AAAB7eHaEp0"/>
      </p:ext>
    </p:extLst>
  </p:cm>
</p:cmLst>
</file>

<file path=ppt/comments/comment21.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1" dt="2026-05-26T21:03:21.006">
    <p:pos x="190" y="1348"/>
    <p:text>Besser: Abflachung</p:text>
    <p:extLst>
      <p:ext uri="{C676402C-5697-4E1C-873F-D02D1690AC5C}">
        <p15:threadingInfo timeZoneBias="0"/>
      </p:ext>
      <p:ext uri="http://customooxmlschemas.google.com/">
        <go:slidesCustomData xmlns:go="http://customooxmlschemas.google.com/" commentPostId="AAAB8CgRP4Q"/>
      </p:ext>
    </p:extLst>
  </p:cm>
</p:cmLst>
</file>

<file path=ppt/comments/comment22.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2" dt="2026-05-26T21:05:20.277">
    <p:pos x="695" y="760"/>
    <p:text>CE erklären?</p:text>
    <p:extLst>
      <p:ext uri="{C676402C-5697-4E1C-873F-D02D1690AC5C}">
        <p15:threadingInfo timeZoneBias="0"/>
      </p:ext>
      <p:ext uri="http://customooxmlschemas.google.com/">
        <go:slidesCustomData xmlns:go="http://customooxmlschemas.google.com/" commentPostId="AAAB8CgRP4c"/>
      </p:ext>
    </p:extLst>
  </p:cm>
</p:cmLst>
</file>

<file path=ppt/comments/comment23.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3" dt="2026-05-28T07:04:11.020">
    <p:pos x="318" y="1344"/>
    <p:text>CAI Abkürzung erklären</p:text>
    <p:extLst>
      <p:ext uri="{C676402C-5697-4E1C-873F-D02D1690AC5C}">
        <p15:threadingInfo timeZoneBias="0"/>
      </p:ext>
      <p:ext uri="http://customooxmlschemas.google.com/">
        <go:slidesCustomData xmlns:go="http://customooxmlschemas.google.com/" commentPostId="AAAB8FFEORA"/>
      </p:ext>
    </p:extLst>
  </p:cm>
</p:cmLst>
</file>

<file path=ppt/comments/comment24.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4" dt="2026-05-28T07:14:31.255">
    <p:pos x="2925" y="2352"/>
    <p:text>Wie schon weiter oben erwähnt, das bitte überall durch Aphakie-Glaukom ersetzen</p:text>
    <p:extLst>
      <p:ext uri="{C676402C-5697-4E1C-873F-D02D1690AC5C}">
        <p15:threadingInfo timeZoneBias="0"/>
      </p:ext>
      <p:ext uri="http://customooxmlschemas.google.com/">
        <go:slidesCustomData xmlns:go="http://customooxmlschemas.google.com/" commentPostId="AAAB8FFEQso"/>
      </p:ext>
    </p:extLst>
  </p:cm>
</p:cmLst>
</file>

<file path=ppt/comments/comment25.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5" dt="2026-05-28T07:19:18.960">
    <p:pos x="2573" y="2352"/>
    <p:text>hier und auch auf der nä Folie steht das Prädikat im Singular, eigentlich - um daraus einen ganzen Satz bilden zu können - sollte es im Plural stehen, weil das Nomen in der Antwort ja auch im Plural ist und man damit keine Antwort verrät, weil alle Wirkstoffklassen in der Mehrzahl da stehen ...</p:text>
    <p:extLst>
      <p:ext uri="{C676402C-5697-4E1C-873F-D02D1690AC5C}">
        <p15:threadingInfo timeZoneBias="0"/>
      </p:ext>
      <p:ext uri="http://customooxmlschemas.google.com/">
        <go:slidesCustomData xmlns:go="http://customooxmlschemas.google.com/" commentPostId="AAAB8FFEQss"/>
      </p:ext>
    </p:extLst>
  </p:cm>
</p:cmLst>
</file>

<file path=ppt/comments/comment26.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6" dt="2026-05-28T07:20:45.403">
    <p:pos x="2573" y="2352"/>
    <p:text>Ist diese Folie doppelt oder ist das Absicht? Diese Antwort steht ja links schon ..</p:text>
    <p:extLst>
      <p:ext uri="{C676402C-5697-4E1C-873F-D02D1690AC5C}">
        <p15:threadingInfo timeZoneBias="0"/>
      </p:ext>
      <p:ext uri="http://customooxmlschemas.google.com/">
        <go:slidesCustomData xmlns:go="http://customooxmlschemas.google.com/" commentPostId="AAAB8FFEQsw"/>
      </p:ext>
    </p:extLst>
  </p:cm>
</p:cmLst>
</file>

<file path=ppt/comments/comment27.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7" dt="2026-05-28T07:23:32.018">
    <p:pos x="1833" y="3007"/>
    <p:text>Muss man das dann nicht mehr offiziell zuordnen, sondern das steht dann gleich so.. oder?</p:text>
    <p:extLst>
      <p:ext uri="{C676402C-5697-4E1C-873F-D02D1690AC5C}">
        <p15:threadingInfo timeZoneBias="0"/>
      </p:ext>
      <p:ext uri="http://customooxmlschemas.google.com/">
        <go:slidesCustomData xmlns:go="http://customooxmlschemas.google.com/" commentPostId="AAAB8FFEQs8"/>
      </p:ext>
    </p:extLst>
  </p:cm>
</p:cmLst>
</file>

<file path=ppt/comments/comment28.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8" dt="2026-05-28T08:10:16.625">
    <p:pos x="4009" y="2333"/>
    <p:text>Diese Folien hatten wir ja alle vorher schon ...</p:text>
    <p:extLst>
      <p:ext uri="{C676402C-5697-4E1C-873F-D02D1690AC5C}">
        <p15:threadingInfo timeZoneBias="0"/>
      </p:ext>
      <p:ext uri="http://customooxmlschemas.google.com/">
        <go:slidesCustomData xmlns:go="http://customooxmlschemas.google.com/" commentPostId="AAAB8HSHyF0"/>
      </p:ext>
    </p:extLst>
  </p:cm>
</p:cmLst>
</file>

<file path=ppt/comments/comment29.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29" dt="2026-05-28T08:10:47.311">
    <p:pos x="687" y="3612"/>
    <p:text>"Vorderauge" überall durch "vorderen Augenabschnitt" ersetzen</p:text>
    <p:extLst>
      <p:ext uri="{C676402C-5697-4E1C-873F-D02D1690AC5C}">
        <p15:threadingInfo timeZoneBias="0"/>
      </p:ext>
      <p:ext uri="http://customooxmlschemas.google.com/">
        <go:slidesCustomData xmlns:go="http://customooxmlschemas.google.com/" commentPostId="AAAB8HSHyF4"/>
      </p:ext>
    </p:extLst>
  </p:cm>
</p:cmLst>
</file>

<file path=ppt/comments/comment3.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3" dt="2026-05-23T18:21:50.413">
    <p:pos x="229" y="2046"/>
    <p:text>Formatierung anpassen - man sieht das nicht auf der ganzen Folie</p:text>
    <p:extLst>
      <p:ext uri="{C676402C-5697-4E1C-873F-D02D1690AC5C}">
        <p15:threadingInfo timeZoneBias="0"/>
      </p:ext>
      <p:ext uri="http://customooxmlschemas.google.com/">
        <go:slidesCustomData xmlns:go="http://customooxmlschemas.google.com/" commentPostId="AAAB7cOmM4E"/>
      </p:ext>
    </p:extLst>
  </p:cm>
</p:cmLst>
</file>

<file path=ppt/comments/comment30.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30" dt="2026-05-28T08:11:58.162">
    <p:pos x="375" y="3768"/>
    <p:text>Für das Verständis wäre hier whs wichtig, oben entweder Sturge-Weber-Syndrom (SWS) zu schreiben, oder unten nur Sturge-Weber .. aber sonst kann man sich nicht mal die Ableitung selbst herleiten</p:text>
    <p:extLst>
      <p:ext uri="{C676402C-5697-4E1C-873F-D02D1690AC5C}">
        <p15:threadingInfo timeZoneBias="0"/>
      </p:ext>
      <p:ext uri="http://customooxmlschemas.google.com/">
        <go:slidesCustomData xmlns:go="http://customooxmlschemas.google.com/" commentPostId="AAAB8HSHyF8"/>
      </p:ext>
    </p:extLst>
  </p:cm>
</p:cmLst>
</file>

<file path=ppt/comments/comment31.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31" dt="2026-05-28T08:17:08.241">
    <p:pos x="1824" y="2449"/>
    <p:text>Eingentlich hier Plural verwenden, da das Wort davor (also Prostaglinde) auch in der Mehrzahl steht ..</p:text>
    <p:extLst>
      <p:ext uri="{C676402C-5697-4E1C-873F-D02D1690AC5C}">
        <p15:threadingInfo timeZoneBias="0"/>
      </p:ext>
      <p:ext uri="http://customooxmlschemas.google.com/">
        <go:slidesCustomData xmlns:go="http://customooxmlschemas.google.com/" commentPostId="AAAB8HaY7qo"/>
      </p:ext>
    </p:extLst>
  </p:cm>
</p:cmLst>
</file>

<file path=ppt/comments/comment32.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32" dt="2026-05-28T08:18:26.492">
    <p:pos x="528" y="816"/>
    <p:text>Meinst du, zur "endgültigen Behandlung" würde vllt besser klingen? Heilen kann man ja ein Glaukom nicht wirklich ...</p:text>
    <p:extLst>
      <p:ext uri="{C676402C-5697-4E1C-873F-D02D1690AC5C}">
        <p15:threadingInfo timeZoneBias="0"/>
      </p:ext>
      <p:ext uri="http://customooxmlschemas.google.com/">
        <go:slidesCustomData xmlns:go="http://customooxmlschemas.google.com/" commentPostId="AAAB8HaY7qs"/>
      </p:ext>
    </p:extLst>
  </p:cm>
</p:cmLst>
</file>

<file path=ppt/comments/comment33.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33" dt="2026-06-07T10:16:30.567">
    <p:pos x="528" y="816"/>
    <p:text>Zwischen uns: Ich glaube, das ist längst überholt, weil du mit der Trabekulotomie von ab externo 360° zirkulär behandeln kannst und mit der Goniotomie immer nur einen Quadranten  ...</p:text>
    <p:extLst>
      <p:ext uri="{C676402C-5697-4E1C-873F-D02D1690AC5C}">
        <p15:threadingInfo timeZoneBias="0"/>
      </p:ext>
      <p:ext uri="http://customooxmlschemas.google.com/">
        <go:slidesCustomData xmlns:go="http://customooxmlschemas.google.com/" commentPostId="AAAB8HaY7q4"/>
      </p:ext>
    </p:extLst>
  </p:cm>
  <p:cm authorId="1" idx="1" dt="2026-06-07T10:16:30.567">
    <p:pos x="528" y="816"/>
    <p:text>Soll man es updaten ? steht das in ein dem Buch ?</p:text>
    <p:extLst>
      <p:ext uri="{C676402C-5697-4E1C-873F-D02D1690AC5C}">
        <p15:threadingInfo timeZoneBias="0">
          <p15:parentCm authorId="0" idx="33"/>
        </p15:threadingInfo>
      </p:ext>
      <p:ext uri="http://customooxmlschemas.google.com/">
        <go:slidesCustomData xmlns:go="http://customooxmlschemas.google.com/" commentPostId="AAAB86hfgM4"/>
      </p:ext>
    </p:extLst>
  </p:cm>
</p:cmLst>
</file>

<file path=ppt/comments/comment34.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34" dt="2026-05-28T08:23:25.309">
    <p:pos x="528" y="816"/>
    <p:text>Siehe Folie davor</p:text>
    <p:extLst>
      <p:ext uri="{C676402C-5697-4E1C-873F-D02D1690AC5C}">
        <p15:threadingInfo timeZoneBias="0"/>
      </p:ext>
      <p:ext uri="http://customooxmlschemas.google.com/">
        <go:slidesCustomData xmlns:go="http://customooxmlschemas.google.com/" commentPostId="AAAB8Pdnk2k"/>
      </p:ext>
    </p:extLst>
  </p:cm>
</p:cmLst>
</file>

<file path=ppt/comments/comment4.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4" dt="2026-05-24T08:14:43.163">
    <p:pos x="144" y="480"/>
    <p:text>Die Fragen zuvor sind alle in kursiv geschrieben, dann teilweise nur 1 oder 2 Wörter ...</p:text>
    <p:extLst>
      <p:ext uri="{C676402C-5697-4E1C-873F-D02D1690AC5C}">
        <p15:threadingInfo timeZoneBias="0"/>
      </p:ext>
      <p:ext uri="http://customooxmlschemas.google.com/">
        <go:slidesCustomData xmlns:go="http://customooxmlschemas.google.com/" commentPostId="AAAB7DZydrs"/>
      </p:ext>
    </p:extLst>
  </p:cm>
</p:cmLst>
</file>

<file path=ppt/comments/comment5.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5" dt="2026-05-24T08:20:20.360">
    <p:pos x="6000" y="0"/>
    <p:text>Strukturen erklären? und wenn nicht, dann zumindest auf Deutsch daneben schreiben?</p:text>
    <p:extLst>
      <p:ext uri="{C676402C-5697-4E1C-873F-D02D1690AC5C}">
        <p15:threadingInfo timeZoneBias="0"/>
      </p:ext>
      <p:ext uri="http://customooxmlschemas.google.com/">
        <go:slidesCustomData xmlns:go="http://customooxmlschemas.google.com/" commentPostId="AAAB7DZydsM"/>
      </p:ext>
    </p:extLst>
  </p:cm>
</p:cmLst>
</file>

<file path=ppt/comments/comment6.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6" dt="2026-05-24T08:21:08.933">
    <p:pos x="6000" y="0"/>
    <p:text>Was meinst du mit den Irisstreifen? Du verwendest den Plural - ist da nicht eher "des Irisstreifens" gemeint?</p:text>
    <p:extLst>
      <p:ext uri="{C676402C-5697-4E1C-873F-D02D1690AC5C}">
        <p15:threadingInfo timeZoneBias="0"/>
      </p:ext>
      <p:ext uri="http://customooxmlschemas.google.com/">
        <go:slidesCustomData xmlns:go="http://customooxmlschemas.google.com/" commentPostId="AAAB7DZydsQ"/>
      </p:ext>
    </p:extLst>
  </p:cm>
</p:cmLst>
</file>

<file path=ppt/comments/comment7.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7" dt="2026-05-24T08:24:06.480">
    <p:pos x="6000" y="0"/>
    <p:text>deutsche Begriffe hier verwenden! Habe umformuliert - bitte auch bei den anderen Folien beachten</p:text>
    <p:extLst>
      <p:ext uri="{C676402C-5697-4E1C-873F-D02D1690AC5C}">
        <p15:threadingInfo timeZoneBias="0"/>
      </p:ext>
      <p:ext uri="http://customooxmlschemas.google.com/">
        <go:slidesCustomData xmlns:go="http://customooxmlschemas.google.com/" commentPostId="AAAB7DZydsc"/>
      </p:ext>
    </p:extLst>
  </p:cm>
</p:cmLst>
</file>

<file path=ppt/comments/comment8.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8" dt="2026-05-24T08:26:39.335">
    <p:pos x="227" y="1344"/>
    <p:text>Hier fehlen wieder die Punkte - habs eingefügt. Bitte darauf achten. Und ich habe überall Reiger zu Rieger korrigiert und hoffentlich nichts übserehen - bitte kontrollieren</p:text>
    <p:extLst>
      <p:ext uri="{C676402C-5697-4E1C-873F-D02D1690AC5C}">
        <p15:threadingInfo timeZoneBias="0"/>
      </p:ext>
      <p:ext uri="http://customooxmlschemas.google.com/">
        <go:slidesCustomData xmlns:go="http://customooxmlschemas.google.com/" commentPostId="AAAB7DZydsk"/>
      </p:ext>
    </p:extLst>
  </p:cm>
</p:cmLst>
</file>

<file path=ppt/comments/comment9.xml><?xml version="1.0" encoding="utf-8"?>
<p:cmLs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m authorId="0" idx="9" dt="2026-05-24T08:29:54.347">
    <p:pos x="6000" y="0"/>
    <p:text>Diese Folie ist an falscher Stelle! Wenn man es vergleicht mit der englischen Version ist das alles eine Folie verrutscht ...</p:text>
    <p:extLst>
      <p:ext uri="{C676402C-5697-4E1C-873F-D02D1690AC5C}">
        <p15:threadingInfo timeZoneBias="0"/>
      </p:ext>
      <p:ext uri="http://customooxmlschemas.google.com/">
        <go:slidesCustomData xmlns:go="http://customooxmlschemas.google.com/" commentPostId="AAAB7E-8nIA"/>
      </p:ext>
    </p:extLst>
  </p:cm>
</p:cmLst>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57200"/>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Arial"/>
                <a:ea typeface="Arial"/>
                <a:cs typeface="Arial"/>
                <a:sym typeface="Arial"/>
              </a:defRPr>
            </a:lvl1pPr>
            <a:lvl2pPr lvl="1" marR="0" rtl="0" algn="l">
              <a:spcBef>
                <a:spcPts val="0"/>
              </a:spcBef>
              <a:spcAft>
                <a:spcPts val="0"/>
              </a:spcAft>
              <a:buSzPts val="1400"/>
              <a:buNone/>
              <a:defRPr b="0" i="0" sz="1800" u="none" cap="none" strike="noStrike">
                <a:solidFill>
                  <a:schemeClr val="dk1"/>
                </a:solidFill>
                <a:latin typeface="Arial"/>
                <a:ea typeface="Arial"/>
                <a:cs typeface="Arial"/>
                <a:sym typeface="Arial"/>
              </a:defRPr>
            </a:lvl2pPr>
            <a:lvl3pPr lvl="2" marR="0" rtl="0" algn="l">
              <a:spcBef>
                <a:spcPts val="0"/>
              </a:spcBef>
              <a:spcAft>
                <a:spcPts val="0"/>
              </a:spcAft>
              <a:buSzPts val="1400"/>
              <a:buNone/>
              <a:defRPr b="0" i="0" sz="1800" u="none" cap="none" strike="noStrike">
                <a:solidFill>
                  <a:schemeClr val="dk1"/>
                </a:solidFill>
                <a:latin typeface="Arial"/>
                <a:ea typeface="Arial"/>
                <a:cs typeface="Arial"/>
                <a:sym typeface="Arial"/>
              </a:defRPr>
            </a:lvl3pPr>
            <a:lvl4pPr lvl="3" marR="0" rtl="0" algn="l">
              <a:spcBef>
                <a:spcPts val="0"/>
              </a:spcBef>
              <a:spcAft>
                <a:spcPts val="0"/>
              </a:spcAft>
              <a:buSzPts val="1400"/>
              <a:buNone/>
              <a:defRPr b="0" i="0" sz="1800" u="none" cap="none" strike="noStrike">
                <a:solidFill>
                  <a:schemeClr val="dk1"/>
                </a:solidFill>
                <a:latin typeface="Arial"/>
                <a:ea typeface="Arial"/>
                <a:cs typeface="Arial"/>
                <a:sym typeface="Arial"/>
              </a:defRPr>
            </a:lvl4pPr>
            <a:lvl5pPr lvl="4" marR="0" rtl="0" algn="l">
              <a:spcBef>
                <a:spcPts val="0"/>
              </a:spcBef>
              <a:spcAft>
                <a:spcPts val="0"/>
              </a:spcAft>
              <a:buSzPts val="1400"/>
              <a:buNone/>
              <a:defRPr b="0" i="0" sz="1800" u="none" cap="none" strike="noStrike">
                <a:solidFill>
                  <a:schemeClr val="dk1"/>
                </a:solidFill>
                <a:latin typeface="Arial"/>
                <a:ea typeface="Arial"/>
                <a:cs typeface="Arial"/>
                <a:sym typeface="Arial"/>
              </a:defRPr>
            </a:lvl5pPr>
            <a:lvl6pPr lvl="5" marR="0" rtl="0" algn="l">
              <a:spcBef>
                <a:spcPts val="0"/>
              </a:spcBef>
              <a:spcAft>
                <a:spcPts val="0"/>
              </a:spcAft>
              <a:buSzPts val="1400"/>
              <a:buNone/>
              <a:defRPr b="0" i="0" sz="1800" u="none" cap="none" strike="noStrike">
                <a:solidFill>
                  <a:schemeClr val="dk1"/>
                </a:solidFill>
                <a:latin typeface="Arial"/>
                <a:ea typeface="Arial"/>
                <a:cs typeface="Arial"/>
                <a:sym typeface="Arial"/>
              </a:defRPr>
            </a:lvl6pPr>
            <a:lvl7pPr lvl="6" marR="0" rtl="0" algn="l">
              <a:spcBef>
                <a:spcPts val="0"/>
              </a:spcBef>
              <a:spcAft>
                <a:spcPts val="0"/>
              </a:spcAft>
              <a:buSzPts val="1400"/>
              <a:buNone/>
              <a:defRPr b="0" i="0" sz="1800" u="none" cap="none" strike="noStrike">
                <a:solidFill>
                  <a:schemeClr val="dk1"/>
                </a:solidFill>
                <a:latin typeface="Arial"/>
                <a:ea typeface="Arial"/>
                <a:cs typeface="Arial"/>
                <a:sym typeface="Arial"/>
              </a:defRPr>
            </a:lvl7pPr>
            <a:lvl8pPr lvl="7" marR="0" rtl="0" algn="l">
              <a:spcBef>
                <a:spcPts val="0"/>
              </a:spcBef>
              <a:spcAft>
                <a:spcPts val="0"/>
              </a:spcAft>
              <a:buSzPts val="1400"/>
              <a:buNone/>
              <a:defRPr b="0" i="0" sz="1800" u="none" cap="none" strike="noStrike">
                <a:solidFill>
                  <a:schemeClr val="dk1"/>
                </a:solidFill>
                <a:latin typeface="Arial"/>
                <a:ea typeface="Arial"/>
                <a:cs typeface="Arial"/>
                <a:sym typeface="Arial"/>
              </a:defRPr>
            </a:lvl8pPr>
            <a:lvl9pPr lvl="8" marR="0" rtl="0" algn="l">
              <a:spcBef>
                <a:spcPts val="0"/>
              </a:spcBef>
              <a:spcAft>
                <a:spcPts val="0"/>
              </a:spcAft>
              <a:buSzPts val="1400"/>
              <a:buNone/>
              <a:defRPr b="0" i="0" sz="1800" u="none" cap="none" strike="noStrike">
                <a:solidFill>
                  <a:schemeClr val="dk1"/>
                </a:solidFill>
                <a:latin typeface="Arial"/>
                <a:ea typeface="Arial"/>
                <a:cs typeface="Arial"/>
                <a:sym typeface="Arial"/>
              </a:defRPr>
            </a:lvl9pPr>
          </a:lstStyle>
          <a:p/>
        </p:txBody>
      </p:sp>
      <p:sp>
        <p:nvSpPr>
          <p:cNvPr id="4" name="Google Shape;4;n"/>
          <p:cNvSpPr txBox="1"/>
          <p:nvPr>
            <p:ph idx="10" type="dt"/>
          </p:nvPr>
        </p:nvSpPr>
        <p:spPr>
          <a:xfrm>
            <a:off x="3884613" y="0"/>
            <a:ext cx="2971800" cy="457200"/>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Arial"/>
                <a:ea typeface="Arial"/>
                <a:cs typeface="Arial"/>
                <a:sym typeface="Arial"/>
              </a:defRPr>
            </a:lvl1pPr>
            <a:lvl2pPr lvl="1" marR="0" rtl="0" algn="l">
              <a:spcBef>
                <a:spcPts val="0"/>
              </a:spcBef>
              <a:spcAft>
                <a:spcPts val="0"/>
              </a:spcAft>
              <a:buSzPts val="1400"/>
              <a:buNone/>
              <a:defRPr b="0" i="0" sz="1800" u="none" cap="none" strike="noStrike">
                <a:solidFill>
                  <a:schemeClr val="dk1"/>
                </a:solidFill>
                <a:latin typeface="Arial"/>
                <a:ea typeface="Arial"/>
                <a:cs typeface="Arial"/>
                <a:sym typeface="Arial"/>
              </a:defRPr>
            </a:lvl2pPr>
            <a:lvl3pPr lvl="2" marR="0" rtl="0" algn="l">
              <a:spcBef>
                <a:spcPts val="0"/>
              </a:spcBef>
              <a:spcAft>
                <a:spcPts val="0"/>
              </a:spcAft>
              <a:buSzPts val="1400"/>
              <a:buNone/>
              <a:defRPr b="0" i="0" sz="1800" u="none" cap="none" strike="noStrike">
                <a:solidFill>
                  <a:schemeClr val="dk1"/>
                </a:solidFill>
                <a:latin typeface="Arial"/>
                <a:ea typeface="Arial"/>
                <a:cs typeface="Arial"/>
                <a:sym typeface="Arial"/>
              </a:defRPr>
            </a:lvl3pPr>
            <a:lvl4pPr lvl="3" marR="0" rtl="0" algn="l">
              <a:spcBef>
                <a:spcPts val="0"/>
              </a:spcBef>
              <a:spcAft>
                <a:spcPts val="0"/>
              </a:spcAft>
              <a:buSzPts val="1400"/>
              <a:buNone/>
              <a:defRPr b="0" i="0" sz="1800" u="none" cap="none" strike="noStrike">
                <a:solidFill>
                  <a:schemeClr val="dk1"/>
                </a:solidFill>
                <a:latin typeface="Arial"/>
                <a:ea typeface="Arial"/>
                <a:cs typeface="Arial"/>
                <a:sym typeface="Arial"/>
              </a:defRPr>
            </a:lvl4pPr>
            <a:lvl5pPr lvl="4" marR="0" rtl="0" algn="l">
              <a:spcBef>
                <a:spcPts val="0"/>
              </a:spcBef>
              <a:spcAft>
                <a:spcPts val="0"/>
              </a:spcAft>
              <a:buSzPts val="1400"/>
              <a:buNone/>
              <a:defRPr b="0" i="0" sz="1800" u="none" cap="none" strike="noStrike">
                <a:solidFill>
                  <a:schemeClr val="dk1"/>
                </a:solidFill>
                <a:latin typeface="Arial"/>
                <a:ea typeface="Arial"/>
                <a:cs typeface="Arial"/>
                <a:sym typeface="Arial"/>
              </a:defRPr>
            </a:lvl5pPr>
            <a:lvl6pPr lvl="5" marR="0" rtl="0" algn="l">
              <a:spcBef>
                <a:spcPts val="0"/>
              </a:spcBef>
              <a:spcAft>
                <a:spcPts val="0"/>
              </a:spcAft>
              <a:buSzPts val="1400"/>
              <a:buNone/>
              <a:defRPr b="0" i="0" sz="1800" u="none" cap="none" strike="noStrike">
                <a:solidFill>
                  <a:schemeClr val="dk1"/>
                </a:solidFill>
                <a:latin typeface="Arial"/>
                <a:ea typeface="Arial"/>
                <a:cs typeface="Arial"/>
                <a:sym typeface="Arial"/>
              </a:defRPr>
            </a:lvl6pPr>
            <a:lvl7pPr lvl="6" marR="0" rtl="0" algn="l">
              <a:spcBef>
                <a:spcPts val="0"/>
              </a:spcBef>
              <a:spcAft>
                <a:spcPts val="0"/>
              </a:spcAft>
              <a:buSzPts val="1400"/>
              <a:buNone/>
              <a:defRPr b="0" i="0" sz="1800" u="none" cap="none" strike="noStrike">
                <a:solidFill>
                  <a:schemeClr val="dk1"/>
                </a:solidFill>
                <a:latin typeface="Arial"/>
                <a:ea typeface="Arial"/>
                <a:cs typeface="Arial"/>
                <a:sym typeface="Arial"/>
              </a:defRPr>
            </a:lvl7pPr>
            <a:lvl8pPr lvl="7" marR="0" rtl="0" algn="l">
              <a:spcBef>
                <a:spcPts val="0"/>
              </a:spcBef>
              <a:spcAft>
                <a:spcPts val="0"/>
              </a:spcAft>
              <a:buSzPts val="1400"/>
              <a:buNone/>
              <a:defRPr b="0" i="0" sz="1800" u="none" cap="none" strike="noStrike">
                <a:solidFill>
                  <a:schemeClr val="dk1"/>
                </a:solidFill>
                <a:latin typeface="Arial"/>
                <a:ea typeface="Arial"/>
                <a:cs typeface="Arial"/>
                <a:sym typeface="Arial"/>
              </a:defRPr>
            </a:lvl8pPr>
            <a:lvl9pPr lvl="8" marR="0" rtl="0" algn="l">
              <a:spcBef>
                <a:spcPts val="0"/>
              </a:spcBef>
              <a:spcAft>
                <a:spcPts val="0"/>
              </a:spcAft>
              <a:buSzPts val="1400"/>
              <a:buNone/>
              <a:defRPr b="0" i="0" sz="1800" u="none" cap="none" strike="noStrike">
                <a:solidFill>
                  <a:schemeClr val="dk1"/>
                </a:solidFill>
                <a:latin typeface="Arial"/>
                <a:ea typeface="Arial"/>
                <a:cs typeface="Arial"/>
                <a:sym typeface="Arial"/>
              </a:defRPr>
            </a:lvl9pPr>
          </a:lstStyle>
          <a:p/>
        </p:txBody>
      </p:sp>
      <p:sp>
        <p:nvSpPr>
          <p:cNvPr id="5" name="Google Shape;5;n"/>
          <p:cNvSpPr/>
          <p:nvPr>
            <p:ph idx="3"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343400"/>
            <a:ext cx="5486400" cy="4114800"/>
          </a:xfrm>
          <a:prstGeom prst="rect">
            <a:avLst/>
          </a:prstGeom>
          <a:noFill/>
          <a:ln>
            <a:noFill/>
          </a:ln>
        </p:spPr>
        <p:txBody>
          <a:bodyPr anchorCtr="0" anchor="t" bIns="45700" lIns="91425" spcFirstLastPara="1" rIns="91425" wrap="square" tIns="45700">
            <a:noAutofit/>
          </a:bodyPr>
          <a:lstStyle>
            <a:lvl1pPr indent="-228600" lvl="0" marL="457200" marR="0" rtl="0" algn="l">
              <a:spcBef>
                <a:spcPts val="360"/>
              </a:spcBef>
              <a:spcAft>
                <a:spcPts val="0"/>
              </a:spcAft>
              <a:buSzPts val="1400"/>
              <a:buNone/>
              <a:defRPr b="0" i="0" sz="1200" u="none" cap="none" strike="noStrike">
                <a:solidFill>
                  <a:schemeClr val="dk1"/>
                </a:solidFill>
                <a:latin typeface="Calibri"/>
                <a:ea typeface="Calibri"/>
                <a:cs typeface="Calibri"/>
                <a:sym typeface="Calibri"/>
              </a:defRPr>
            </a:lvl1pPr>
            <a:lvl2pPr indent="-228600" lvl="1" marL="914400" marR="0" rtl="0" algn="l">
              <a:spcBef>
                <a:spcPts val="360"/>
              </a:spcBef>
              <a:spcAft>
                <a:spcPts val="0"/>
              </a:spcAft>
              <a:buSzPts val="1400"/>
              <a:buNone/>
              <a:defRPr b="0" i="0" sz="1200" u="none" cap="none" strike="noStrike">
                <a:solidFill>
                  <a:schemeClr val="dk1"/>
                </a:solidFill>
                <a:latin typeface="Calibri"/>
                <a:ea typeface="Calibri"/>
                <a:cs typeface="Calibri"/>
                <a:sym typeface="Calibri"/>
              </a:defRPr>
            </a:lvl2pPr>
            <a:lvl3pPr indent="-228600" lvl="2" marL="1371600" marR="0" rtl="0" algn="l">
              <a:spcBef>
                <a:spcPts val="360"/>
              </a:spcBef>
              <a:spcAft>
                <a:spcPts val="0"/>
              </a:spcAft>
              <a:buSzPts val="1400"/>
              <a:buNone/>
              <a:defRPr b="0" i="0" sz="1200" u="none" cap="none" strike="noStrike">
                <a:solidFill>
                  <a:schemeClr val="dk1"/>
                </a:solidFill>
                <a:latin typeface="Calibri"/>
                <a:ea typeface="Calibri"/>
                <a:cs typeface="Calibri"/>
                <a:sym typeface="Calibri"/>
              </a:defRPr>
            </a:lvl3pPr>
            <a:lvl4pPr indent="-228600" lvl="3" marL="1828800" marR="0" rtl="0" algn="l">
              <a:spcBef>
                <a:spcPts val="360"/>
              </a:spcBef>
              <a:spcAft>
                <a:spcPts val="0"/>
              </a:spcAft>
              <a:buSzPts val="1400"/>
              <a:buNone/>
              <a:defRPr b="0" i="0" sz="1200" u="none" cap="none" strike="noStrike">
                <a:solidFill>
                  <a:schemeClr val="dk1"/>
                </a:solidFill>
                <a:latin typeface="Calibri"/>
                <a:ea typeface="Calibri"/>
                <a:cs typeface="Calibri"/>
                <a:sym typeface="Calibri"/>
              </a:defRPr>
            </a:lvl4pPr>
            <a:lvl5pPr indent="-228600" lvl="4" marL="2286000" marR="0" rtl="0" algn="l">
              <a:spcBef>
                <a:spcPts val="360"/>
              </a:spcBef>
              <a:spcAft>
                <a:spcPts val="0"/>
              </a:spcAft>
              <a:buSzPts val="1400"/>
              <a:buNone/>
              <a:defRPr b="0" i="0" sz="1200" u="none" cap="none" strike="noStrike">
                <a:solidFill>
                  <a:schemeClr val="dk1"/>
                </a:solidFill>
                <a:latin typeface="Calibri"/>
                <a:ea typeface="Calibri"/>
                <a:cs typeface="Calibri"/>
                <a:sym typeface="Calibri"/>
              </a:defRPr>
            </a:lvl5pPr>
            <a:lvl6pPr indent="-228600" lvl="5" marL="27432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6pPr>
            <a:lvl7pPr indent="-228600" lvl="6" marL="32004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7pPr>
            <a:lvl8pPr indent="-228600" lvl="7" marL="36576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8pPr>
            <a:lvl9pPr indent="-228600" lvl="8" marL="41148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9pPr>
          </a:lstStyle>
          <a:p/>
        </p:txBody>
      </p:sp>
      <p:sp>
        <p:nvSpPr>
          <p:cNvPr id="7" name="Google Shape;7;n"/>
          <p:cNvSpPr txBox="1"/>
          <p:nvPr>
            <p:ph idx="11" type="ftr"/>
          </p:nvPr>
        </p:nvSpPr>
        <p:spPr>
          <a:xfrm>
            <a:off x="0" y="8685213"/>
            <a:ext cx="2971800" cy="457200"/>
          </a:xfrm>
          <a:prstGeom prst="rect">
            <a:avLst/>
          </a:prstGeom>
          <a:noFill/>
          <a:ln>
            <a:noFill/>
          </a:ln>
        </p:spPr>
        <p:txBody>
          <a:bodyPr anchorCtr="0" anchor="b"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Arial"/>
                <a:ea typeface="Arial"/>
                <a:cs typeface="Arial"/>
                <a:sym typeface="Arial"/>
              </a:defRPr>
            </a:lvl1pPr>
            <a:lvl2pPr lvl="1" marR="0" rtl="0" algn="l">
              <a:spcBef>
                <a:spcPts val="0"/>
              </a:spcBef>
              <a:spcAft>
                <a:spcPts val="0"/>
              </a:spcAft>
              <a:buSzPts val="1400"/>
              <a:buNone/>
              <a:defRPr b="0" i="0" sz="1800" u="none" cap="none" strike="noStrike">
                <a:solidFill>
                  <a:schemeClr val="dk1"/>
                </a:solidFill>
                <a:latin typeface="Arial"/>
                <a:ea typeface="Arial"/>
                <a:cs typeface="Arial"/>
                <a:sym typeface="Arial"/>
              </a:defRPr>
            </a:lvl2pPr>
            <a:lvl3pPr lvl="2" marR="0" rtl="0" algn="l">
              <a:spcBef>
                <a:spcPts val="0"/>
              </a:spcBef>
              <a:spcAft>
                <a:spcPts val="0"/>
              </a:spcAft>
              <a:buSzPts val="1400"/>
              <a:buNone/>
              <a:defRPr b="0" i="0" sz="1800" u="none" cap="none" strike="noStrike">
                <a:solidFill>
                  <a:schemeClr val="dk1"/>
                </a:solidFill>
                <a:latin typeface="Arial"/>
                <a:ea typeface="Arial"/>
                <a:cs typeface="Arial"/>
                <a:sym typeface="Arial"/>
              </a:defRPr>
            </a:lvl3pPr>
            <a:lvl4pPr lvl="3" marR="0" rtl="0" algn="l">
              <a:spcBef>
                <a:spcPts val="0"/>
              </a:spcBef>
              <a:spcAft>
                <a:spcPts val="0"/>
              </a:spcAft>
              <a:buSzPts val="1400"/>
              <a:buNone/>
              <a:defRPr b="0" i="0" sz="1800" u="none" cap="none" strike="noStrike">
                <a:solidFill>
                  <a:schemeClr val="dk1"/>
                </a:solidFill>
                <a:latin typeface="Arial"/>
                <a:ea typeface="Arial"/>
                <a:cs typeface="Arial"/>
                <a:sym typeface="Arial"/>
              </a:defRPr>
            </a:lvl4pPr>
            <a:lvl5pPr lvl="4" marR="0" rtl="0" algn="l">
              <a:spcBef>
                <a:spcPts val="0"/>
              </a:spcBef>
              <a:spcAft>
                <a:spcPts val="0"/>
              </a:spcAft>
              <a:buSzPts val="1400"/>
              <a:buNone/>
              <a:defRPr b="0" i="0" sz="1800" u="none" cap="none" strike="noStrike">
                <a:solidFill>
                  <a:schemeClr val="dk1"/>
                </a:solidFill>
                <a:latin typeface="Arial"/>
                <a:ea typeface="Arial"/>
                <a:cs typeface="Arial"/>
                <a:sym typeface="Arial"/>
              </a:defRPr>
            </a:lvl5pPr>
            <a:lvl6pPr lvl="5" marR="0" rtl="0" algn="l">
              <a:spcBef>
                <a:spcPts val="0"/>
              </a:spcBef>
              <a:spcAft>
                <a:spcPts val="0"/>
              </a:spcAft>
              <a:buSzPts val="1400"/>
              <a:buNone/>
              <a:defRPr b="0" i="0" sz="1800" u="none" cap="none" strike="noStrike">
                <a:solidFill>
                  <a:schemeClr val="dk1"/>
                </a:solidFill>
                <a:latin typeface="Arial"/>
                <a:ea typeface="Arial"/>
                <a:cs typeface="Arial"/>
                <a:sym typeface="Arial"/>
              </a:defRPr>
            </a:lvl6pPr>
            <a:lvl7pPr lvl="6" marR="0" rtl="0" algn="l">
              <a:spcBef>
                <a:spcPts val="0"/>
              </a:spcBef>
              <a:spcAft>
                <a:spcPts val="0"/>
              </a:spcAft>
              <a:buSzPts val="1400"/>
              <a:buNone/>
              <a:defRPr b="0" i="0" sz="1800" u="none" cap="none" strike="noStrike">
                <a:solidFill>
                  <a:schemeClr val="dk1"/>
                </a:solidFill>
                <a:latin typeface="Arial"/>
                <a:ea typeface="Arial"/>
                <a:cs typeface="Arial"/>
                <a:sym typeface="Arial"/>
              </a:defRPr>
            </a:lvl7pPr>
            <a:lvl8pPr lvl="7" marR="0" rtl="0" algn="l">
              <a:spcBef>
                <a:spcPts val="0"/>
              </a:spcBef>
              <a:spcAft>
                <a:spcPts val="0"/>
              </a:spcAft>
              <a:buSzPts val="1400"/>
              <a:buNone/>
              <a:defRPr b="0" i="0" sz="1800" u="none" cap="none" strike="noStrike">
                <a:solidFill>
                  <a:schemeClr val="dk1"/>
                </a:solidFill>
                <a:latin typeface="Arial"/>
                <a:ea typeface="Arial"/>
                <a:cs typeface="Arial"/>
                <a:sym typeface="Arial"/>
              </a:defRPr>
            </a:lvl8pPr>
            <a:lvl9pPr lvl="8" marR="0" rtl="0" algn="l">
              <a:spcBef>
                <a:spcPts val="0"/>
              </a:spcBef>
              <a:spcAft>
                <a:spcPts val="0"/>
              </a:spcAft>
              <a:buSzPts val="1400"/>
              <a:buNone/>
              <a:defRPr b="0" i="0" sz="1800" u="none" cap="none" strike="noStrike">
                <a:solidFill>
                  <a:schemeClr val="dk1"/>
                </a:solidFill>
                <a:latin typeface="Arial"/>
                <a:ea typeface="Arial"/>
                <a:cs typeface="Arial"/>
                <a:sym typeface="Arial"/>
              </a:defRPr>
            </a:lvl9pPr>
          </a:lstStyle>
          <a:p/>
        </p:txBody>
      </p:sp>
      <p:sp>
        <p:nvSpPr>
          <p:cNvPr id="8" name="Google Shape;8;n"/>
          <p:cNvSpPr txBox="1"/>
          <p:nvPr>
            <p:ph idx="12" type="sldNum"/>
          </p:nvPr>
        </p:nvSpPr>
        <p:spPr>
          <a:xfrm>
            <a:off x="3884613" y="8685213"/>
            <a:ext cx="2971800" cy="457200"/>
          </a:xfrm>
          <a:prstGeom prst="rect">
            <a:avLst/>
          </a:prstGeom>
          <a:noFill/>
          <a:ln>
            <a:noFill/>
          </a:ln>
        </p:spPr>
        <p:txBody>
          <a:bodyPr anchorCtr="0" anchor="b" bIns="45700" lIns="91425" spcFirstLastPara="1" rIns="91425" wrap="square" tIns="45700">
            <a:noAutofit/>
          </a:bodyPr>
          <a:lstStyle/>
          <a:p>
            <a:pPr indent="0" lvl="0" marL="0" marR="0" rtl="0" algn="r">
              <a:spcBef>
                <a:spcPts val="0"/>
              </a:spcBef>
              <a:spcAft>
                <a:spcPts val="0"/>
              </a:spcAft>
              <a:buNone/>
            </a:pPr>
            <a:fld id="{00000000-1234-1234-1234-123412341234}" type="slidenum">
              <a:rPr b="0" i="0" lang="en-US" sz="1200" u="none" cap="none" strike="noStrike">
                <a:solidFill>
                  <a:schemeClr val="dk1"/>
                </a:solidFill>
                <a:latin typeface="Arial"/>
                <a:ea typeface="Arial"/>
                <a:cs typeface="Arial"/>
                <a:sym typeface="Arial"/>
              </a:rPr>
              <a:t>‹#›</a:t>
            </a:fld>
            <a:endParaRPr b="0" i="0" sz="1200" u="none" cap="none" strike="noStrike">
              <a:solidFill>
                <a:schemeClr val="dk1"/>
              </a:solidFill>
              <a:latin typeface="Arial"/>
              <a:ea typeface="Arial"/>
              <a:cs typeface="Arial"/>
              <a:sym typeface="Arial"/>
            </a:endParaRPr>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 name="Shape 151"/>
        <p:cNvGrpSpPr/>
        <p:nvPr/>
      </p:nvGrpSpPr>
      <p:grpSpPr>
        <a:xfrm>
          <a:off x="0" y="0"/>
          <a:ext cx="0" cy="0"/>
          <a:chOff x="0" y="0"/>
          <a:chExt cx="0" cy="0"/>
        </a:xfrm>
      </p:grpSpPr>
      <p:sp>
        <p:nvSpPr>
          <p:cNvPr id="152" name="Google Shape;152;p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3" name="Google Shape;153;p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 name="Shape 250"/>
        <p:cNvGrpSpPr/>
        <p:nvPr/>
      </p:nvGrpSpPr>
      <p:grpSpPr>
        <a:xfrm>
          <a:off x="0" y="0"/>
          <a:ext cx="0" cy="0"/>
          <a:chOff x="0" y="0"/>
          <a:chExt cx="0" cy="0"/>
        </a:xfrm>
      </p:grpSpPr>
      <p:sp>
        <p:nvSpPr>
          <p:cNvPr id="251" name="Google Shape;251;p1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52" name="Google Shape;252;p1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3" name="Shape 1743"/>
        <p:cNvGrpSpPr/>
        <p:nvPr/>
      </p:nvGrpSpPr>
      <p:grpSpPr>
        <a:xfrm>
          <a:off x="0" y="0"/>
          <a:ext cx="0" cy="0"/>
          <a:chOff x="0" y="0"/>
          <a:chExt cx="0" cy="0"/>
        </a:xfrm>
      </p:grpSpPr>
      <p:sp>
        <p:nvSpPr>
          <p:cNvPr id="1744" name="Google Shape;1744;p10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5" name="Google Shape;1745;p10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2" name="Shape 1762"/>
        <p:cNvGrpSpPr/>
        <p:nvPr/>
      </p:nvGrpSpPr>
      <p:grpSpPr>
        <a:xfrm>
          <a:off x="0" y="0"/>
          <a:ext cx="0" cy="0"/>
          <a:chOff x="0" y="0"/>
          <a:chExt cx="0" cy="0"/>
        </a:xfrm>
      </p:grpSpPr>
      <p:sp>
        <p:nvSpPr>
          <p:cNvPr id="1763" name="Google Shape;1763;p10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64" name="Google Shape;1764;p10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1" name="Shape 1781"/>
        <p:cNvGrpSpPr/>
        <p:nvPr/>
      </p:nvGrpSpPr>
      <p:grpSpPr>
        <a:xfrm>
          <a:off x="0" y="0"/>
          <a:ext cx="0" cy="0"/>
          <a:chOff x="0" y="0"/>
          <a:chExt cx="0" cy="0"/>
        </a:xfrm>
      </p:grpSpPr>
      <p:sp>
        <p:nvSpPr>
          <p:cNvPr id="1782" name="Google Shape;1782;p10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83" name="Google Shape;1783;p10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2" name="Shape 1802"/>
        <p:cNvGrpSpPr/>
        <p:nvPr/>
      </p:nvGrpSpPr>
      <p:grpSpPr>
        <a:xfrm>
          <a:off x="0" y="0"/>
          <a:ext cx="0" cy="0"/>
          <a:chOff x="0" y="0"/>
          <a:chExt cx="0" cy="0"/>
        </a:xfrm>
      </p:grpSpPr>
      <p:sp>
        <p:nvSpPr>
          <p:cNvPr id="1803" name="Google Shape;1803;p10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04" name="Google Shape;1804;p10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2" name="Shape 1822"/>
        <p:cNvGrpSpPr/>
        <p:nvPr/>
      </p:nvGrpSpPr>
      <p:grpSpPr>
        <a:xfrm>
          <a:off x="0" y="0"/>
          <a:ext cx="0" cy="0"/>
          <a:chOff x="0" y="0"/>
          <a:chExt cx="0" cy="0"/>
        </a:xfrm>
      </p:grpSpPr>
      <p:sp>
        <p:nvSpPr>
          <p:cNvPr id="1823" name="Google Shape;1823;p10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24" name="Google Shape;1824;p10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2" name="Shape 1842"/>
        <p:cNvGrpSpPr/>
        <p:nvPr/>
      </p:nvGrpSpPr>
      <p:grpSpPr>
        <a:xfrm>
          <a:off x="0" y="0"/>
          <a:ext cx="0" cy="0"/>
          <a:chOff x="0" y="0"/>
          <a:chExt cx="0" cy="0"/>
        </a:xfrm>
      </p:grpSpPr>
      <p:sp>
        <p:nvSpPr>
          <p:cNvPr id="1843" name="Google Shape;1843;p10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4" name="Google Shape;1844;p10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3" name="Shape 1863"/>
        <p:cNvGrpSpPr/>
        <p:nvPr/>
      </p:nvGrpSpPr>
      <p:grpSpPr>
        <a:xfrm>
          <a:off x="0" y="0"/>
          <a:ext cx="0" cy="0"/>
          <a:chOff x="0" y="0"/>
          <a:chExt cx="0" cy="0"/>
        </a:xfrm>
      </p:grpSpPr>
      <p:sp>
        <p:nvSpPr>
          <p:cNvPr id="1864" name="Google Shape;1864;p11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65" name="Google Shape;1865;p11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3" name="Shape 1883"/>
        <p:cNvGrpSpPr/>
        <p:nvPr/>
      </p:nvGrpSpPr>
      <p:grpSpPr>
        <a:xfrm>
          <a:off x="0" y="0"/>
          <a:ext cx="0" cy="0"/>
          <a:chOff x="0" y="0"/>
          <a:chExt cx="0" cy="0"/>
        </a:xfrm>
      </p:grpSpPr>
      <p:sp>
        <p:nvSpPr>
          <p:cNvPr id="1884" name="Google Shape;1884;p11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85" name="Google Shape;1885;p11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9" name="Shape 1899"/>
        <p:cNvGrpSpPr/>
        <p:nvPr/>
      </p:nvGrpSpPr>
      <p:grpSpPr>
        <a:xfrm>
          <a:off x="0" y="0"/>
          <a:ext cx="0" cy="0"/>
          <a:chOff x="0" y="0"/>
          <a:chExt cx="0" cy="0"/>
        </a:xfrm>
      </p:grpSpPr>
      <p:sp>
        <p:nvSpPr>
          <p:cNvPr id="1900" name="Google Shape;1900;p11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01" name="Google Shape;1901;p11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5" name="Shape 1915"/>
        <p:cNvGrpSpPr/>
        <p:nvPr/>
      </p:nvGrpSpPr>
      <p:grpSpPr>
        <a:xfrm>
          <a:off x="0" y="0"/>
          <a:ext cx="0" cy="0"/>
          <a:chOff x="0" y="0"/>
          <a:chExt cx="0" cy="0"/>
        </a:xfrm>
      </p:grpSpPr>
      <p:sp>
        <p:nvSpPr>
          <p:cNvPr id="1916" name="Google Shape;1916;p11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17" name="Google Shape;1917;p11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 name="Shape 263"/>
        <p:cNvGrpSpPr/>
        <p:nvPr/>
      </p:nvGrpSpPr>
      <p:grpSpPr>
        <a:xfrm>
          <a:off x="0" y="0"/>
          <a:ext cx="0" cy="0"/>
          <a:chOff x="0" y="0"/>
          <a:chExt cx="0" cy="0"/>
        </a:xfrm>
      </p:grpSpPr>
      <p:sp>
        <p:nvSpPr>
          <p:cNvPr id="264" name="Google Shape;264;p1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65" name="Google Shape;265;p1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1" name="Shape 1931"/>
        <p:cNvGrpSpPr/>
        <p:nvPr/>
      </p:nvGrpSpPr>
      <p:grpSpPr>
        <a:xfrm>
          <a:off x="0" y="0"/>
          <a:ext cx="0" cy="0"/>
          <a:chOff x="0" y="0"/>
          <a:chExt cx="0" cy="0"/>
        </a:xfrm>
      </p:grpSpPr>
      <p:sp>
        <p:nvSpPr>
          <p:cNvPr id="1932" name="Google Shape;1932;p11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33" name="Google Shape;1933;p11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7" name="Shape 1947"/>
        <p:cNvGrpSpPr/>
        <p:nvPr/>
      </p:nvGrpSpPr>
      <p:grpSpPr>
        <a:xfrm>
          <a:off x="0" y="0"/>
          <a:ext cx="0" cy="0"/>
          <a:chOff x="0" y="0"/>
          <a:chExt cx="0" cy="0"/>
        </a:xfrm>
      </p:grpSpPr>
      <p:sp>
        <p:nvSpPr>
          <p:cNvPr id="1948" name="Google Shape;1948;p11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49" name="Google Shape;1949;p11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4" name="Shape 1964"/>
        <p:cNvGrpSpPr/>
        <p:nvPr/>
      </p:nvGrpSpPr>
      <p:grpSpPr>
        <a:xfrm>
          <a:off x="0" y="0"/>
          <a:ext cx="0" cy="0"/>
          <a:chOff x="0" y="0"/>
          <a:chExt cx="0" cy="0"/>
        </a:xfrm>
      </p:grpSpPr>
      <p:sp>
        <p:nvSpPr>
          <p:cNvPr id="1965" name="Google Shape;1965;p11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66" name="Google Shape;1966;p11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1" name="Shape 1981"/>
        <p:cNvGrpSpPr/>
        <p:nvPr/>
      </p:nvGrpSpPr>
      <p:grpSpPr>
        <a:xfrm>
          <a:off x="0" y="0"/>
          <a:ext cx="0" cy="0"/>
          <a:chOff x="0" y="0"/>
          <a:chExt cx="0" cy="0"/>
        </a:xfrm>
      </p:grpSpPr>
      <p:sp>
        <p:nvSpPr>
          <p:cNvPr id="1982" name="Google Shape;1982;p11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83" name="Google Shape;1983;p11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8" name="Shape 1998"/>
        <p:cNvGrpSpPr/>
        <p:nvPr/>
      </p:nvGrpSpPr>
      <p:grpSpPr>
        <a:xfrm>
          <a:off x="0" y="0"/>
          <a:ext cx="0" cy="0"/>
          <a:chOff x="0" y="0"/>
          <a:chExt cx="0" cy="0"/>
        </a:xfrm>
      </p:grpSpPr>
      <p:sp>
        <p:nvSpPr>
          <p:cNvPr id="1999" name="Google Shape;1999;p11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00" name="Google Shape;2000;p11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6" name="Shape 2016"/>
        <p:cNvGrpSpPr/>
        <p:nvPr/>
      </p:nvGrpSpPr>
      <p:grpSpPr>
        <a:xfrm>
          <a:off x="0" y="0"/>
          <a:ext cx="0" cy="0"/>
          <a:chOff x="0" y="0"/>
          <a:chExt cx="0" cy="0"/>
        </a:xfrm>
      </p:grpSpPr>
      <p:sp>
        <p:nvSpPr>
          <p:cNvPr id="2017" name="Google Shape;2017;p11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18" name="Google Shape;2018;p11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5" name="Shape 2035"/>
        <p:cNvGrpSpPr/>
        <p:nvPr/>
      </p:nvGrpSpPr>
      <p:grpSpPr>
        <a:xfrm>
          <a:off x="0" y="0"/>
          <a:ext cx="0" cy="0"/>
          <a:chOff x="0" y="0"/>
          <a:chExt cx="0" cy="0"/>
        </a:xfrm>
      </p:grpSpPr>
      <p:sp>
        <p:nvSpPr>
          <p:cNvPr id="2036" name="Google Shape;2036;p12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37" name="Google Shape;2037;p12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3" name="Shape 2053"/>
        <p:cNvGrpSpPr/>
        <p:nvPr/>
      </p:nvGrpSpPr>
      <p:grpSpPr>
        <a:xfrm>
          <a:off x="0" y="0"/>
          <a:ext cx="0" cy="0"/>
          <a:chOff x="0" y="0"/>
          <a:chExt cx="0" cy="0"/>
        </a:xfrm>
      </p:grpSpPr>
      <p:sp>
        <p:nvSpPr>
          <p:cNvPr id="2054" name="Google Shape;2054;p12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55" name="Google Shape;2055;p12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3" name="Shape 2073"/>
        <p:cNvGrpSpPr/>
        <p:nvPr/>
      </p:nvGrpSpPr>
      <p:grpSpPr>
        <a:xfrm>
          <a:off x="0" y="0"/>
          <a:ext cx="0" cy="0"/>
          <a:chOff x="0" y="0"/>
          <a:chExt cx="0" cy="0"/>
        </a:xfrm>
      </p:grpSpPr>
      <p:sp>
        <p:nvSpPr>
          <p:cNvPr id="2074" name="Google Shape;2074;p12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75" name="Google Shape;2075;p12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1" name="Shape 2091"/>
        <p:cNvGrpSpPr/>
        <p:nvPr/>
      </p:nvGrpSpPr>
      <p:grpSpPr>
        <a:xfrm>
          <a:off x="0" y="0"/>
          <a:ext cx="0" cy="0"/>
          <a:chOff x="0" y="0"/>
          <a:chExt cx="0" cy="0"/>
        </a:xfrm>
      </p:grpSpPr>
      <p:sp>
        <p:nvSpPr>
          <p:cNvPr id="2092" name="Google Shape;2092;p12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93" name="Google Shape;2093;p12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 name="Shape 275"/>
        <p:cNvGrpSpPr/>
        <p:nvPr/>
      </p:nvGrpSpPr>
      <p:grpSpPr>
        <a:xfrm>
          <a:off x="0" y="0"/>
          <a:ext cx="0" cy="0"/>
          <a:chOff x="0" y="0"/>
          <a:chExt cx="0" cy="0"/>
        </a:xfrm>
      </p:grpSpPr>
      <p:sp>
        <p:nvSpPr>
          <p:cNvPr id="276" name="Google Shape;276;p1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77" name="Google Shape;277;p1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0" name="Shape 2110"/>
        <p:cNvGrpSpPr/>
        <p:nvPr/>
      </p:nvGrpSpPr>
      <p:grpSpPr>
        <a:xfrm>
          <a:off x="0" y="0"/>
          <a:ext cx="0" cy="0"/>
          <a:chOff x="0" y="0"/>
          <a:chExt cx="0" cy="0"/>
        </a:xfrm>
      </p:grpSpPr>
      <p:sp>
        <p:nvSpPr>
          <p:cNvPr id="2111" name="Google Shape;2111;p12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112" name="Google Shape;2112;p12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8" name="Shape 2128"/>
        <p:cNvGrpSpPr/>
        <p:nvPr/>
      </p:nvGrpSpPr>
      <p:grpSpPr>
        <a:xfrm>
          <a:off x="0" y="0"/>
          <a:ext cx="0" cy="0"/>
          <a:chOff x="0" y="0"/>
          <a:chExt cx="0" cy="0"/>
        </a:xfrm>
      </p:grpSpPr>
      <p:sp>
        <p:nvSpPr>
          <p:cNvPr id="2129" name="Google Shape;2129;p12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130" name="Google Shape;2130;p12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7" name="Shape 2147"/>
        <p:cNvGrpSpPr/>
        <p:nvPr/>
      </p:nvGrpSpPr>
      <p:grpSpPr>
        <a:xfrm>
          <a:off x="0" y="0"/>
          <a:ext cx="0" cy="0"/>
          <a:chOff x="0" y="0"/>
          <a:chExt cx="0" cy="0"/>
        </a:xfrm>
      </p:grpSpPr>
      <p:sp>
        <p:nvSpPr>
          <p:cNvPr id="2148" name="Google Shape;2148;p12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149" name="Google Shape;2149;p12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p12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167" name="Google Shape;2167;p12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5" name="Shape 2185"/>
        <p:cNvGrpSpPr/>
        <p:nvPr/>
      </p:nvGrpSpPr>
      <p:grpSpPr>
        <a:xfrm>
          <a:off x="0" y="0"/>
          <a:ext cx="0" cy="0"/>
          <a:chOff x="0" y="0"/>
          <a:chExt cx="0" cy="0"/>
        </a:xfrm>
      </p:grpSpPr>
      <p:sp>
        <p:nvSpPr>
          <p:cNvPr id="2186" name="Google Shape;2186;p12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187" name="Google Shape;2187;p12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2" name="Shape 2192"/>
        <p:cNvGrpSpPr/>
        <p:nvPr/>
      </p:nvGrpSpPr>
      <p:grpSpPr>
        <a:xfrm>
          <a:off x="0" y="0"/>
          <a:ext cx="0" cy="0"/>
          <a:chOff x="0" y="0"/>
          <a:chExt cx="0" cy="0"/>
        </a:xfrm>
      </p:grpSpPr>
      <p:sp>
        <p:nvSpPr>
          <p:cNvPr id="2193" name="Google Shape;2193;p12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194" name="Google Shape;2194;p12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4" name="Shape 2204"/>
        <p:cNvGrpSpPr/>
        <p:nvPr/>
      </p:nvGrpSpPr>
      <p:grpSpPr>
        <a:xfrm>
          <a:off x="0" y="0"/>
          <a:ext cx="0" cy="0"/>
          <a:chOff x="0" y="0"/>
          <a:chExt cx="0" cy="0"/>
        </a:xfrm>
      </p:grpSpPr>
      <p:sp>
        <p:nvSpPr>
          <p:cNvPr id="2205" name="Google Shape;2205;p13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206" name="Google Shape;2206;p13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6" name="Shape 2216"/>
        <p:cNvGrpSpPr/>
        <p:nvPr/>
      </p:nvGrpSpPr>
      <p:grpSpPr>
        <a:xfrm>
          <a:off x="0" y="0"/>
          <a:ext cx="0" cy="0"/>
          <a:chOff x="0" y="0"/>
          <a:chExt cx="0" cy="0"/>
        </a:xfrm>
      </p:grpSpPr>
      <p:sp>
        <p:nvSpPr>
          <p:cNvPr id="2217" name="Google Shape;2217;p13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218" name="Google Shape;2218;p13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9" name="Shape 2229"/>
        <p:cNvGrpSpPr/>
        <p:nvPr/>
      </p:nvGrpSpPr>
      <p:grpSpPr>
        <a:xfrm>
          <a:off x="0" y="0"/>
          <a:ext cx="0" cy="0"/>
          <a:chOff x="0" y="0"/>
          <a:chExt cx="0" cy="0"/>
        </a:xfrm>
      </p:grpSpPr>
      <p:sp>
        <p:nvSpPr>
          <p:cNvPr id="2230" name="Google Shape;2230;p13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231" name="Google Shape;2231;p13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4" name="Shape 2244"/>
        <p:cNvGrpSpPr/>
        <p:nvPr/>
      </p:nvGrpSpPr>
      <p:grpSpPr>
        <a:xfrm>
          <a:off x="0" y="0"/>
          <a:ext cx="0" cy="0"/>
          <a:chOff x="0" y="0"/>
          <a:chExt cx="0" cy="0"/>
        </a:xfrm>
      </p:grpSpPr>
      <p:sp>
        <p:nvSpPr>
          <p:cNvPr id="2245" name="Google Shape;2245;p13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246" name="Google Shape;2246;p13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7" name="Shape 287"/>
        <p:cNvGrpSpPr/>
        <p:nvPr/>
      </p:nvGrpSpPr>
      <p:grpSpPr>
        <a:xfrm>
          <a:off x="0" y="0"/>
          <a:ext cx="0" cy="0"/>
          <a:chOff x="0" y="0"/>
          <a:chExt cx="0" cy="0"/>
        </a:xfrm>
      </p:grpSpPr>
      <p:sp>
        <p:nvSpPr>
          <p:cNvPr id="288" name="Google Shape;288;p1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89" name="Google Shape;289;p1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7" name="Shape 2257"/>
        <p:cNvGrpSpPr/>
        <p:nvPr/>
      </p:nvGrpSpPr>
      <p:grpSpPr>
        <a:xfrm>
          <a:off x="0" y="0"/>
          <a:ext cx="0" cy="0"/>
          <a:chOff x="0" y="0"/>
          <a:chExt cx="0" cy="0"/>
        </a:xfrm>
      </p:grpSpPr>
      <p:sp>
        <p:nvSpPr>
          <p:cNvPr id="2258" name="Google Shape;2258;p13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259" name="Google Shape;2259;p13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0" name="Shape 2270"/>
        <p:cNvGrpSpPr/>
        <p:nvPr/>
      </p:nvGrpSpPr>
      <p:grpSpPr>
        <a:xfrm>
          <a:off x="0" y="0"/>
          <a:ext cx="0" cy="0"/>
          <a:chOff x="0" y="0"/>
          <a:chExt cx="0" cy="0"/>
        </a:xfrm>
      </p:grpSpPr>
      <p:sp>
        <p:nvSpPr>
          <p:cNvPr id="2271" name="Google Shape;2271;p13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272" name="Google Shape;2272;p13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3" name="Shape 2283"/>
        <p:cNvGrpSpPr/>
        <p:nvPr/>
      </p:nvGrpSpPr>
      <p:grpSpPr>
        <a:xfrm>
          <a:off x="0" y="0"/>
          <a:ext cx="0" cy="0"/>
          <a:chOff x="0" y="0"/>
          <a:chExt cx="0" cy="0"/>
        </a:xfrm>
      </p:grpSpPr>
      <p:sp>
        <p:nvSpPr>
          <p:cNvPr id="2284" name="Google Shape;2284;p13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285" name="Google Shape;2285;p13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9" name="Shape 2299"/>
        <p:cNvGrpSpPr/>
        <p:nvPr/>
      </p:nvGrpSpPr>
      <p:grpSpPr>
        <a:xfrm>
          <a:off x="0" y="0"/>
          <a:ext cx="0" cy="0"/>
          <a:chOff x="0" y="0"/>
          <a:chExt cx="0" cy="0"/>
        </a:xfrm>
      </p:grpSpPr>
      <p:sp>
        <p:nvSpPr>
          <p:cNvPr id="2300" name="Google Shape;2300;p13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301" name="Google Shape;2301;p13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5" name="Shape 2315"/>
        <p:cNvGrpSpPr/>
        <p:nvPr/>
      </p:nvGrpSpPr>
      <p:grpSpPr>
        <a:xfrm>
          <a:off x="0" y="0"/>
          <a:ext cx="0" cy="0"/>
          <a:chOff x="0" y="0"/>
          <a:chExt cx="0" cy="0"/>
        </a:xfrm>
      </p:grpSpPr>
      <p:sp>
        <p:nvSpPr>
          <p:cNvPr id="2316" name="Google Shape;2316;p13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317" name="Google Shape;2317;p13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2" name="Shape 2332"/>
        <p:cNvGrpSpPr/>
        <p:nvPr/>
      </p:nvGrpSpPr>
      <p:grpSpPr>
        <a:xfrm>
          <a:off x="0" y="0"/>
          <a:ext cx="0" cy="0"/>
          <a:chOff x="0" y="0"/>
          <a:chExt cx="0" cy="0"/>
        </a:xfrm>
      </p:grpSpPr>
      <p:sp>
        <p:nvSpPr>
          <p:cNvPr id="2333" name="Google Shape;2333;p13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334" name="Google Shape;2334;p13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9" name="Shape 2349"/>
        <p:cNvGrpSpPr/>
        <p:nvPr/>
      </p:nvGrpSpPr>
      <p:grpSpPr>
        <a:xfrm>
          <a:off x="0" y="0"/>
          <a:ext cx="0" cy="0"/>
          <a:chOff x="0" y="0"/>
          <a:chExt cx="0" cy="0"/>
        </a:xfrm>
      </p:grpSpPr>
      <p:sp>
        <p:nvSpPr>
          <p:cNvPr id="2350" name="Google Shape;2350;p14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351" name="Google Shape;2351;p14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6" name="Shape 2366"/>
        <p:cNvGrpSpPr/>
        <p:nvPr/>
      </p:nvGrpSpPr>
      <p:grpSpPr>
        <a:xfrm>
          <a:off x="0" y="0"/>
          <a:ext cx="0" cy="0"/>
          <a:chOff x="0" y="0"/>
          <a:chExt cx="0" cy="0"/>
        </a:xfrm>
      </p:grpSpPr>
      <p:sp>
        <p:nvSpPr>
          <p:cNvPr id="2367" name="Google Shape;2367;p14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368" name="Google Shape;2368;p14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4" name="Shape 2384"/>
        <p:cNvGrpSpPr/>
        <p:nvPr/>
      </p:nvGrpSpPr>
      <p:grpSpPr>
        <a:xfrm>
          <a:off x="0" y="0"/>
          <a:ext cx="0" cy="0"/>
          <a:chOff x="0" y="0"/>
          <a:chExt cx="0" cy="0"/>
        </a:xfrm>
      </p:grpSpPr>
      <p:sp>
        <p:nvSpPr>
          <p:cNvPr id="2385" name="Google Shape;2385;p14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386" name="Google Shape;2386;p14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1" name="Shape 2401"/>
        <p:cNvGrpSpPr/>
        <p:nvPr/>
      </p:nvGrpSpPr>
      <p:grpSpPr>
        <a:xfrm>
          <a:off x="0" y="0"/>
          <a:ext cx="0" cy="0"/>
          <a:chOff x="0" y="0"/>
          <a:chExt cx="0" cy="0"/>
        </a:xfrm>
      </p:grpSpPr>
      <p:sp>
        <p:nvSpPr>
          <p:cNvPr id="2402" name="Google Shape;2402;p14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403" name="Google Shape;2403;p14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 name="Shape 299"/>
        <p:cNvGrpSpPr/>
        <p:nvPr/>
      </p:nvGrpSpPr>
      <p:grpSpPr>
        <a:xfrm>
          <a:off x="0" y="0"/>
          <a:ext cx="0" cy="0"/>
          <a:chOff x="0" y="0"/>
          <a:chExt cx="0" cy="0"/>
        </a:xfrm>
      </p:grpSpPr>
      <p:sp>
        <p:nvSpPr>
          <p:cNvPr id="300" name="Google Shape;300;p1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01" name="Google Shape;301;p1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9" name="Shape 2419"/>
        <p:cNvGrpSpPr/>
        <p:nvPr/>
      </p:nvGrpSpPr>
      <p:grpSpPr>
        <a:xfrm>
          <a:off x="0" y="0"/>
          <a:ext cx="0" cy="0"/>
          <a:chOff x="0" y="0"/>
          <a:chExt cx="0" cy="0"/>
        </a:xfrm>
      </p:grpSpPr>
      <p:sp>
        <p:nvSpPr>
          <p:cNvPr id="2420" name="Google Shape;2420;p14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421" name="Google Shape;2421;p14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6" name="Shape 2436"/>
        <p:cNvGrpSpPr/>
        <p:nvPr/>
      </p:nvGrpSpPr>
      <p:grpSpPr>
        <a:xfrm>
          <a:off x="0" y="0"/>
          <a:ext cx="0" cy="0"/>
          <a:chOff x="0" y="0"/>
          <a:chExt cx="0" cy="0"/>
        </a:xfrm>
      </p:grpSpPr>
      <p:sp>
        <p:nvSpPr>
          <p:cNvPr id="2437" name="Google Shape;2437;p14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438" name="Google Shape;2438;p14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5" name="Shape 2455"/>
        <p:cNvGrpSpPr/>
        <p:nvPr/>
      </p:nvGrpSpPr>
      <p:grpSpPr>
        <a:xfrm>
          <a:off x="0" y="0"/>
          <a:ext cx="0" cy="0"/>
          <a:chOff x="0" y="0"/>
          <a:chExt cx="0" cy="0"/>
        </a:xfrm>
      </p:grpSpPr>
      <p:sp>
        <p:nvSpPr>
          <p:cNvPr id="2456" name="Google Shape;2456;p14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457" name="Google Shape;2457;p14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4" name="Shape 2474"/>
        <p:cNvGrpSpPr/>
        <p:nvPr/>
      </p:nvGrpSpPr>
      <p:grpSpPr>
        <a:xfrm>
          <a:off x="0" y="0"/>
          <a:ext cx="0" cy="0"/>
          <a:chOff x="0" y="0"/>
          <a:chExt cx="0" cy="0"/>
        </a:xfrm>
      </p:grpSpPr>
      <p:sp>
        <p:nvSpPr>
          <p:cNvPr id="2475" name="Google Shape;2475;p14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476" name="Google Shape;2476;p14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7" name="Shape 2497"/>
        <p:cNvGrpSpPr/>
        <p:nvPr/>
      </p:nvGrpSpPr>
      <p:grpSpPr>
        <a:xfrm>
          <a:off x="0" y="0"/>
          <a:ext cx="0" cy="0"/>
          <a:chOff x="0" y="0"/>
          <a:chExt cx="0" cy="0"/>
        </a:xfrm>
      </p:grpSpPr>
      <p:sp>
        <p:nvSpPr>
          <p:cNvPr id="2498" name="Google Shape;2498;p14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499" name="Google Shape;2499;p14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0" name="Shape 2520"/>
        <p:cNvGrpSpPr/>
        <p:nvPr/>
      </p:nvGrpSpPr>
      <p:grpSpPr>
        <a:xfrm>
          <a:off x="0" y="0"/>
          <a:ext cx="0" cy="0"/>
          <a:chOff x="0" y="0"/>
          <a:chExt cx="0" cy="0"/>
        </a:xfrm>
      </p:grpSpPr>
      <p:sp>
        <p:nvSpPr>
          <p:cNvPr id="2521" name="Google Shape;2521;p14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522" name="Google Shape;2522;p14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4" name="Shape 2544"/>
        <p:cNvGrpSpPr/>
        <p:nvPr/>
      </p:nvGrpSpPr>
      <p:grpSpPr>
        <a:xfrm>
          <a:off x="0" y="0"/>
          <a:ext cx="0" cy="0"/>
          <a:chOff x="0" y="0"/>
          <a:chExt cx="0" cy="0"/>
        </a:xfrm>
      </p:grpSpPr>
      <p:sp>
        <p:nvSpPr>
          <p:cNvPr id="2545" name="Google Shape;2545;p15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546" name="Google Shape;2546;p15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8" name="Shape 2568"/>
        <p:cNvGrpSpPr/>
        <p:nvPr/>
      </p:nvGrpSpPr>
      <p:grpSpPr>
        <a:xfrm>
          <a:off x="0" y="0"/>
          <a:ext cx="0" cy="0"/>
          <a:chOff x="0" y="0"/>
          <a:chExt cx="0" cy="0"/>
        </a:xfrm>
      </p:grpSpPr>
      <p:sp>
        <p:nvSpPr>
          <p:cNvPr id="2569" name="Google Shape;2569;p15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570" name="Google Shape;2570;p15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2" name="Shape 2592"/>
        <p:cNvGrpSpPr/>
        <p:nvPr/>
      </p:nvGrpSpPr>
      <p:grpSpPr>
        <a:xfrm>
          <a:off x="0" y="0"/>
          <a:ext cx="0" cy="0"/>
          <a:chOff x="0" y="0"/>
          <a:chExt cx="0" cy="0"/>
        </a:xfrm>
      </p:grpSpPr>
      <p:sp>
        <p:nvSpPr>
          <p:cNvPr id="2593" name="Google Shape;2593;p15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594" name="Google Shape;2594;p15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6" name="Shape 2616"/>
        <p:cNvGrpSpPr/>
        <p:nvPr/>
      </p:nvGrpSpPr>
      <p:grpSpPr>
        <a:xfrm>
          <a:off x="0" y="0"/>
          <a:ext cx="0" cy="0"/>
          <a:chOff x="0" y="0"/>
          <a:chExt cx="0" cy="0"/>
        </a:xfrm>
      </p:grpSpPr>
      <p:sp>
        <p:nvSpPr>
          <p:cNvPr id="2617" name="Google Shape;2617;p15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618" name="Google Shape;2618;p15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 name="Shape 309"/>
        <p:cNvGrpSpPr/>
        <p:nvPr/>
      </p:nvGrpSpPr>
      <p:grpSpPr>
        <a:xfrm>
          <a:off x="0" y="0"/>
          <a:ext cx="0" cy="0"/>
          <a:chOff x="0" y="0"/>
          <a:chExt cx="0" cy="0"/>
        </a:xfrm>
      </p:grpSpPr>
      <p:sp>
        <p:nvSpPr>
          <p:cNvPr id="310" name="Google Shape;310;p1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11" name="Google Shape;311;p1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0" name="Shape 2640"/>
        <p:cNvGrpSpPr/>
        <p:nvPr/>
      </p:nvGrpSpPr>
      <p:grpSpPr>
        <a:xfrm>
          <a:off x="0" y="0"/>
          <a:ext cx="0" cy="0"/>
          <a:chOff x="0" y="0"/>
          <a:chExt cx="0" cy="0"/>
        </a:xfrm>
      </p:grpSpPr>
      <p:sp>
        <p:nvSpPr>
          <p:cNvPr id="2641" name="Google Shape;2641;p15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642" name="Google Shape;2642;p15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4" name="Shape 2664"/>
        <p:cNvGrpSpPr/>
        <p:nvPr/>
      </p:nvGrpSpPr>
      <p:grpSpPr>
        <a:xfrm>
          <a:off x="0" y="0"/>
          <a:ext cx="0" cy="0"/>
          <a:chOff x="0" y="0"/>
          <a:chExt cx="0" cy="0"/>
        </a:xfrm>
      </p:grpSpPr>
      <p:sp>
        <p:nvSpPr>
          <p:cNvPr id="2665" name="Google Shape;2665;p15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666" name="Google Shape;2666;p15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8" name="Shape 2688"/>
        <p:cNvGrpSpPr/>
        <p:nvPr/>
      </p:nvGrpSpPr>
      <p:grpSpPr>
        <a:xfrm>
          <a:off x="0" y="0"/>
          <a:ext cx="0" cy="0"/>
          <a:chOff x="0" y="0"/>
          <a:chExt cx="0" cy="0"/>
        </a:xfrm>
      </p:grpSpPr>
      <p:sp>
        <p:nvSpPr>
          <p:cNvPr id="2689" name="Google Shape;2689;p15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690" name="Google Shape;2690;p15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2" name="Shape 2712"/>
        <p:cNvGrpSpPr/>
        <p:nvPr/>
      </p:nvGrpSpPr>
      <p:grpSpPr>
        <a:xfrm>
          <a:off x="0" y="0"/>
          <a:ext cx="0" cy="0"/>
          <a:chOff x="0" y="0"/>
          <a:chExt cx="0" cy="0"/>
        </a:xfrm>
      </p:grpSpPr>
      <p:sp>
        <p:nvSpPr>
          <p:cNvPr id="2713" name="Google Shape;2713;p15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714" name="Google Shape;2714;p15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8" name="Shape 2738"/>
        <p:cNvGrpSpPr/>
        <p:nvPr/>
      </p:nvGrpSpPr>
      <p:grpSpPr>
        <a:xfrm>
          <a:off x="0" y="0"/>
          <a:ext cx="0" cy="0"/>
          <a:chOff x="0" y="0"/>
          <a:chExt cx="0" cy="0"/>
        </a:xfrm>
      </p:grpSpPr>
      <p:sp>
        <p:nvSpPr>
          <p:cNvPr id="2739" name="Google Shape;2739;p15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740" name="Google Shape;2740;p15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2" name="Shape 2762"/>
        <p:cNvGrpSpPr/>
        <p:nvPr/>
      </p:nvGrpSpPr>
      <p:grpSpPr>
        <a:xfrm>
          <a:off x="0" y="0"/>
          <a:ext cx="0" cy="0"/>
          <a:chOff x="0" y="0"/>
          <a:chExt cx="0" cy="0"/>
        </a:xfrm>
      </p:grpSpPr>
      <p:sp>
        <p:nvSpPr>
          <p:cNvPr id="2763" name="Google Shape;2763;p15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764" name="Google Shape;2764;p15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7" name="Shape 2787"/>
        <p:cNvGrpSpPr/>
        <p:nvPr/>
      </p:nvGrpSpPr>
      <p:grpSpPr>
        <a:xfrm>
          <a:off x="0" y="0"/>
          <a:ext cx="0" cy="0"/>
          <a:chOff x="0" y="0"/>
          <a:chExt cx="0" cy="0"/>
        </a:xfrm>
      </p:grpSpPr>
      <p:sp>
        <p:nvSpPr>
          <p:cNvPr id="2788" name="Google Shape;2788;p16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789" name="Google Shape;2789;p16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1" name="Shape 2811"/>
        <p:cNvGrpSpPr/>
        <p:nvPr/>
      </p:nvGrpSpPr>
      <p:grpSpPr>
        <a:xfrm>
          <a:off x="0" y="0"/>
          <a:ext cx="0" cy="0"/>
          <a:chOff x="0" y="0"/>
          <a:chExt cx="0" cy="0"/>
        </a:xfrm>
      </p:grpSpPr>
      <p:sp>
        <p:nvSpPr>
          <p:cNvPr id="2812" name="Google Shape;2812;p16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813" name="Google Shape;2813;p16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5" name="Shape 2835"/>
        <p:cNvGrpSpPr/>
        <p:nvPr/>
      </p:nvGrpSpPr>
      <p:grpSpPr>
        <a:xfrm>
          <a:off x="0" y="0"/>
          <a:ext cx="0" cy="0"/>
          <a:chOff x="0" y="0"/>
          <a:chExt cx="0" cy="0"/>
        </a:xfrm>
      </p:grpSpPr>
      <p:sp>
        <p:nvSpPr>
          <p:cNvPr id="2836" name="Google Shape;2836;p16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837" name="Google Shape;2837;p16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9" name="Shape 2859"/>
        <p:cNvGrpSpPr/>
        <p:nvPr/>
      </p:nvGrpSpPr>
      <p:grpSpPr>
        <a:xfrm>
          <a:off x="0" y="0"/>
          <a:ext cx="0" cy="0"/>
          <a:chOff x="0" y="0"/>
          <a:chExt cx="0" cy="0"/>
        </a:xfrm>
      </p:grpSpPr>
      <p:sp>
        <p:nvSpPr>
          <p:cNvPr id="2860" name="Google Shape;2860;p16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861" name="Google Shape;2861;p16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 name="Shape 321"/>
        <p:cNvGrpSpPr/>
        <p:nvPr/>
      </p:nvGrpSpPr>
      <p:grpSpPr>
        <a:xfrm>
          <a:off x="0" y="0"/>
          <a:ext cx="0" cy="0"/>
          <a:chOff x="0" y="0"/>
          <a:chExt cx="0" cy="0"/>
        </a:xfrm>
      </p:grpSpPr>
      <p:sp>
        <p:nvSpPr>
          <p:cNvPr id="322" name="Google Shape;322;p1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23" name="Google Shape;323;p1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4" name="Shape 2884"/>
        <p:cNvGrpSpPr/>
        <p:nvPr/>
      </p:nvGrpSpPr>
      <p:grpSpPr>
        <a:xfrm>
          <a:off x="0" y="0"/>
          <a:ext cx="0" cy="0"/>
          <a:chOff x="0" y="0"/>
          <a:chExt cx="0" cy="0"/>
        </a:xfrm>
      </p:grpSpPr>
      <p:sp>
        <p:nvSpPr>
          <p:cNvPr id="2885" name="Google Shape;2885;p16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886" name="Google Shape;2886;p16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8" name="Shape 2908"/>
        <p:cNvGrpSpPr/>
        <p:nvPr/>
      </p:nvGrpSpPr>
      <p:grpSpPr>
        <a:xfrm>
          <a:off x="0" y="0"/>
          <a:ext cx="0" cy="0"/>
          <a:chOff x="0" y="0"/>
          <a:chExt cx="0" cy="0"/>
        </a:xfrm>
      </p:grpSpPr>
      <p:sp>
        <p:nvSpPr>
          <p:cNvPr id="2909" name="Google Shape;2909;p16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910" name="Google Shape;2910;p16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2" name="Shape 2932"/>
        <p:cNvGrpSpPr/>
        <p:nvPr/>
      </p:nvGrpSpPr>
      <p:grpSpPr>
        <a:xfrm>
          <a:off x="0" y="0"/>
          <a:ext cx="0" cy="0"/>
          <a:chOff x="0" y="0"/>
          <a:chExt cx="0" cy="0"/>
        </a:xfrm>
      </p:grpSpPr>
      <p:sp>
        <p:nvSpPr>
          <p:cNvPr id="2933" name="Google Shape;2933;p16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934" name="Google Shape;2934;p16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6" name="Shape 2956"/>
        <p:cNvGrpSpPr/>
        <p:nvPr/>
      </p:nvGrpSpPr>
      <p:grpSpPr>
        <a:xfrm>
          <a:off x="0" y="0"/>
          <a:ext cx="0" cy="0"/>
          <a:chOff x="0" y="0"/>
          <a:chExt cx="0" cy="0"/>
        </a:xfrm>
      </p:grpSpPr>
      <p:sp>
        <p:nvSpPr>
          <p:cNvPr id="2957" name="Google Shape;2957;p16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958" name="Google Shape;2958;p16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0" name="Shape 2980"/>
        <p:cNvGrpSpPr/>
        <p:nvPr/>
      </p:nvGrpSpPr>
      <p:grpSpPr>
        <a:xfrm>
          <a:off x="0" y="0"/>
          <a:ext cx="0" cy="0"/>
          <a:chOff x="0" y="0"/>
          <a:chExt cx="0" cy="0"/>
        </a:xfrm>
      </p:grpSpPr>
      <p:sp>
        <p:nvSpPr>
          <p:cNvPr id="2981" name="Google Shape;2981;p16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982" name="Google Shape;2982;p16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5" name="Shape 3005"/>
        <p:cNvGrpSpPr/>
        <p:nvPr/>
      </p:nvGrpSpPr>
      <p:grpSpPr>
        <a:xfrm>
          <a:off x="0" y="0"/>
          <a:ext cx="0" cy="0"/>
          <a:chOff x="0" y="0"/>
          <a:chExt cx="0" cy="0"/>
        </a:xfrm>
      </p:grpSpPr>
      <p:sp>
        <p:nvSpPr>
          <p:cNvPr id="3006" name="Google Shape;3006;p16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007" name="Google Shape;3007;p16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9" name="Shape 3029"/>
        <p:cNvGrpSpPr/>
        <p:nvPr/>
      </p:nvGrpSpPr>
      <p:grpSpPr>
        <a:xfrm>
          <a:off x="0" y="0"/>
          <a:ext cx="0" cy="0"/>
          <a:chOff x="0" y="0"/>
          <a:chExt cx="0" cy="0"/>
        </a:xfrm>
      </p:grpSpPr>
      <p:sp>
        <p:nvSpPr>
          <p:cNvPr id="3030" name="Google Shape;3030;p17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031" name="Google Shape;3031;p17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4" name="Shape 3054"/>
        <p:cNvGrpSpPr/>
        <p:nvPr/>
      </p:nvGrpSpPr>
      <p:grpSpPr>
        <a:xfrm>
          <a:off x="0" y="0"/>
          <a:ext cx="0" cy="0"/>
          <a:chOff x="0" y="0"/>
          <a:chExt cx="0" cy="0"/>
        </a:xfrm>
      </p:grpSpPr>
      <p:sp>
        <p:nvSpPr>
          <p:cNvPr id="3055" name="Google Shape;3055;p17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056" name="Google Shape;3056;p17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9" name="Shape 3079"/>
        <p:cNvGrpSpPr/>
        <p:nvPr/>
      </p:nvGrpSpPr>
      <p:grpSpPr>
        <a:xfrm>
          <a:off x="0" y="0"/>
          <a:ext cx="0" cy="0"/>
          <a:chOff x="0" y="0"/>
          <a:chExt cx="0" cy="0"/>
        </a:xfrm>
      </p:grpSpPr>
      <p:sp>
        <p:nvSpPr>
          <p:cNvPr id="3080" name="Google Shape;3080;p17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081" name="Google Shape;3081;p17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6" name="Shape 3106"/>
        <p:cNvGrpSpPr/>
        <p:nvPr/>
      </p:nvGrpSpPr>
      <p:grpSpPr>
        <a:xfrm>
          <a:off x="0" y="0"/>
          <a:ext cx="0" cy="0"/>
          <a:chOff x="0" y="0"/>
          <a:chExt cx="0" cy="0"/>
        </a:xfrm>
      </p:grpSpPr>
      <p:sp>
        <p:nvSpPr>
          <p:cNvPr id="3107" name="Google Shape;3107;p17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108" name="Google Shape;3108;p17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 name="Shape 334"/>
        <p:cNvGrpSpPr/>
        <p:nvPr/>
      </p:nvGrpSpPr>
      <p:grpSpPr>
        <a:xfrm>
          <a:off x="0" y="0"/>
          <a:ext cx="0" cy="0"/>
          <a:chOff x="0" y="0"/>
          <a:chExt cx="0" cy="0"/>
        </a:xfrm>
      </p:grpSpPr>
      <p:sp>
        <p:nvSpPr>
          <p:cNvPr id="335" name="Google Shape;335;p1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36" name="Google Shape;336;p1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33" name="Shape 3133"/>
        <p:cNvGrpSpPr/>
        <p:nvPr/>
      </p:nvGrpSpPr>
      <p:grpSpPr>
        <a:xfrm>
          <a:off x="0" y="0"/>
          <a:ext cx="0" cy="0"/>
          <a:chOff x="0" y="0"/>
          <a:chExt cx="0" cy="0"/>
        </a:xfrm>
      </p:grpSpPr>
      <p:sp>
        <p:nvSpPr>
          <p:cNvPr id="3134" name="Google Shape;3134;p17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135" name="Google Shape;3135;p17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0" name="Shape 3160"/>
        <p:cNvGrpSpPr/>
        <p:nvPr/>
      </p:nvGrpSpPr>
      <p:grpSpPr>
        <a:xfrm>
          <a:off x="0" y="0"/>
          <a:ext cx="0" cy="0"/>
          <a:chOff x="0" y="0"/>
          <a:chExt cx="0" cy="0"/>
        </a:xfrm>
      </p:grpSpPr>
      <p:sp>
        <p:nvSpPr>
          <p:cNvPr id="3161" name="Google Shape;3161;p17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162" name="Google Shape;3162;p17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7" name="Shape 3187"/>
        <p:cNvGrpSpPr/>
        <p:nvPr/>
      </p:nvGrpSpPr>
      <p:grpSpPr>
        <a:xfrm>
          <a:off x="0" y="0"/>
          <a:ext cx="0" cy="0"/>
          <a:chOff x="0" y="0"/>
          <a:chExt cx="0" cy="0"/>
        </a:xfrm>
      </p:grpSpPr>
      <p:sp>
        <p:nvSpPr>
          <p:cNvPr id="3188" name="Google Shape;3188;p17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189" name="Google Shape;3189;p17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0" name="Shape 3210"/>
        <p:cNvGrpSpPr/>
        <p:nvPr/>
      </p:nvGrpSpPr>
      <p:grpSpPr>
        <a:xfrm>
          <a:off x="0" y="0"/>
          <a:ext cx="0" cy="0"/>
          <a:chOff x="0" y="0"/>
          <a:chExt cx="0" cy="0"/>
        </a:xfrm>
      </p:grpSpPr>
      <p:sp>
        <p:nvSpPr>
          <p:cNvPr id="3211" name="Google Shape;3211;p17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212" name="Google Shape;3212;p17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4" name="Shape 3234"/>
        <p:cNvGrpSpPr/>
        <p:nvPr/>
      </p:nvGrpSpPr>
      <p:grpSpPr>
        <a:xfrm>
          <a:off x="0" y="0"/>
          <a:ext cx="0" cy="0"/>
          <a:chOff x="0" y="0"/>
          <a:chExt cx="0" cy="0"/>
        </a:xfrm>
      </p:grpSpPr>
      <p:sp>
        <p:nvSpPr>
          <p:cNvPr id="3235" name="Google Shape;3235;p17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236" name="Google Shape;3236;p17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1" name="Shape 3261"/>
        <p:cNvGrpSpPr/>
        <p:nvPr/>
      </p:nvGrpSpPr>
      <p:grpSpPr>
        <a:xfrm>
          <a:off x="0" y="0"/>
          <a:ext cx="0" cy="0"/>
          <a:chOff x="0" y="0"/>
          <a:chExt cx="0" cy="0"/>
        </a:xfrm>
      </p:grpSpPr>
      <p:sp>
        <p:nvSpPr>
          <p:cNvPr id="3262" name="Google Shape;3262;p17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263" name="Google Shape;3263;p17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2" name="Shape 3292"/>
        <p:cNvGrpSpPr/>
        <p:nvPr/>
      </p:nvGrpSpPr>
      <p:grpSpPr>
        <a:xfrm>
          <a:off x="0" y="0"/>
          <a:ext cx="0" cy="0"/>
          <a:chOff x="0" y="0"/>
          <a:chExt cx="0" cy="0"/>
        </a:xfrm>
      </p:grpSpPr>
      <p:sp>
        <p:nvSpPr>
          <p:cNvPr id="3293" name="Google Shape;3293;p18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294" name="Google Shape;3294;p18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23" name="Shape 3323"/>
        <p:cNvGrpSpPr/>
        <p:nvPr/>
      </p:nvGrpSpPr>
      <p:grpSpPr>
        <a:xfrm>
          <a:off x="0" y="0"/>
          <a:ext cx="0" cy="0"/>
          <a:chOff x="0" y="0"/>
          <a:chExt cx="0" cy="0"/>
        </a:xfrm>
      </p:grpSpPr>
      <p:sp>
        <p:nvSpPr>
          <p:cNvPr id="3324" name="Google Shape;3324;p18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325" name="Google Shape;3325;p18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5" name="Shape 3355"/>
        <p:cNvGrpSpPr/>
        <p:nvPr/>
      </p:nvGrpSpPr>
      <p:grpSpPr>
        <a:xfrm>
          <a:off x="0" y="0"/>
          <a:ext cx="0" cy="0"/>
          <a:chOff x="0" y="0"/>
          <a:chExt cx="0" cy="0"/>
        </a:xfrm>
      </p:grpSpPr>
      <p:sp>
        <p:nvSpPr>
          <p:cNvPr id="3356" name="Google Shape;3356;p18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357" name="Google Shape;3357;p18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87" name="Shape 3387"/>
        <p:cNvGrpSpPr/>
        <p:nvPr/>
      </p:nvGrpSpPr>
      <p:grpSpPr>
        <a:xfrm>
          <a:off x="0" y="0"/>
          <a:ext cx="0" cy="0"/>
          <a:chOff x="0" y="0"/>
          <a:chExt cx="0" cy="0"/>
        </a:xfrm>
      </p:grpSpPr>
      <p:sp>
        <p:nvSpPr>
          <p:cNvPr id="3388" name="Google Shape;3388;p18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389" name="Google Shape;3389;p18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 name="Shape 347"/>
        <p:cNvGrpSpPr/>
        <p:nvPr/>
      </p:nvGrpSpPr>
      <p:grpSpPr>
        <a:xfrm>
          <a:off x="0" y="0"/>
          <a:ext cx="0" cy="0"/>
          <a:chOff x="0" y="0"/>
          <a:chExt cx="0" cy="0"/>
        </a:xfrm>
      </p:grpSpPr>
      <p:sp>
        <p:nvSpPr>
          <p:cNvPr id="348" name="Google Shape;348;p1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49" name="Google Shape;349;p1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9" name="Shape 3419"/>
        <p:cNvGrpSpPr/>
        <p:nvPr/>
      </p:nvGrpSpPr>
      <p:grpSpPr>
        <a:xfrm>
          <a:off x="0" y="0"/>
          <a:ext cx="0" cy="0"/>
          <a:chOff x="0" y="0"/>
          <a:chExt cx="0" cy="0"/>
        </a:xfrm>
      </p:grpSpPr>
      <p:sp>
        <p:nvSpPr>
          <p:cNvPr id="3420" name="Google Shape;3420;p18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421" name="Google Shape;3421;p18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1" name="Shape 3451"/>
        <p:cNvGrpSpPr/>
        <p:nvPr/>
      </p:nvGrpSpPr>
      <p:grpSpPr>
        <a:xfrm>
          <a:off x="0" y="0"/>
          <a:ext cx="0" cy="0"/>
          <a:chOff x="0" y="0"/>
          <a:chExt cx="0" cy="0"/>
        </a:xfrm>
      </p:grpSpPr>
      <p:sp>
        <p:nvSpPr>
          <p:cNvPr id="3452" name="Google Shape;3452;p18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453" name="Google Shape;3453;p18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4" name="Shape 3484"/>
        <p:cNvGrpSpPr/>
        <p:nvPr/>
      </p:nvGrpSpPr>
      <p:grpSpPr>
        <a:xfrm>
          <a:off x="0" y="0"/>
          <a:ext cx="0" cy="0"/>
          <a:chOff x="0" y="0"/>
          <a:chExt cx="0" cy="0"/>
        </a:xfrm>
      </p:grpSpPr>
      <p:sp>
        <p:nvSpPr>
          <p:cNvPr id="3485" name="Google Shape;3485;p18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486" name="Google Shape;3486;p18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17" name="Shape 3517"/>
        <p:cNvGrpSpPr/>
        <p:nvPr/>
      </p:nvGrpSpPr>
      <p:grpSpPr>
        <a:xfrm>
          <a:off x="0" y="0"/>
          <a:ext cx="0" cy="0"/>
          <a:chOff x="0" y="0"/>
          <a:chExt cx="0" cy="0"/>
        </a:xfrm>
      </p:grpSpPr>
      <p:sp>
        <p:nvSpPr>
          <p:cNvPr id="3518" name="Google Shape;3518;p18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519" name="Google Shape;3519;p18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1" name="Shape 3551"/>
        <p:cNvGrpSpPr/>
        <p:nvPr/>
      </p:nvGrpSpPr>
      <p:grpSpPr>
        <a:xfrm>
          <a:off x="0" y="0"/>
          <a:ext cx="0" cy="0"/>
          <a:chOff x="0" y="0"/>
          <a:chExt cx="0" cy="0"/>
        </a:xfrm>
      </p:grpSpPr>
      <p:sp>
        <p:nvSpPr>
          <p:cNvPr id="3552" name="Google Shape;3552;p18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553" name="Google Shape;3553;p18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5" name="Shape 3585"/>
        <p:cNvGrpSpPr/>
        <p:nvPr/>
      </p:nvGrpSpPr>
      <p:grpSpPr>
        <a:xfrm>
          <a:off x="0" y="0"/>
          <a:ext cx="0" cy="0"/>
          <a:chOff x="0" y="0"/>
          <a:chExt cx="0" cy="0"/>
        </a:xfrm>
      </p:grpSpPr>
      <p:sp>
        <p:nvSpPr>
          <p:cNvPr id="3586" name="Google Shape;3586;p18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587" name="Google Shape;3587;p18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9" name="Shape 3619"/>
        <p:cNvGrpSpPr/>
        <p:nvPr/>
      </p:nvGrpSpPr>
      <p:grpSpPr>
        <a:xfrm>
          <a:off x="0" y="0"/>
          <a:ext cx="0" cy="0"/>
          <a:chOff x="0" y="0"/>
          <a:chExt cx="0" cy="0"/>
        </a:xfrm>
      </p:grpSpPr>
      <p:sp>
        <p:nvSpPr>
          <p:cNvPr id="3620" name="Google Shape;3620;p19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621" name="Google Shape;3621;p19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3" name="Shape 3653"/>
        <p:cNvGrpSpPr/>
        <p:nvPr/>
      </p:nvGrpSpPr>
      <p:grpSpPr>
        <a:xfrm>
          <a:off x="0" y="0"/>
          <a:ext cx="0" cy="0"/>
          <a:chOff x="0" y="0"/>
          <a:chExt cx="0" cy="0"/>
        </a:xfrm>
      </p:grpSpPr>
      <p:sp>
        <p:nvSpPr>
          <p:cNvPr id="3654" name="Google Shape;3654;p19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655" name="Google Shape;3655;p19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6" name="Shape 3686"/>
        <p:cNvGrpSpPr/>
        <p:nvPr/>
      </p:nvGrpSpPr>
      <p:grpSpPr>
        <a:xfrm>
          <a:off x="0" y="0"/>
          <a:ext cx="0" cy="0"/>
          <a:chOff x="0" y="0"/>
          <a:chExt cx="0" cy="0"/>
        </a:xfrm>
      </p:grpSpPr>
      <p:sp>
        <p:nvSpPr>
          <p:cNvPr id="3687" name="Google Shape;3687;p19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688" name="Google Shape;3688;p19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4" name="Shape 3724"/>
        <p:cNvGrpSpPr/>
        <p:nvPr/>
      </p:nvGrpSpPr>
      <p:grpSpPr>
        <a:xfrm>
          <a:off x="0" y="0"/>
          <a:ext cx="0" cy="0"/>
          <a:chOff x="0" y="0"/>
          <a:chExt cx="0" cy="0"/>
        </a:xfrm>
      </p:grpSpPr>
      <p:sp>
        <p:nvSpPr>
          <p:cNvPr id="3725" name="Google Shape;3725;p19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726" name="Google Shape;3726;p19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 name="Shape 362"/>
        <p:cNvGrpSpPr/>
        <p:nvPr/>
      </p:nvGrpSpPr>
      <p:grpSpPr>
        <a:xfrm>
          <a:off x="0" y="0"/>
          <a:ext cx="0" cy="0"/>
          <a:chOff x="0" y="0"/>
          <a:chExt cx="0" cy="0"/>
        </a:xfrm>
      </p:grpSpPr>
      <p:sp>
        <p:nvSpPr>
          <p:cNvPr id="363" name="Google Shape;363;p1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64" name="Google Shape;364;p1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62" name="Shape 3762"/>
        <p:cNvGrpSpPr/>
        <p:nvPr/>
      </p:nvGrpSpPr>
      <p:grpSpPr>
        <a:xfrm>
          <a:off x="0" y="0"/>
          <a:ext cx="0" cy="0"/>
          <a:chOff x="0" y="0"/>
          <a:chExt cx="0" cy="0"/>
        </a:xfrm>
      </p:grpSpPr>
      <p:sp>
        <p:nvSpPr>
          <p:cNvPr id="3763" name="Google Shape;3763;p19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764" name="Google Shape;3764;p19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1" name="Shape 3801"/>
        <p:cNvGrpSpPr/>
        <p:nvPr/>
      </p:nvGrpSpPr>
      <p:grpSpPr>
        <a:xfrm>
          <a:off x="0" y="0"/>
          <a:ext cx="0" cy="0"/>
          <a:chOff x="0" y="0"/>
          <a:chExt cx="0" cy="0"/>
        </a:xfrm>
      </p:grpSpPr>
      <p:sp>
        <p:nvSpPr>
          <p:cNvPr id="3802" name="Google Shape;3802;p19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803" name="Google Shape;3803;p19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0" name="Shape 3840"/>
        <p:cNvGrpSpPr/>
        <p:nvPr/>
      </p:nvGrpSpPr>
      <p:grpSpPr>
        <a:xfrm>
          <a:off x="0" y="0"/>
          <a:ext cx="0" cy="0"/>
          <a:chOff x="0" y="0"/>
          <a:chExt cx="0" cy="0"/>
        </a:xfrm>
      </p:grpSpPr>
      <p:sp>
        <p:nvSpPr>
          <p:cNvPr id="3841" name="Google Shape;3841;p19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842" name="Google Shape;3842;p19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4" name="Shape 3884"/>
        <p:cNvGrpSpPr/>
        <p:nvPr/>
      </p:nvGrpSpPr>
      <p:grpSpPr>
        <a:xfrm>
          <a:off x="0" y="0"/>
          <a:ext cx="0" cy="0"/>
          <a:chOff x="0" y="0"/>
          <a:chExt cx="0" cy="0"/>
        </a:xfrm>
      </p:grpSpPr>
      <p:sp>
        <p:nvSpPr>
          <p:cNvPr id="3885" name="Google Shape;3885;p19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886" name="Google Shape;3886;p19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9" name="Shape 3929"/>
        <p:cNvGrpSpPr/>
        <p:nvPr/>
      </p:nvGrpSpPr>
      <p:grpSpPr>
        <a:xfrm>
          <a:off x="0" y="0"/>
          <a:ext cx="0" cy="0"/>
          <a:chOff x="0" y="0"/>
          <a:chExt cx="0" cy="0"/>
        </a:xfrm>
      </p:grpSpPr>
      <p:sp>
        <p:nvSpPr>
          <p:cNvPr id="3930" name="Google Shape;3930;p19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931" name="Google Shape;3931;p19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6" name="Shape 3976"/>
        <p:cNvGrpSpPr/>
        <p:nvPr/>
      </p:nvGrpSpPr>
      <p:grpSpPr>
        <a:xfrm>
          <a:off x="0" y="0"/>
          <a:ext cx="0" cy="0"/>
          <a:chOff x="0" y="0"/>
          <a:chExt cx="0" cy="0"/>
        </a:xfrm>
      </p:grpSpPr>
      <p:sp>
        <p:nvSpPr>
          <p:cNvPr id="3977" name="Google Shape;3977;p19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978" name="Google Shape;3978;p19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3" name="Shape 3983"/>
        <p:cNvGrpSpPr/>
        <p:nvPr/>
      </p:nvGrpSpPr>
      <p:grpSpPr>
        <a:xfrm>
          <a:off x="0" y="0"/>
          <a:ext cx="0" cy="0"/>
          <a:chOff x="0" y="0"/>
          <a:chExt cx="0" cy="0"/>
        </a:xfrm>
      </p:grpSpPr>
      <p:sp>
        <p:nvSpPr>
          <p:cNvPr id="3984" name="Google Shape;3984;p20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985" name="Google Shape;3985;p20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9" name="Shape 3989"/>
        <p:cNvGrpSpPr/>
        <p:nvPr/>
      </p:nvGrpSpPr>
      <p:grpSpPr>
        <a:xfrm>
          <a:off x="0" y="0"/>
          <a:ext cx="0" cy="0"/>
          <a:chOff x="0" y="0"/>
          <a:chExt cx="0" cy="0"/>
        </a:xfrm>
      </p:grpSpPr>
      <p:sp>
        <p:nvSpPr>
          <p:cNvPr id="3990" name="Google Shape;3990;p20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991" name="Google Shape;3991;p20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5" name="Shape 3995"/>
        <p:cNvGrpSpPr/>
        <p:nvPr/>
      </p:nvGrpSpPr>
      <p:grpSpPr>
        <a:xfrm>
          <a:off x="0" y="0"/>
          <a:ext cx="0" cy="0"/>
          <a:chOff x="0" y="0"/>
          <a:chExt cx="0" cy="0"/>
        </a:xfrm>
      </p:grpSpPr>
      <p:sp>
        <p:nvSpPr>
          <p:cNvPr id="3996" name="Google Shape;3996;p20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997" name="Google Shape;3997;p20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1" name="Shape 4001"/>
        <p:cNvGrpSpPr/>
        <p:nvPr/>
      </p:nvGrpSpPr>
      <p:grpSpPr>
        <a:xfrm>
          <a:off x="0" y="0"/>
          <a:ext cx="0" cy="0"/>
          <a:chOff x="0" y="0"/>
          <a:chExt cx="0" cy="0"/>
        </a:xfrm>
      </p:grpSpPr>
      <p:sp>
        <p:nvSpPr>
          <p:cNvPr id="4002" name="Google Shape;4002;p20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003" name="Google Shape;4003;p20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 name="Shape 158"/>
        <p:cNvGrpSpPr/>
        <p:nvPr/>
      </p:nvGrpSpPr>
      <p:grpSpPr>
        <a:xfrm>
          <a:off x="0" y="0"/>
          <a:ext cx="0" cy="0"/>
          <a:chOff x="0" y="0"/>
          <a:chExt cx="0" cy="0"/>
        </a:xfrm>
      </p:grpSpPr>
      <p:sp>
        <p:nvSpPr>
          <p:cNvPr id="159" name="Google Shape;159;p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0" name="Google Shape;160;p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 name="Shape 378"/>
        <p:cNvGrpSpPr/>
        <p:nvPr/>
      </p:nvGrpSpPr>
      <p:grpSpPr>
        <a:xfrm>
          <a:off x="0" y="0"/>
          <a:ext cx="0" cy="0"/>
          <a:chOff x="0" y="0"/>
          <a:chExt cx="0" cy="0"/>
        </a:xfrm>
      </p:grpSpPr>
      <p:sp>
        <p:nvSpPr>
          <p:cNvPr id="379" name="Google Shape;379;p2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80" name="Google Shape;380;p2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7" name="Shape 4007"/>
        <p:cNvGrpSpPr/>
        <p:nvPr/>
      </p:nvGrpSpPr>
      <p:grpSpPr>
        <a:xfrm>
          <a:off x="0" y="0"/>
          <a:ext cx="0" cy="0"/>
          <a:chOff x="0" y="0"/>
          <a:chExt cx="0" cy="0"/>
        </a:xfrm>
      </p:grpSpPr>
      <p:sp>
        <p:nvSpPr>
          <p:cNvPr id="4008" name="Google Shape;4008;p20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009" name="Google Shape;4009;p20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13" name="Shape 4013"/>
        <p:cNvGrpSpPr/>
        <p:nvPr/>
      </p:nvGrpSpPr>
      <p:grpSpPr>
        <a:xfrm>
          <a:off x="0" y="0"/>
          <a:ext cx="0" cy="0"/>
          <a:chOff x="0" y="0"/>
          <a:chExt cx="0" cy="0"/>
        </a:xfrm>
      </p:grpSpPr>
      <p:sp>
        <p:nvSpPr>
          <p:cNvPr id="4014" name="Google Shape;4014;p20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015" name="Google Shape;4015;p20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0" name="Shape 4020"/>
        <p:cNvGrpSpPr/>
        <p:nvPr/>
      </p:nvGrpSpPr>
      <p:grpSpPr>
        <a:xfrm>
          <a:off x="0" y="0"/>
          <a:ext cx="0" cy="0"/>
          <a:chOff x="0" y="0"/>
          <a:chExt cx="0" cy="0"/>
        </a:xfrm>
      </p:grpSpPr>
      <p:sp>
        <p:nvSpPr>
          <p:cNvPr id="4021" name="Google Shape;4021;p20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022" name="Google Shape;4022;p20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2" name="Shape 4032"/>
        <p:cNvGrpSpPr/>
        <p:nvPr/>
      </p:nvGrpSpPr>
      <p:grpSpPr>
        <a:xfrm>
          <a:off x="0" y="0"/>
          <a:ext cx="0" cy="0"/>
          <a:chOff x="0" y="0"/>
          <a:chExt cx="0" cy="0"/>
        </a:xfrm>
      </p:grpSpPr>
      <p:sp>
        <p:nvSpPr>
          <p:cNvPr id="4033" name="Google Shape;4033;p20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034" name="Google Shape;4034;p20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4" name="Shape 4044"/>
        <p:cNvGrpSpPr/>
        <p:nvPr/>
      </p:nvGrpSpPr>
      <p:grpSpPr>
        <a:xfrm>
          <a:off x="0" y="0"/>
          <a:ext cx="0" cy="0"/>
          <a:chOff x="0" y="0"/>
          <a:chExt cx="0" cy="0"/>
        </a:xfrm>
      </p:grpSpPr>
      <p:sp>
        <p:nvSpPr>
          <p:cNvPr id="4045" name="Google Shape;4045;p20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046" name="Google Shape;4046;p20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2" name="Shape 4062"/>
        <p:cNvGrpSpPr/>
        <p:nvPr/>
      </p:nvGrpSpPr>
      <p:grpSpPr>
        <a:xfrm>
          <a:off x="0" y="0"/>
          <a:ext cx="0" cy="0"/>
          <a:chOff x="0" y="0"/>
          <a:chExt cx="0" cy="0"/>
        </a:xfrm>
      </p:grpSpPr>
      <p:sp>
        <p:nvSpPr>
          <p:cNvPr id="4063" name="Google Shape;4063;p20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064" name="Google Shape;4064;p20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0" name="Shape 4080"/>
        <p:cNvGrpSpPr/>
        <p:nvPr/>
      </p:nvGrpSpPr>
      <p:grpSpPr>
        <a:xfrm>
          <a:off x="0" y="0"/>
          <a:ext cx="0" cy="0"/>
          <a:chOff x="0" y="0"/>
          <a:chExt cx="0" cy="0"/>
        </a:xfrm>
      </p:grpSpPr>
      <p:sp>
        <p:nvSpPr>
          <p:cNvPr id="4081" name="Google Shape;4081;p21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082" name="Google Shape;4082;p21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3" name="Shape 4103"/>
        <p:cNvGrpSpPr/>
        <p:nvPr/>
      </p:nvGrpSpPr>
      <p:grpSpPr>
        <a:xfrm>
          <a:off x="0" y="0"/>
          <a:ext cx="0" cy="0"/>
          <a:chOff x="0" y="0"/>
          <a:chExt cx="0" cy="0"/>
        </a:xfrm>
      </p:grpSpPr>
      <p:sp>
        <p:nvSpPr>
          <p:cNvPr id="4104" name="Google Shape;4104;p21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105" name="Google Shape;4105;p21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6" name="Shape 4126"/>
        <p:cNvGrpSpPr/>
        <p:nvPr/>
      </p:nvGrpSpPr>
      <p:grpSpPr>
        <a:xfrm>
          <a:off x="0" y="0"/>
          <a:ext cx="0" cy="0"/>
          <a:chOff x="0" y="0"/>
          <a:chExt cx="0" cy="0"/>
        </a:xfrm>
      </p:grpSpPr>
      <p:sp>
        <p:nvSpPr>
          <p:cNvPr id="4127" name="Google Shape;4127;p21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128" name="Google Shape;4128;p21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9" name="Shape 4149"/>
        <p:cNvGrpSpPr/>
        <p:nvPr/>
      </p:nvGrpSpPr>
      <p:grpSpPr>
        <a:xfrm>
          <a:off x="0" y="0"/>
          <a:ext cx="0" cy="0"/>
          <a:chOff x="0" y="0"/>
          <a:chExt cx="0" cy="0"/>
        </a:xfrm>
      </p:grpSpPr>
      <p:sp>
        <p:nvSpPr>
          <p:cNvPr id="4150" name="Google Shape;4150;p21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151" name="Google Shape;4151;p21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p2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395" name="Google Shape;395;p2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73" name="Shape 4173"/>
        <p:cNvGrpSpPr/>
        <p:nvPr/>
      </p:nvGrpSpPr>
      <p:grpSpPr>
        <a:xfrm>
          <a:off x="0" y="0"/>
          <a:ext cx="0" cy="0"/>
          <a:chOff x="0" y="0"/>
          <a:chExt cx="0" cy="0"/>
        </a:xfrm>
      </p:grpSpPr>
      <p:sp>
        <p:nvSpPr>
          <p:cNvPr id="4174" name="Google Shape;4174;p21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175" name="Google Shape;4175;p21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7" name="Shape 4197"/>
        <p:cNvGrpSpPr/>
        <p:nvPr/>
      </p:nvGrpSpPr>
      <p:grpSpPr>
        <a:xfrm>
          <a:off x="0" y="0"/>
          <a:ext cx="0" cy="0"/>
          <a:chOff x="0" y="0"/>
          <a:chExt cx="0" cy="0"/>
        </a:xfrm>
      </p:grpSpPr>
      <p:sp>
        <p:nvSpPr>
          <p:cNvPr id="4198" name="Google Shape;4198;p21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199" name="Google Shape;4199;p21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21" name="Shape 4221"/>
        <p:cNvGrpSpPr/>
        <p:nvPr/>
      </p:nvGrpSpPr>
      <p:grpSpPr>
        <a:xfrm>
          <a:off x="0" y="0"/>
          <a:ext cx="0" cy="0"/>
          <a:chOff x="0" y="0"/>
          <a:chExt cx="0" cy="0"/>
        </a:xfrm>
      </p:grpSpPr>
      <p:sp>
        <p:nvSpPr>
          <p:cNvPr id="4222" name="Google Shape;4222;p21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223" name="Google Shape;4223;p21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6" name="Shape 4246"/>
        <p:cNvGrpSpPr/>
        <p:nvPr/>
      </p:nvGrpSpPr>
      <p:grpSpPr>
        <a:xfrm>
          <a:off x="0" y="0"/>
          <a:ext cx="0" cy="0"/>
          <a:chOff x="0" y="0"/>
          <a:chExt cx="0" cy="0"/>
        </a:xfrm>
      </p:grpSpPr>
      <p:sp>
        <p:nvSpPr>
          <p:cNvPr id="4247" name="Google Shape;4247;p21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248" name="Google Shape;4248;p21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1" name="Shape 4271"/>
        <p:cNvGrpSpPr/>
        <p:nvPr/>
      </p:nvGrpSpPr>
      <p:grpSpPr>
        <a:xfrm>
          <a:off x="0" y="0"/>
          <a:ext cx="0" cy="0"/>
          <a:chOff x="0" y="0"/>
          <a:chExt cx="0" cy="0"/>
        </a:xfrm>
      </p:grpSpPr>
      <p:sp>
        <p:nvSpPr>
          <p:cNvPr id="4272" name="Google Shape;4272;p21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273" name="Google Shape;4273;p21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7" name="Shape 4297"/>
        <p:cNvGrpSpPr/>
        <p:nvPr/>
      </p:nvGrpSpPr>
      <p:grpSpPr>
        <a:xfrm>
          <a:off x="0" y="0"/>
          <a:ext cx="0" cy="0"/>
          <a:chOff x="0" y="0"/>
          <a:chExt cx="0" cy="0"/>
        </a:xfrm>
      </p:grpSpPr>
      <p:sp>
        <p:nvSpPr>
          <p:cNvPr id="4298" name="Google Shape;4298;p21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299" name="Google Shape;4299;p21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4" name="Shape 4324"/>
        <p:cNvGrpSpPr/>
        <p:nvPr/>
      </p:nvGrpSpPr>
      <p:grpSpPr>
        <a:xfrm>
          <a:off x="0" y="0"/>
          <a:ext cx="0" cy="0"/>
          <a:chOff x="0" y="0"/>
          <a:chExt cx="0" cy="0"/>
        </a:xfrm>
      </p:grpSpPr>
      <p:sp>
        <p:nvSpPr>
          <p:cNvPr id="4325" name="Google Shape;4325;p22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326" name="Google Shape;4326;p22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0" name="Shape 4350"/>
        <p:cNvGrpSpPr/>
        <p:nvPr/>
      </p:nvGrpSpPr>
      <p:grpSpPr>
        <a:xfrm>
          <a:off x="0" y="0"/>
          <a:ext cx="0" cy="0"/>
          <a:chOff x="0" y="0"/>
          <a:chExt cx="0" cy="0"/>
        </a:xfrm>
      </p:grpSpPr>
      <p:sp>
        <p:nvSpPr>
          <p:cNvPr id="4351" name="Google Shape;4351;p22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352" name="Google Shape;4352;p22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60" name="Shape 4360"/>
        <p:cNvGrpSpPr/>
        <p:nvPr/>
      </p:nvGrpSpPr>
      <p:grpSpPr>
        <a:xfrm>
          <a:off x="0" y="0"/>
          <a:ext cx="0" cy="0"/>
          <a:chOff x="0" y="0"/>
          <a:chExt cx="0" cy="0"/>
        </a:xfrm>
      </p:grpSpPr>
      <p:sp>
        <p:nvSpPr>
          <p:cNvPr id="4361" name="Google Shape;4361;p22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362" name="Google Shape;4362;p22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5" name="Shape 4385"/>
        <p:cNvGrpSpPr/>
        <p:nvPr/>
      </p:nvGrpSpPr>
      <p:grpSpPr>
        <a:xfrm>
          <a:off x="0" y="0"/>
          <a:ext cx="0" cy="0"/>
          <a:chOff x="0" y="0"/>
          <a:chExt cx="0" cy="0"/>
        </a:xfrm>
      </p:grpSpPr>
      <p:sp>
        <p:nvSpPr>
          <p:cNvPr id="4386" name="Google Shape;4386;p22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387" name="Google Shape;4387;p22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 name="Shape 409"/>
        <p:cNvGrpSpPr/>
        <p:nvPr/>
      </p:nvGrpSpPr>
      <p:grpSpPr>
        <a:xfrm>
          <a:off x="0" y="0"/>
          <a:ext cx="0" cy="0"/>
          <a:chOff x="0" y="0"/>
          <a:chExt cx="0" cy="0"/>
        </a:xfrm>
      </p:grpSpPr>
      <p:sp>
        <p:nvSpPr>
          <p:cNvPr id="410" name="Google Shape;410;p2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11" name="Google Shape;411;p2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9" name="Shape 4409"/>
        <p:cNvGrpSpPr/>
        <p:nvPr/>
      </p:nvGrpSpPr>
      <p:grpSpPr>
        <a:xfrm>
          <a:off x="0" y="0"/>
          <a:ext cx="0" cy="0"/>
          <a:chOff x="0" y="0"/>
          <a:chExt cx="0" cy="0"/>
        </a:xfrm>
      </p:grpSpPr>
      <p:sp>
        <p:nvSpPr>
          <p:cNvPr id="4410" name="Google Shape;4410;p22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411" name="Google Shape;4411;p22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9" name="Shape 4419"/>
        <p:cNvGrpSpPr/>
        <p:nvPr/>
      </p:nvGrpSpPr>
      <p:grpSpPr>
        <a:xfrm>
          <a:off x="0" y="0"/>
          <a:ext cx="0" cy="0"/>
          <a:chOff x="0" y="0"/>
          <a:chExt cx="0" cy="0"/>
        </a:xfrm>
      </p:grpSpPr>
      <p:sp>
        <p:nvSpPr>
          <p:cNvPr id="4420" name="Google Shape;4420;p22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421" name="Google Shape;4421;p22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6" name="Shape 4426"/>
        <p:cNvGrpSpPr/>
        <p:nvPr/>
      </p:nvGrpSpPr>
      <p:grpSpPr>
        <a:xfrm>
          <a:off x="0" y="0"/>
          <a:ext cx="0" cy="0"/>
          <a:chOff x="0" y="0"/>
          <a:chExt cx="0" cy="0"/>
        </a:xfrm>
      </p:grpSpPr>
      <p:sp>
        <p:nvSpPr>
          <p:cNvPr id="4427" name="Google Shape;4427;p22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428" name="Google Shape;4428;p22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1" name="Shape 4451"/>
        <p:cNvGrpSpPr/>
        <p:nvPr/>
      </p:nvGrpSpPr>
      <p:grpSpPr>
        <a:xfrm>
          <a:off x="0" y="0"/>
          <a:ext cx="0" cy="0"/>
          <a:chOff x="0" y="0"/>
          <a:chExt cx="0" cy="0"/>
        </a:xfrm>
      </p:grpSpPr>
      <p:sp>
        <p:nvSpPr>
          <p:cNvPr id="4452" name="Google Shape;4452;p22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453" name="Google Shape;4453;p22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5" name="Shape 4475"/>
        <p:cNvGrpSpPr/>
        <p:nvPr/>
      </p:nvGrpSpPr>
      <p:grpSpPr>
        <a:xfrm>
          <a:off x="0" y="0"/>
          <a:ext cx="0" cy="0"/>
          <a:chOff x="0" y="0"/>
          <a:chExt cx="0" cy="0"/>
        </a:xfrm>
      </p:grpSpPr>
      <p:sp>
        <p:nvSpPr>
          <p:cNvPr id="4476" name="Google Shape;4476;p22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477" name="Google Shape;4477;p22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0" name="Shape 4500"/>
        <p:cNvGrpSpPr/>
        <p:nvPr/>
      </p:nvGrpSpPr>
      <p:grpSpPr>
        <a:xfrm>
          <a:off x="0" y="0"/>
          <a:ext cx="0" cy="0"/>
          <a:chOff x="0" y="0"/>
          <a:chExt cx="0" cy="0"/>
        </a:xfrm>
      </p:grpSpPr>
      <p:sp>
        <p:nvSpPr>
          <p:cNvPr id="4501" name="Google Shape;4501;p22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502" name="Google Shape;4502;p22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6" name="Shape 4526"/>
        <p:cNvGrpSpPr/>
        <p:nvPr/>
      </p:nvGrpSpPr>
      <p:grpSpPr>
        <a:xfrm>
          <a:off x="0" y="0"/>
          <a:ext cx="0" cy="0"/>
          <a:chOff x="0" y="0"/>
          <a:chExt cx="0" cy="0"/>
        </a:xfrm>
      </p:grpSpPr>
      <p:sp>
        <p:nvSpPr>
          <p:cNvPr id="4527" name="Google Shape;4527;p23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528" name="Google Shape;4528;p23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2" name="Shape 4552"/>
        <p:cNvGrpSpPr/>
        <p:nvPr/>
      </p:nvGrpSpPr>
      <p:grpSpPr>
        <a:xfrm>
          <a:off x="0" y="0"/>
          <a:ext cx="0" cy="0"/>
          <a:chOff x="0" y="0"/>
          <a:chExt cx="0" cy="0"/>
        </a:xfrm>
      </p:grpSpPr>
      <p:sp>
        <p:nvSpPr>
          <p:cNvPr id="4553" name="Google Shape;4553;p23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554" name="Google Shape;4554;p23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0" name="Shape 4560"/>
        <p:cNvGrpSpPr/>
        <p:nvPr/>
      </p:nvGrpSpPr>
      <p:grpSpPr>
        <a:xfrm>
          <a:off x="0" y="0"/>
          <a:ext cx="0" cy="0"/>
          <a:chOff x="0" y="0"/>
          <a:chExt cx="0" cy="0"/>
        </a:xfrm>
      </p:grpSpPr>
      <p:sp>
        <p:nvSpPr>
          <p:cNvPr id="4561" name="Google Shape;4561;p23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562" name="Google Shape;4562;p23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6" name="Shape 4586"/>
        <p:cNvGrpSpPr/>
        <p:nvPr/>
      </p:nvGrpSpPr>
      <p:grpSpPr>
        <a:xfrm>
          <a:off x="0" y="0"/>
          <a:ext cx="0" cy="0"/>
          <a:chOff x="0" y="0"/>
          <a:chExt cx="0" cy="0"/>
        </a:xfrm>
      </p:grpSpPr>
      <p:sp>
        <p:nvSpPr>
          <p:cNvPr id="4587" name="Google Shape;4587;p23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588" name="Google Shape;4588;p23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 name="Shape 425"/>
        <p:cNvGrpSpPr/>
        <p:nvPr/>
      </p:nvGrpSpPr>
      <p:grpSpPr>
        <a:xfrm>
          <a:off x="0" y="0"/>
          <a:ext cx="0" cy="0"/>
          <a:chOff x="0" y="0"/>
          <a:chExt cx="0" cy="0"/>
        </a:xfrm>
      </p:grpSpPr>
      <p:sp>
        <p:nvSpPr>
          <p:cNvPr id="426" name="Google Shape;426;p2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27" name="Google Shape;427;p2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2" name="Shape 4612"/>
        <p:cNvGrpSpPr/>
        <p:nvPr/>
      </p:nvGrpSpPr>
      <p:grpSpPr>
        <a:xfrm>
          <a:off x="0" y="0"/>
          <a:ext cx="0" cy="0"/>
          <a:chOff x="0" y="0"/>
          <a:chExt cx="0" cy="0"/>
        </a:xfrm>
      </p:grpSpPr>
      <p:sp>
        <p:nvSpPr>
          <p:cNvPr id="4613" name="Google Shape;4613;p23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614" name="Google Shape;4614;p23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0" name="Shape 4620"/>
        <p:cNvGrpSpPr/>
        <p:nvPr/>
      </p:nvGrpSpPr>
      <p:grpSpPr>
        <a:xfrm>
          <a:off x="0" y="0"/>
          <a:ext cx="0" cy="0"/>
          <a:chOff x="0" y="0"/>
          <a:chExt cx="0" cy="0"/>
        </a:xfrm>
      </p:grpSpPr>
      <p:sp>
        <p:nvSpPr>
          <p:cNvPr id="4621" name="Google Shape;4621;p23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622" name="Google Shape;4622;p23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7" name="Shape 4627"/>
        <p:cNvGrpSpPr/>
        <p:nvPr/>
      </p:nvGrpSpPr>
      <p:grpSpPr>
        <a:xfrm>
          <a:off x="0" y="0"/>
          <a:ext cx="0" cy="0"/>
          <a:chOff x="0" y="0"/>
          <a:chExt cx="0" cy="0"/>
        </a:xfrm>
      </p:grpSpPr>
      <p:sp>
        <p:nvSpPr>
          <p:cNvPr id="4628" name="Google Shape;4628;p23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629" name="Google Shape;4629;p23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1" name="Shape 4651"/>
        <p:cNvGrpSpPr/>
        <p:nvPr/>
      </p:nvGrpSpPr>
      <p:grpSpPr>
        <a:xfrm>
          <a:off x="0" y="0"/>
          <a:ext cx="0" cy="0"/>
          <a:chOff x="0" y="0"/>
          <a:chExt cx="0" cy="0"/>
        </a:xfrm>
      </p:grpSpPr>
      <p:sp>
        <p:nvSpPr>
          <p:cNvPr id="4652" name="Google Shape;4652;p23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653" name="Google Shape;4653;p23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5" name="Shape 4675"/>
        <p:cNvGrpSpPr/>
        <p:nvPr/>
      </p:nvGrpSpPr>
      <p:grpSpPr>
        <a:xfrm>
          <a:off x="0" y="0"/>
          <a:ext cx="0" cy="0"/>
          <a:chOff x="0" y="0"/>
          <a:chExt cx="0" cy="0"/>
        </a:xfrm>
      </p:grpSpPr>
      <p:sp>
        <p:nvSpPr>
          <p:cNvPr id="4676" name="Google Shape;4676;p23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677" name="Google Shape;4677;p23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0" name="Shape 4700"/>
        <p:cNvGrpSpPr/>
        <p:nvPr/>
      </p:nvGrpSpPr>
      <p:grpSpPr>
        <a:xfrm>
          <a:off x="0" y="0"/>
          <a:ext cx="0" cy="0"/>
          <a:chOff x="0" y="0"/>
          <a:chExt cx="0" cy="0"/>
        </a:xfrm>
      </p:grpSpPr>
      <p:sp>
        <p:nvSpPr>
          <p:cNvPr id="4701" name="Google Shape;4701;p23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702" name="Google Shape;4702;p23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24" name="Shape 4724"/>
        <p:cNvGrpSpPr/>
        <p:nvPr/>
      </p:nvGrpSpPr>
      <p:grpSpPr>
        <a:xfrm>
          <a:off x="0" y="0"/>
          <a:ext cx="0" cy="0"/>
          <a:chOff x="0" y="0"/>
          <a:chExt cx="0" cy="0"/>
        </a:xfrm>
      </p:grpSpPr>
      <p:sp>
        <p:nvSpPr>
          <p:cNvPr id="4725" name="Google Shape;4725;p24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726" name="Google Shape;4726;p24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8" name="Shape 4748"/>
        <p:cNvGrpSpPr/>
        <p:nvPr/>
      </p:nvGrpSpPr>
      <p:grpSpPr>
        <a:xfrm>
          <a:off x="0" y="0"/>
          <a:ext cx="0" cy="0"/>
          <a:chOff x="0" y="0"/>
          <a:chExt cx="0" cy="0"/>
        </a:xfrm>
      </p:grpSpPr>
      <p:sp>
        <p:nvSpPr>
          <p:cNvPr id="4749" name="Google Shape;4749;p24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750" name="Google Shape;4750;p24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2" name="Shape 4772"/>
        <p:cNvGrpSpPr/>
        <p:nvPr/>
      </p:nvGrpSpPr>
      <p:grpSpPr>
        <a:xfrm>
          <a:off x="0" y="0"/>
          <a:ext cx="0" cy="0"/>
          <a:chOff x="0" y="0"/>
          <a:chExt cx="0" cy="0"/>
        </a:xfrm>
      </p:grpSpPr>
      <p:sp>
        <p:nvSpPr>
          <p:cNvPr id="4773" name="Google Shape;4773;p24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774" name="Google Shape;4774;p24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7" name="Shape 4797"/>
        <p:cNvGrpSpPr/>
        <p:nvPr/>
      </p:nvGrpSpPr>
      <p:grpSpPr>
        <a:xfrm>
          <a:off x="0" y="0"/>
          <a:ext cx="0" cy="0"/>
          <a:chOff x="0" y="0"/>
          <a:chExt cx="0" cy="0"/>
        </a:xfrm>
      </p:grpSpPr>
      <p:sp>
        <p:nvSpPr>
          <p:cNvPr id="4798" name="Google Shape;4798;p24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799" name="Google Shape;4799;p24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 name="Shape 441"/>
        <p:cNvGrpSpPr/>
        <p:nvPr/>
      </p:nvGrpSpPr>
      <p:grpSpPr>
        <a:xfrm>
          <a:off x="0" y="0"/>
          <a:ext cx="0" cy="0"/>
          <a:chOff x="0" y="0"/>
          <a:chExt cx="0" cy="0"/>
        </a:xfrm>
      </p:grpSpPr>
      <p:sp>
        <p:nvSpPr>
          <p:cNvPr id="442" name="Google Shape;442;p2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43" name="Google Shape;443;p2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2" name="Shape 4822"/>
        <p:cNvGrpSpPr/>
        <p:nvPr/>
      </p:nvGrpSpPr>
      <p:grpSpPr>
        <a:xfrm>
          <a:off x="0" y="0"/>
          <a:ext cx="0" cy="0"/>
          <a:chOff x="0" y="0"/>
          <a:chExt cx="0" cy="0"/>
        </a:xfrm>
      </p:grpSpPr>
      <p:sp>
        <p:nvSpPr>
          <p:cNvPr id="4823" name="Google Shape;4823;p24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824" name="Google Shape;4824;p24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8" name="Shape 4848"/>
        <p:cNvGrpSpPr/>
        <p:nvPr/>
      </p:nvGrpSpPr>
      <p:grpSpPr>
        <a:xfrm>
          <a:off x="0" y="0"/>
          <a:ext cx="0" cy="0"/>
          <a:chOff x="0" y="0"/>
          <a:chExt cx="0" cy="0"/>
        </a:xfrm>
      </p:grpSpPr>
      <p:sp>
        <p:nvSpPr>
          <p:cNvPr id="4849" name="Google Shape;4849;p24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850" name="Google Shape;4850;p24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3" name="Shape 4873"/>
        <p:cNvGrpSpPr/>
        <p:nvPr/>
      </p:nvGrpSpPr>
      <p:grpSpPr>
        <a:xfrm>
          <a:off x="0" y="0"/>
          <a:ext cx="0" cy="0"/>
          <a:chOff x="0" y="0"/>
          <a:chExt cx="0" cy="0"/>
        </a:xfrm>
      </p:grpSpPr>
      <p:sp>
        <p:nvSpPr>
          <p:cNvPr id="4874" name="Google Shape;4874;p24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875" name="Google Shape;4875;p24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8" name="Shape 4898"/>
        <p:cNvGrpSpPr/>
        <p:nvPr/>
      </p:nvGrpSpPr>
      <p:grpSpPr>
        <a:xfrm>
          <a:off x="0" y="0"/>
          <a:ext cx="0" cy="0"/>
          <a:chOff x="0" y="0"/>
          <a:chExt cx="0" cy="0"/>
        </a:xfrm>
      </p:grpSpPr>
      <p:sp>
        <p:nvSpPr>
          <p:cNvPr id="4899" name="Google Shape;4899;p24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900" name="Google Shape;4900;p24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3" name="Shape 4923"/>
        <p:cNvGrpSpPr/>
        <p:nvPr/>
      </p:nvGrpSpPr>
      <p:grpSpPr>
        <a:xfrm>
          <a:off x="0" y="0"/>
          <a:ext cx="0" cy="0"/>
          <a:chOff x="0" y="0"/>
          <a:chExt cx="0" cy="0"/>
        </a:xfrm>
      </p:grpSpPr>
      <p:sp>
        <p:nvSpPr>
          <p:cNvPr id="4924" name="Google Shape;4924;p24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925" name="Google Shape;4925;p24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8" name="Shape 4948"/>
        <p:cNvGrpSpPr/>
        <p:nvPr/>
      </p:nvGrpSpPr>
      <p:grpSpPr>
        <a:xfrm>
          <a:off x="0" y="0"/>
          <a:ext cx="0" cy="0"/>
          <a:chOff x="0" y="0"/>
          <a:chExt cx="0" cy="0"/>
        </a:xfrm>
      </p:grpSpPr>
      <p:sp>
        <p:nvSpPr>
          <p:cNvPr id="4949" name="Google Shape;4949;p24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950" name="Google Shape;4950;p24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3" name="Shape 4973"/>
        <p:cNvGrpSpPr/>
        <p:nvPr/>
      </p:nvGrpSpPr>
      <p:grpSpPr>
        <a:xfrm>
          <a:off x="0" y="0"/>
          <a:ext cx="0" cy="0"/>
          <a:chOff x="0" y="0"/>
          <a:chExt cx="0" cy="0"/>
        </a:xfrm>
      </p:grpSpPr>
      <p:sp>
        <p:nvSpPr>
          <p:cNvPr id="4974" name="Google Shape;4974;p25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975" name="Google Shape;4975;p25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9" name="Shape 4999"/>
        <p:cNvGrpSpPr/>
        <p:nvPr/>
      </p:nvGrpSpPr>
      <p:grpSpPr>
        <a:xfrm>
          <a:off x="0" y="0"/>
          <a:ext cx="0" cy="0"/>
          <a:chOff x="0" y="0"/>
          <a:chExt cx="0" cy="0"/>
        </a:xfrm>
      </p:grpSpPr>
      <p:sp>
        <p:nvSpPr>
          <p:cNvPr id="5000" name="Google Shape;5000;p25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001" name="Google Shape;5001;p25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6" name="Shape 5026"/>
        <p:cNvGrpSpPr/>
        <p:nvPr/>
      </p:nvGrpSpPr>
      <p:grpSpPr>
        <a:xfrm>
          <a:off x="0" y="0"/>
          <a:ext cx="0" cy="0"/>
          <a:chOff x="0" y="0"/>
          <a:chExt cx="0" cy="0"/>
        </a:xfrm>
      </p:grpSpPr>
      <p:sp>
        <p:nvSpPr>
          <p:cNvPr id="5027" name="Google Shape;5027;p25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028" name="Google Shape;5028;p25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2" name="Shape 5052"/>
        <p:cNvGrpSpPr/>
        <p:nvPr/>
      </p:nvGrpSpPr>
      <p:grpSpPr>
        <a:xfrm>
          <a:off x="0" y="0"/>
          <a:ext cx="0" cy="0"/>
          <a:chOff x="0" y="0"/>
          <a:chExt cx="0" cy="0"/>
        </a:xfrm>
      </p:grpSpPr>
      <p:sp>
        <p:nvSpPr>
          <p:cNvPr id="5053" name="Google Shape;5053;p25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054" name="Google Shape;5054;p25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 name="Shape 457"/>
        <p:cNvGrpSpPr/>
        <p:nvPr/>
      </p:nvGrpSpPr>
      <p:grpSpPr>
        <a:xfrm>
          <a:off x="0" y="0"/>
          <a:ext cx="0" cy="0"/>
          <a:chOff x="0" y="0"/>
          <a:chExt cx="0" cy="0"/>
        </a:xfrm>
      </p:grpSpPr>
      <p:sp>
        <p:nvSpPr>
          <p:cNvPr id="458" name="Google Shape;458;p2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59" name="Google Shape;459;p2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9" name="Shape 5059"/>
        <p:cNvGrpSpPr/>
        <p:nvPr/>
      </p:nvGrpSpPr>
      <p:grpSpPr>
        <a:xfrm>
          <a:off x="0" y="0"/>
          <a:ext cx="0" cy="0"/>
          <a:chOff x="0" y="0"/>
          <a:chExt cx="0" cy="0"/>
        </a:xfrm>
      </p:grpSpPr>
      <p:sp>
        <p:nvSpPr>
          <p:cNvPr id="5060" name="Google Shape;5060;p25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061" name="Google Shape;5061;p25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6" name="Shape 5086"/>
        <p:cNvGrpSpPr/>
        <p:nvPr/>
      </p:nvGrpSpPr>
      <p:grpSpPr>
        <a:xfrm>
          <a:off x="0" y="0"/>
          <a:ext cx="0" cy="0"/>
          <a:chOff x="0" y="0"/>
          <a:chExt cx="0" cy="0"/>
        </a:xfrm>
      </p:grpSpPr>
      <p:sp>
        <p:nvSpPr>
          <p:cNvPr id="5087" name="Google Shape;5087;p25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088" name="Google Shape;5088;p25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2" name="Shape 5112"/>
        <p:cNvGrpSpPr/>
        <p:nvPr/>
      </p:nvGrpSpPr>
      <p:grpSpPr>
        <a:xfrm>
          <a:off x="0" y="0"/>
          <a:ext cx="0" cy="0"/>
          <a:chOff x="0" y="0"/>
          <a:chExt cx="0" cy="0"/>
        </a:xfrm>
      </p:grpSpPr>
      <p:sp>
        <p:nvSpPr>
          <p:cNvPr id="5113" name="Google Shape;5113;p25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114" name="Google Shape;5114;p25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9" name="Shape 5119"/>
        <p:cNvGrpSpPr/>
        <p:nvPr/>
      </p:nvGrpSpPr>
      <p:grpSpPr>
        <a:xfrm>
          <a:off x="0" y="0"/>
          <a:ext cx="0" cy="0"/>
          <a:chOff x="0" y="0"/>
          <a:chExt cx="0" cy="0"/>
        </a:xfrm>
      </p:grpSpPr>
      <p:sp>
        <p:nvSpPr>
          <p:cNvPr id="5120" name="Google Shape;5120;p25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121" name="Google Shape;5121;p25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46" name="Shape 5146"/>
        <p:cNvGrpSpPr/>
        <p:nvPr/>
      </p:nvGrpSpPr>
      <p:grpSpPr>
        <a:xfrm>
          <a:off x="0" y="0"/>
          <a:ext cx="0" cy="0"/>
          <a:chOff x="0" y="0"/>
          <a:chExt cx="0" cy="0"/>
        </a:xfrm>
      </p:grpSpPr>
      <p:sp>
        <p:nvSpPr>
          <p:cNvPr id="5147" name="Google Shape;5147;p25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148" name="Google Shape;5148;p25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2" name="Shape 5172"/>
        <p:cNvGrpSpPr/>
        <p:nvPr/>
      </p:nvGrpSpPr>
      <p:grpSpPr>
        <a:xfrm>
          <a:off x="0" y="0"/>
          <a:ext cx="0" cy="0"/>
          <a:chOff x="0" y="0"/>
          <a:chExt cx="0" cy="0"/>
        </a:xfrm>
      </p:grpSpPr>
      <p:sp>
        <p:nvSpPr>
          <p:cNvPr id="5173" name="Google Shape;5173;p25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174" name="Google Shape;5174;p25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79" name="Shape 5179"/>
        <p:cNvGrpSpPr/>
        <p:nvPr/>
      </p:nvGrpSpPr>
      <p:grpSpPr>
        <a:xfrm>
          <a:off x="0" y="0"/>
          <a:ext cx="0" cy="0"/>
          <a:chOff x="0" y="0"/>
          <a:chExt cx="0" cy="0"/>
        </a:xfrm>
      </p:grpSpPr>
      <p:sp>
        <p:nvSpPr>
          <p:cNvPr id="5180" name="Google Shape;5180;p26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181" name="Google Shape;5181;p26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6" name="Shape 5206"/>
        <p:cNvGrpSpPr/>
        <p:nvPr/>
      </p:nvGrpSpPr>
      <p:grpSpPr>
        <a:xfrm>
          <a:off x="0" y="0"/>
          <a:ext cx="0" cy="0"/>
          <a:chOff x="0" y="0"/>
          <a:chExt cx="0" cy="0"/>
        </a:xfrm>
      </p:grpSpPr>
      <p:sp>
        <p:nvSpPr>
          <p:cNvPr id="5207" name="Google Shape;5207;p26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208" name="Google Shape;5208;p26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32" name="Shape 5232"/>
        <p:cNvGrpSpPr/>
        <p:nvPr/>
      </p:nvGrpSpPr>
      <p:grpSpPr>
        <a:xfrm>
          <a:off x="0" y="0"/>
          <a:ext cx="0" cy="0"/>
          <a:chOff x="0" y="0"/>
          <a:chExt cx="0" cy="0"/>
        </a:xfrm>
      </p:grpSpPr>
      <p:sp>
        <p:nvSpPr>
          <p:cNvPr id="5233" name="Google Shape;5233;p26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234" name="Google Shape;5234;p26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0" name="Shape 5240"/>
        <p:cNvGrpSpPr/>
        <p:nvPr/>
      </p:nvGrpSpPr>
      <p:grpSpPr>
        <a:xfrm>
          <a:off x="0" y="0"/>
          <a:ext cx="0" cy="0"/>
          <a:chOff x="0" y="0"/>
          <a:chExt cx="0" cy="0"/>
        </a:xfrm>
      </p:grpSpPr>
      <p:sp>
        <p:nvSpPr>
          <p:cNvPr id="5241" name="Google Shape;5241;p26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242" name="Google Shape;5242;p26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 name="Shape 473"/>
        <p:cNvGrpSpPr/>
        <p:nvPr/>
      </p:nvGrpSpPr>
      <p:grpSpPr>
        <a:xfrm>
          <a:off x="0" y="0"/>
          <a:ext cx="0" cy="0"/>
          <a:chOff x="0" y="0"/>
          <a:chExt cx="0" cy="0"/>
        </a:xfrm>
      </p:grpSpPr>
      <p:sp>
        <p:nvSpPr>
          <p:cNvPr id="474" name="Google Shape;474;p2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75" name="Google Shape;475;p2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9" name="Shape 5259"/>
        <p:cNvGrpSpPr/>
        <p:nvPr/>
      </p:nvGrpSpPr>
      <p:grpSpPr>
        <a:xfrm>
          <a:off x="0" y="0"/>
          <a:ext cx="0" cy="0"/>
          <a:chOff x="0" y="0"/>
          <a:chExt cx="0" cy="0"/>
        </a:xfrm>
      </p:grpSpPr>
      <p:sp>
        <p:nvSpPr>
          <p:cNvPr id="5260" name="Google Shape;5260;p26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261" name="Google Shape;5261;p26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3" name="Shape 5283"/>
        <p:cNvGrpSpPr/>
        <p:nvPr/>
      </p:nvGrpSpPr>
      <p:grpSpPr>
        <a:xfrm>
          <a:off x="0" y="0"/>
          <a:ext cx="0" cy="0"/>
          <a:chOff x="0" y="0"/>
          <a:chExt cx="0" cy="0"/>
        </a:xfrm>
      </p:grpSpPr>
      <p:sp>
        <p:nvSpPr>
          <p:cNvPr id="5284" name="Google Shape;5284;p26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285" name="Google Shape;5285;p26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9" name="Shape 5309"/>
        <p:cNvGrpSpPr/>
        <p:nvPr/>
      </p:nvGrpSpPr>
      <p:grpSpPr>
        <a:xfrm>
          <a:off x="0" y="0"/>
          <a:ext cx="0" cy="0"/>
          <a:chOff x="0" y="0"/>
          <a:chExt cx="0" cy="0"/>
        </a:xfrm>
      </p:grpSpPr>
      <p:sp>
        <p:nvSpPr>
          <p:cNvPr id="5310" name="Google Shape;5310;p26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311" name="Google Shape;5311;p26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3" name="Shape 5333"/>
        <p:cNvGrpSpPr/>
        <p:nvPr/>
      </p:nvGrpSpPr>
      <p:grpSpPr>
        <a:xfrm>
          <a:off x="0" y="0"/>
          <a:ext cx="0" cy="0"/>
          <a:chOff x="0" y="0"/>
          <a:chExt cx="0" cy="0"/>
        </a:xfrm>
      </p:grpSpPr>
      <p:sp>
        <p:nvSpPr>
          <p:cNvPr id="5334" name="Google Shape;5334;p26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335" name="Google Shape;5335;p26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0" name="Shape 5340"/>
        <p:cNvGrpSpPr/>
        <p:nvPr/>
      </p:nvGrpSpPr>
      <p:grpSpPr>
        <a:xfrm>
          <a:off x="0" y="0"/>
          <a:ext cx="0" cy="0"/>
          <a:chOff x="0" y="0"/>
          <a:chExt cx="0" cy="0"/>
        </a:xfrm>
      </p:grpSpPr>
      <p:sp>
        <p:nvSpPr>
          <p:cNvPr id="5341" name="Google Shape;5341;p26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342" name="Google Shape;5342;p26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5" name="Shape 5365"/>
        <p:cNvGrpSpPr/>
        <p:nvPr/>
      </p:nvGrpSpPr>
      <p:grpSpPr>
        <a:xfrm>
          <a:off x="0" y="0"/>
          <a:ext cx="0" cy="0"/>
          <a:chOff x="0" y="0"/>
          <a:chExt cx="0" cy="0"/>
        </a:xfrm>
      </p:grpSpPr>
      <p:sp>
        <p:nvSpPr>
          <p:cNvPr id="5366" name="Google Shape;5366;p26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367" name="Google Shape;5367;p26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9" name="Shape 5389"/>
        <p:cNvGrpSpPr/>
        <p:nvPr/>
      </p:nvGrpSpPr>
      <p:grpSpPr>
        <a:xfrm>
          <a:off x="0" y="0"/>
          <a:ext cx="0" cy="0"/>
          <a:chOff x="0" y="0"/>
          <a:chExt cx="0" cy="0"/>
        </a:xfrm>
      </p:grpSpPr>
      <p:sp>
        <p:nvSpPr>
          <p:cNvPr id="5390" name="Google Shape;5390;p27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391" name="Google Shape;5391;p27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8" name="Shape 5398"/>
        <p:cNvGrpSpPr/>
        <p:nvPr/>
      </p:nvGrpSpPr>
      <p:grpSpPr>
        <a:xfrm>
          <a:off x="0" y="0"/>
          <a:ext cx="0" cy="0"/>
          <a:chOff x="0" y="0"/>
          <a:chExt cx="0" cy="0"/>
        </a:xfrm>
      </p:grpSpPr>
      <p:sp>
        <p:nvSpPr>
          <p:cNvPr id="5399" name="Google Shape;5399;p27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400" name="Google Shape;5400;p27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2" name="Shape 5422"/>
        <p:cNvGrpSpPr/>
        <p:nvPr/>
      </p:nvGrpSpPr>
      <p:grpSpPr>
        <a:xfrm>
          <a:off x="0" y="0"/>
          <a:ext cx="0" cy="0"/>
          <a:chOff x="0" y="0"/>
          <a:chExt cx="0" cy="0"/>
        </a:xfrm>
      </p:grpSpPr>
      <p:sp>
        <p:nvSpPr>
          <p:cNvPr id="5423" name="Google Shape;5423;p27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424" name="Google Shape;5424;p27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7" name="Shape 5447"/>
        <p:cNvGrpSpPr/>
        <p:nvPr/>
      </p:nvGrpSpPr>
      <p:grpSpPr>
        <a:xfrm>
          <a:off x="0" y="0"/>
          <a:ext cx="0" cy="0"/>
          <a:chOff x="0" y="0"/>
          <a:chExt cx="0" cy="0"/>
        </a:xfrm>
      </p:grpSpPr>
      <p:sp>
        <p:nvSpPr>
          <p:cNvPr id="5448" name="Google Shape;5448;p27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449" name="Google Shape;5449;p27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 name="Shape 489"/>
        <p:cNvGrpSpPr/>
        <p:nvPr/>
      </p:nvGrpSpPr>
      <p:grpSpPr>
        <a:xfrm>
          <a:off x="0" y="0"/>
          <a:ext cx="0" cy="0"/>
          <a:chOff x="0" y="0"/>
          <a:chExt cx="0" cy="0"/>
        </a:xfrm>
      </p:grpSpPr>
      <p:sp>
        <p:nvSpPr>
          <p:cNvPr id="490" name="Google Shape;490;p2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491" name="Google Shape;491;p2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1" name="Shape 5471"/>
        <p:cNvGrpSpPr/>
        <p:nvPr/>
      </p:nvGrpSpPr>
      <p:grpSpPr>
        <a:xfrm>
          <a:off x="0" y="0"/>
          <a:ext cx="0" cy="0"/>
          <a:chOff x="0" y="0"/>
          <a:chExt cx="0" cy="0"/>
        </a:xfrm>
      </p:grpSpPr>
      <p:sp>
        <p:nvSpPr>
          <p:cNvPr id="5472" name="Google Shape;5472;p27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473" name="Google Shape;5473;p27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9" name="Shape 5479"/>
        <p:cNvGrpSpPr/>
        <p:nvPr/>
      </p:nvGrpSpPr>
      <p:grpSpPr>
        <a:xfrm>
          <a:off x="0" y="0"/>
          <a:ext cx="0" cy="0"/>
          <a:chOff x="0" y="0"/>
          <a:chExt cx="0" cy="0"/>
        </a:xfrm>
      </p:grpSpPr>
      <p:sp>
        <p:nvSpPr>
          <p:cNvPr id="5480" name="Google Shape;5480;p27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481" name="Google Shape;5481;p27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3" name="Shape 5503"/>
        <p:cNvGrpSpPr/>
        <p:nvPr/>
      </p:nvGrpSpPr>
      <p:grpSpPr>
        <a:xfrm>
          <a:off x="0" y="0"/>
          <a:ext cx="0" cy="0"/>
          <a:chOff x="0" y="0"/>
          <a:chExt cx="0" cy="0"/>
        </a:xfrm>
      </p:grpSpPr>
      <p:sp>
        <p:nvSpPr>
          <p:cNvPr id="5504" name="Google Shape;5504;p27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505" name="Google Shape;5505;p27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9" name="Shape 5529"/>
        <p:cNvGrpSpPr/>
        <p:nvPr/>
      </p:nvGrpSpPr>
      <p:grpSpPr>
        <a:xfrm>
          <a:off x="0" y="0"/>
          <a:ext cx="0" cy="0"/>
          <a:chOff x="0" y="0"/>
          <a:chExt cx="0" cy="0"/>
        </a:xfrm>
      </p:grpSpPr>
      <p:sp>
        <p:nvSpPr>
          <p:cNvPr id="5530" name="Google Shape;5530;p27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531" name="Google Shape;5531;p27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5" name="Shape 5555"/>
        <p:cNvGrpSpPr/>
        <p:nvPr/>
      </p:nvGrpSpPr>
      <p:grpSpPr>
        <a:xfrm>
          <a:off x="0" y="0"/>
          <a:ext cx="0" cy="0"/>
          <a:chOff x="0" y="0"/>
          <a:chExt cx="0" cy="0"/>
        </a:xfrm>
      </p:grpSpPr>
      <p:sp>
        <p:nvSpPr>
          <p:cNvPr id="5556" name="Google Shape;5556;p27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557" name="Google Shape;5557;p27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5" name="Shape 5585"/>
        <p:cNvGrpSpPr/>
        <p:nvPr/>
      </p:nvGrpSpPr>
      <p:grpSpPr>
        <a:xfrm>
          <a:off x="0" y="0"/>
          <a:ext cx="0" cy="0"/>
          <a:chOff x="0" y="0"/>
          <a:chExt cx="0" cy="0"/>
        </a:xfrm>
      </p:grpSpPr>
      <p:sp>
        <p:nvSpPr>
          <p:cNvPr id="5586" name="Google Shape;5586;p27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587" name="Google Shape;5587;p27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5" name="Shape 5615"/>
        <p:cNvGrpSpPr/>
        <p:nvPr/>
      </p:nvGrpSpPr>
      <p:grpSpPr>
        <a:xfrm>
          <a:off x="0" y="0"/>
          <a:ext cx="0" cy="0"/>
          <a:chOff x="0" y="0"/>
          <a:chExt cx="0" cy="0"/>
        </a:xfrm>
      </p:grpSpPr>
      <p:sp>
        <p:nvSpPr>
          <p:cNvPr id="5616" name="Google Shape;5616;p28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617" name="Google Shape;5617;p28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9" name="Shape 5639"/>
        <p:cNvGrpSpPr/>
        <p:nvPr/>
      </p:nvGrpSpPr>
      <p:grpSpPr>
        <a:xfrm>
          <a:off x="0" y="0"/>
          <a:ext cx="0" cy="0"/>
          <a:chOff x="0" y="0"/>
          <a:chExt cx="0" cy="0"/>
        </a:xfrm>
      </p:grpSpPr>
      <p:sp>
        <p:nvSpPr>
          <p:cNvPr id="5640" name="Google Shape;5640;p28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641" name="Google Shape;5641;p28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4" name="Shape 5664"/>
        <p:cNvGrpSpPr/>
        <p:nvPr/>
      </p:nvGrpSpPr>
      <p:grpSpPr>
        <a:xfrm>
          <a:off x="0" y="0"/>
          <a:ext cx="0" cy="0"/>
          <a:chOff x="0" y="0"/>
          <a:chExt cx="0" cy="0"/>
        </a:xfrm>
      </p:grpSpPr>
      <p:sp>
        <p:nvSpPr>
          <p:cNvPr id="5665" name="Google Shape;5665;p28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666" name="Google Shape;5666;p28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p28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690" name="Google Shape;5690;p28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p2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07" name="Google Shape;507;p2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5" name="Shape 5695"/>
        <p:cNvGrpSpPr/>
        <p:nvPr/>
      </p:nvGrpSpPr>
      <p:grpSpPr>
        <a:xfrm>
          <a:off x="0" y="0"/>
          <a:ext cx="0" cy="0"/>
          <a:chOff x="0" y="0"/>
          <a:chExt cx="0" cy="0"/>
        </a:xfrm>
      </p:grpSpPr>
      <p:sp>
        <p:nvSpPr>
          <p:cNvPr id="5696" name="Google Shape;5696;p28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697" name="Google Shape;5697;p28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0" name="Shape 5720"/>
        <p:cNvGrpSpPr/>
        <p:nvPr/>
      </p:nvGrpSpPr>
      <p:grpSpPr>
        <a:xfrm>
          <a:off x="0" y="0"/>
          <a:ext cx="0" cy="0"/>
          <a:chOff x="0" y="0"/>
          <a:chExt cx="0" cy="0"/>
        </a:xfrm>
      </p:grpSpPr>
      <p:sp>
        <p:nvSpPr>
          <p:cNvPr id="5721" name="Google Shape;5721;p28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722" name="Google Shape;5722;p28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4" name="Shape 5744"/>
        <p:cNvGrpSpPr/>
        <p:nvPr/>
      </p:nvGrpSpPr>
      <p:grpSpPr>
        <a:xfrm>
          <a:off x="0" y="0"/>
          <a:ext cx="0" cy="0"/>
          <a:chOff x="0" y="0"/>
          <a:chExt cx="0" cy="0"/>
        </a:xfrm>
      </p:grpSpPr>
      <p:sp>
        <p:nvSpPr>
          <p:cNvPr id="5745" name="Google Shape;5745;p28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746" name="Google Shape;5746;p28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71" name="Shape 5771"/>
        <p:cNvGrpSpPr/>
        <p:nvPr/>
      </p:nvGrpSpPr>
      <p:grpSpPr>
        <a:xfrm>
          <a:off x="0" y="0"/>
          <a:ext cx="0" cy="0"/>
          <a:chOff x="0" y="0"/>
          <a:chExt cx="0" cy="0"/>
        </a:xfrm>
      </p:grpSpPr>
      <p:sp>
        <p:nvSpPr>
          <p:cNvPr id="5772" name="Google Shape;5772;p28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773" name="Google Shape;5773;p28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95" name="Shape 5795"/>
        <p:cNvGrpSpPr/>
        <p:nvPr/>
      </p:nvGrpSpPr>
      <p:grpSpPr>
        <a:xfrm>
          <a:off x="0" y="0"/>
          <a:ext cx="0" cy="0"/>
          <a:chOff x="0" y="0"/>
          <a:chExt cx="0" cy="0"/>
        </a:xfrm>
      </p:grpSpPr>
      <p:sp>
        <p:nvSpPr>
          <p:cNvPr id="5796" name="Google Shape;5796;p28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797" name="Google Shape;5797;p28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0" name="Shape 5820"/>
        <p:cNvGrpSpPr/>
        <p:nvPr/>
      </p:nvGrpSpPr>
      <p:grpSpPr>
        <a:xfrm>
          <a:off x="0" y="0"/>
          <a:ext cx="0" cy="0"/>
          <a:chOff x="0" y="0"/>
          <a:chExt cx="0" cy="0"/>
        </a:xfrm>
      </p:grpSpPr>
      <p:sp>
        <p:nvSpPr>
          <p:cNvPr id="5821" name="Google Shape;5821;p28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822" name="Google Shape;5822;p28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45" name="Shape 5845"/>
        <p:cNvGrpSpPr/>
        <p:nvPr/>
      </p:nvGrpSpPr>
      <p:grpSpPr>
        <a:xfrm>
          <a:off x="0" y="0"/>
          <a:ext cx="0" cy="0"/>
          <a:chOff x="0" y="0"/>
          <a:chExt cx="0" cy="0"/>
        </a:xfrm>
      </p:grpSpPr>
      <p:sp>
        <p:nvSpPr>
          <p:cNvPr id="5846" name="Google Shape;5846;p29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847" name="Google Shape;5847;p29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1" name="Shape 5871"/>
        <p:cNvGrpSpPr/>
        <p:nvPr/>
      </p:nvGrpSpPr>
      <p:grpSpPr>
        <a:xfrm>
          <a:off x="0" y="0"/>
          <a:ext cx="0" cy="0"/>
          <a:chOff x="0" y="0"/>
          <a:chExt cx="0" cy="0"/>
        </a:xfrm>
      </p:grpSpPr>
      <p:sp>
        <p:nvSpPr>
          <p:cNvPr id="5872" name="Google Shape;5872;p29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873" name="Google Shape;5873;p29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7" name="Shape 5897"/>
        <p:cNvGrpSpPr/>
        <p:nvPr/>
      </p:nvGrpSpPr>
      <p:grpSpPr>
        <a:xfrm>
          <a:off x="0" y="0"/>
          <a:ext cx="0" cy="0"/>
          <a:chOff x="0" y="0"/>
          <a:chExt cx="0" cy="0"/>
        </a:xfrm>
      </p:grpSpPr>
      <p:sp>
        <p:nvSpPr>
          <p:cNvPr id="5898" name="Google Shape;5898;p29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899" name="Google Shape;5899;p29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2" name="Shape 5922"/>
        <p:cNvGrpSpPr/>
        <p:nvPr/>
      </p:nvGrpSpPr>
      <p:grpSpPr>
        <a:xfrm>
          <a:off x="0" y="0"/>
          <a:ext cx="0" cy="0"/>
          <a:chOff x="0" y="0"/>
          <a:chExt cx="0" cy="0"/>
        </a:xfrm>
      </p:grpSpPr>
      <p:sp>
        <p:nvSpPr>
          <p:cNvPr id="5923" name="Google Shape;5923;p29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924" name="Google Shape;5924;p29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 name="Shape 522"/>
        <p:cNvGrpSpPr/>
        <p:nvPr/>
      </p:nvGrpSpPr>
      <p:grpSpPr>
        <a:xfrm>
          <a:off x="0" y="0"/>
          <a:ext cx="0" cy="0"/>
          <a:chOff x="0" y="0"/>
          <a:chExt cx="0" cy="0"/>
        </a:xfrm>
      </p:grpSpPr>
      <p:sp>
        <p:nvSpPr>
          <p:cNvPr id="523" name="Google Shape;523;p2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24" name="Google Shape;524;p2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7" name="Shape 5947"/>
        <p:cNvGrpSpPr/>
        <p:nvPr/>
      </p:nvGrpSpPr>
      <p:grpSpPr>
        <a:xfrm>
          <a:off x="0" y="0"/>
          <a:ext cx="0" cy="0"/>
          <a:chOff x="0" y="0"/>
          <a:chExt cx="0" cy="0"/>
        </a:xfrm>
      </p:grpSpPr>
      <p:sp>
        <p:nvSpPr>
          <p:cNvPr id="5948" name="Google Shape;5948;p29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949" name="Google Shape;5949;p29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73" name="Shape 5973"/>
        <p:cNvGrpSpPr/>
        <p:nvPr/>
      </p:nvGrpSpPr>
      <p:grpSpPr>
        <a:xfrm>
          <a:off x="0" y="0"/>
          <a:ext cx="0" cy="0"/>
          <a:chOff x="0" y="0"/>
          <a:chExt cx="0" cy="0"/>
        </a:xfrm>
      </p:grpSpPr>
      <p:sp>
        <p:nvSpPr>
          <p:cNvPr id="5974" name="Google Shape;5974;p29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975" name="Google Shape;5975;p29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9" name="Shape 5999"/>
        <p:cNvGrpSpPr/>
        <p:nvPr/>
      </p:nvGrpSpPr>
      <p:grpSpPr>
        <a:xfrm>
          <a:off x="0" y="0"/>
          <a:ext cx="0" cy="0"/>
          <a:chOff x="0" y="0"/>
          <a:chExt cx="0" cy="0"/>
        </a:xfrm>
      </p:grpSpPr>
      <p:sp>
        <p:nvSpPr>
          <p:cNvPr id="6000" name="Google Shape;6000;p29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001" name="Google Shape;6001;p29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6" name="Shape 6026"/>
        <p:cNvGrpSpPr/>
        <p:nvPr/>
      </p:nvGrpSpPr>
      <p:grpSpPr>
        <a:xfrm>
          <a:off x="0" y="0"/>
          <a:ext cx="0" cy="0"/>
          <a:chOff x="0" y="0"/>
          <a:chExt cx="0" cy="0"/>
        </a:xfrm>
      </p:grpSpPr>
      <p:sp>
        <p:nvSpPr>
          <p:cNvPr id="6027" name="Google Shape;6027;p29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028" name="Google Shape;6028;p29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2" name="Shape 6052"/>
        <p:cNvGrpSpPr/>
        <p:nvPr/>
      </p:nvGrpSpPr>
      <p:grpSpPr>
        <a:xfrm>
          <a:off x="0" y="0"/>
          <a:ext cx="0" cy="0"/>
          <a:chOff x="0" y="0"/>
          <a:chExt cx="0" cy="0"/>
        </a:xfrm>
      </p:grpSpPr>
      <p:sp>
        <p:nvSpPr>
          <p:cNvPr id="6053" name="Google Shape;6053;p29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054" name="Google Shape;6054;p29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8" name="Shape 6078"/>
        <p:cNvGrpSpPr/>
        <p:nvPr/>
      </p:nvGrpSpPr>
      <p:grpSpPr>
        <a:xfrm>
          <a:off x="0" y="0"/>
          <a:ext cx="0" cy="0"/>
          <a:chOff x="0" y="0"/>
          <a:chExt cx="0" cy="0"/>
        </a:xfrm>
      </p:grpSpPr>
      <p:sp>
        <p:nvSpPr>
          <p:cNvPr id="6079" name="Google Shape;6079;p29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080" name="Google Shape;6080;p29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5" name="Shape 6105"/>
        <p:cNvGrpSpPr/>
        <p:nvPr/>
      </p:nvGrpSpPr>
      <p:grpSpPr>
        <a:xfrm>
          <a:off x="0" y="0"/>
          <a:ext cx="0" cy="0"/>
          <a:chOff x="0" y="0"/>
          <a:chExt cx="0" cy="0"/>
        </a:xfrm>
      </p:grpSpPr>
      <p:sp>
        <p:nvSpPr>
          <p:cNvPr id="6106" name="Google Shape;6106;p30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107" name="Google Shape;6107;p30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31" name="Shape 6131"/>
        <p:cNvGrpSpPr/>
        <p:nvPr/>
      </p:nvGrpSpPr>
      <p:grpSpPr>
        <a:xfrm>
          <a:off x="0" y="0"/>
          <a:ext cx="0" cy="0"/>
          <a:chOff x="0" y="0"/>
          <a:chExt cx="0" cy="0"/>
        </a:xfrm>
      </p:grpSpPr>
      <p:sp>
        <p:nvSpPr>
          <p:cNvPr id="6132" name="Google Shape;6132;p30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133" name="Google Shape;6133;p30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7" name="Shape 6157"/>
        <p:cNvGrpSpPr/>
        <p:nvPr/>
      </p:nvGrpSpPr>
      <p:grpSpPr>
        <a:xfrm>
          <a:off x="0" y="0"/>
          <a:ext cx="0" cy="0"/>
          <a:chOff x="0" y="0"/>
          <a:chExt cx="0" cy="0"/>
        </a:xfrm>
      </p:grpSpPr>
      <p:sp>
        <p:nvSpPr>
          <p:cNvPr id="6158" name="Google Shape;6158;p30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159" name="Google Shape;6159;p30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4" name="Shape 6184"/>
        <p:cNvGrpSpPr/>
        <p:nvPr/>
      </p:nvGrpSpPr>
      <p:grpSpPr>
        <a:xfrm>
          <a:off x="0" y="0"/>
          <a:ext cx="0" cy="0"/>
          <a:chOff x="0" y="0"/>
          <a:chExt cx="0" cy="0"/>
        </a:xfrm>
      </p:grpSpPr>
      <p:sp>
        <p:nvSpPr>
          <p:cNvPr id="6185" name="Google Shape;6185;p30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186" name="Google Shape;6186;p30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 name="Shape 169"/>
        <p:cNvGrpSpPr/>
        <p:nvPr/>
      </p:nvGrpSpPr>
      <p:grpSpPr>
        <a:xfrm>
          <a:off x="0" y="0"/>
          <a:ext cx="0" cy="0"/>
          <a:chOff x="0" y="0"/>
          <a:chExt cx="0" cy="0"/>
        </a:xfrm>
      </p:grpSpPr>
      <p:sp>
        <p:nvSpPr>
          <p:cNvPr id="170" name="Google Shape;170;p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1" name="Google Shape;171;p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 name="Shape 538"/>
        <p:cNvGrpSpPr/>
        <p:nvPr/>
      </p:nvGrpSpPr>
      <p:grpSpPr>
        <a:xfrm>
          <a:off x="0" y="0"/>
          <a:ext cx="0" cy="0"/>
          <a:chOff x="0" y="0"/>
          <a:chExt cx="0" cy="0"/>
        </a:xfrm>
      </p:grpSpPr>
      <p:sp>
        <p:nvSpPr>
          <p:cNvPr id="539" name="Google Shape;539;p3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40" name="Google Shape;540;p3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12" name="Shape 6212"/>
        <p:cNvGrpSpPr/>
        <p:nvPr/>
      </p:nvGrpSpPr>
      <p:grpSpPr>
        <a:xfrm>
          <a:off x="0" y="0"/>
          <a:ext cx="0" cy="0"/>
          <a:chOff x="0" y="0"/>
          <a:chExt cx="0" cy="0"/>
        </a:xfrm>
      </p:grpSpPr>
      <p:sp>
        <p:nvSpPr>
          <p:cNvPr id="6213" name="Google Shape;6213;p30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214" name="Google Shape;6214;p30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9" name="Shape 6239"/>
        <p:cNvGrpSpPr/>
        <p:nvPr/>
      </p:nvGrpSpPr>
      <p:grpSpPr>
        <a:xfrm>
          <a:off x="0" y="0"/>
          <a:ext cx="0" cy="0"/>
          <a:chOff x="0" y="0"/>
          <a:chExt cx="0" cy="0"/>
        </a:xfrm>
      </p:grpSpPr>
      <p:sp>
        <p:nvSpPr>
          <p:cNvPr id="6240" name="Google Shape;6240;p30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241" name="Google Shape;6241;p30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7" name="Shape 6267"/>
        <p:cNvGrpSpPr/>
        <p:nvPr/>
      </p:nvGrpSpPr>
      <p:grpSpPr>
        <a:xfrm>
          <a:off x="0" y="0"/>
          <a:ext cx="0" cy="0"/>
          <a:chOff x="0" y="0"/>
          <a:chExt cx="0" cy="0"/>
        </a:xfrm>
      </p:grpSpPr>
      <p:sp>
        <p:nvSpPr>
          <p:cNvPr id="6268" name="Google Shape;6268;p30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269" name="Google Shape;6269;p30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4" name="Shape 6294"/>
        <p:cNvGrpSpPr/>
        <p:nvPr/>
      </p:nvGrpSpPr>
      <p:grpSpPr>
        <a:xfrm>
          <a:off x="0" y="0"/>
          <a:ext cx="0" cy="0"/>
          <a:chOff x="0" y="0"/>
          <a:chExt cx="0" cy="0"/>
        </a:xfrm>
      </p:grpSpPr>
      <p:sp>
        <p:nvSpPr>
          <p:cNvPr id="6295" name="Google Shape;6295;p30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296" name="Google Shape;6296;p30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3" name="Shape 6303"/>
        <p:cNvGrpSpPr/>
        <p:nvPr/>
      </p:nvGrpSpPr>
      <p:grpSpPr>
        <a:xfrm>
          <a:off x="0" y="0"/>
          <a:ext cx="0" cy="0"/>
          <a:chOff x="0" y="0"/>
          <a:chExt cx="0" cy="0"/>
        </a:xfrm>
      </p:grpSpPr>
      <p:sp>
        <p:nvSpPr>
          <p:cNvPr id="6304" name="Google Shape;6304;p30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305" name="Google Shape;6305;p30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1" name="Shape 6331"/>
        <p:cNvGrpSpPr/>
        <p:nvPr/>
      </p:nvGrpSpPr>
      <p:grpSpPr>
        <a:xfrm>
          <a:off x="0" y="0"/>
          <a:ext cx="0" cy="0"/>
          <a:chOff x="0" y="0"/>
          <a:chExt cx="0" cy="0"/>
        </a:xfrm>
      </p:grpSpPr>
      <p:sp>
        <p:nvSpPr>
          <p:cNvPr id="6332" name="Google Shape;6332;p30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333" name="Google Shape;6333;p30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8" name="Shape 6358"/>
        <p:cNvGrpSpPr/>
        <p:nvPr/>
      </p:nvGrpSpPr>
      <p:grpSpPr>
        <a:xfrm>
          <a:off x="0" y="0"/>
          <a:ext cx="0" cy="0"/>
          <a:chOff x="0" y="0"/>
          <a:chExt cx="0" cy="0"/>
        </a:xfrm>
      </p:grpSpPr>
      <p:sp>
        <p:nvSpPr>
          <p:cNvPr id="6359" name="Google Shape;6359;p31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360" name="Google Shape;6360;p31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8" name="Shape 6368"/>
        <p:cNvGrpSpPr/>
        <p:nvPr/>
      </p:nvGrpSpPr>
      <p:grpSpPr>
        <a:xfrm>
          <a:off x="0" y="0"/>
          <a:ext cx="0" cy="0"/>
          <a:chOff x="0" y="0"/>
          <a:chExt cx="0" cy="0"/>
        </a:xfrm>
      </p:grpSpPr>
      <p:sp>
        <p:nvSpPr>
          <p:cNvPr id="6369" name="Google Shape;6369;p31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370" name="Google Shape;6370;p31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7" name="Shape 6397"/>
        <p:cNvGrpSpPr/>
        <p:nvPr/>
      </p:nvGrpSpPr>
      <p:grpSpPr>
        <a:xfrm>
          <a:off x="0" y="0"/>
          <a:ext cx="0" cy="0"/>
          <a:chOff x="0" y="0"/>
          <a:chExt cx="0" cy="0"/>
        </a:xfrm>
      </p:grpSpPr>
      <p:sp>
        <p:nvSpPr>
          <p:cNvPr id="6398" name="Google Shape;6398;p31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399" name="Google Shape;6399;p31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4" name="Shape 6424"/>
        <p:cNvGrpSpPr/>
        <p:nvPr/>
      </p:nvGrpSpPr>
      <p:grpSpPr>
        <a:xfrm>
          <a:off x="0" y="0"/>
          <a:ext cx="0" cy="0"/>
          <a:chOff x="0" y="0"/>
          <a:chExt cx="0" cy="0"/>
        </a:xfrm>
      </p:grpSpPr>
      <p:sp>
        <p:nvSpPr>
          <p:cNvPr id="6425" name="Google Shape;6425;p31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426" name="Google Shape;6426;p31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 name="Shape 554"/>
        <p:cNvGrpSpPr/>
        <p:nvPr/>
      </p:nvGrpSpPr>
      <p:grpSpPr>
        <a:xfrm>
          <a:off x="0" y="0"/>
          <a:ext cx="0" cy="0"/>
          <a:chOff x="0" y="0"/>
          <a:chExt cx="0" cy="0"/>
        </a:xfrm>
      </p:grpSpPr>
      <p:sp>
        <p:nvSpPr>
          <p:cNvPr id="555" name="Google Shape;555;p3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56" name="Google Shape;556;p3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1" name="Shape 6451"/>
        <p:cNvGrpSpPr/>
        <p:nvPr/>
      </p:nvGrpSpPr>
      <p:grpSpPr>
        <a:xfrm>
          <a:off x="0" y="0"/>
          <a:ext cx="0" cy="0"/>
          <a:chOff x="0" y="0"/>
          <a:chExt cx="0" cy="0"/>
        </a:xfrm>
      </p:grpSpPr>
      <p:sp>
        <p:nvSpPr>
          <p:cNvPr id="6452" name="Google Shape;6452;p31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453" name="Google Shape;6453;p31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0" name="Shape 6490"/>
        <p:cNvGrpSpPr/>
        <p:nvPr/>
      </p:nvGrpSpPr>
      <p:grpSpPr>
        <a:xfrm>
          <a:off x="0" y="0"/>
          <a:ext cx="0" cy="0"/>
          <a:chOff x="0" y="0"/>
          <a:chExt cx="0" cy="0"/>
        </a:xfrm>
      </p:grpSpPr>
      <p:sp>
        <p:nvSpPr>
          <p:cNvPr id="6491" name="Google Shape;6491;p31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492" name="Google Shape;6492;p31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9" name="Shape 6529"/>
        <p:cNvGrpSpPr/>
        <p:nvPr/>
      </p:nvGrpSpPr>
      <p:grpSpPr>
        <a:xfrm>
          <a:off x="0" y="0"/>
          <a:ext cx="0" cy="0"/>
          <a:chOff x="0" y="0"/>
          <a:chExt cx="0" cy="0"/>
        </a:xfrm>
      </p:grpSpPr>
      <p:sp>
        <p:nvSpPr>
          <p:cNvPr id="6530" name="Google Shape;6530;p31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531" name="Google Shape;6531;p31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6" name="Shape 6536"/>
        <p:cNvGrpSpPr/>
        <p:nvPr/>
      </p:nvGrpSpPr>
      <p:grpSpPr>
        <a:xfrm>
          <a:off x="0" y="0"/>
          <a:ext cx="0" cy="0"/>
          <a:chOff x="0" y="0"/>
          <a:chExt cx="0" cy="0"/>
        </a:xfrm>
      </p:grpSpPr>
      <p:sp>
        <p:nvSpPr>
          <p:cNvPr id="6537" name="Google Shape;6537;p31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538" name="Google Shape;6538;p31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5" name="Shape 6575"/>
        <p:cNvGrpSpPr/>
        <p:nvPr/>
      </p:nvGrpSpPr>
      <p:grpSpPr>
        <a:xfrm>
          <a:off x="0" y="0"/>
          <a:ext cx="0" cy="0"/>
          <a:chOff x="0" y="0"/>
          <a:chExt cx="0" cy="0"/>
        </a:xfrm>
      </p:grpSpPr>
      <p:sp>
        <p:nvSpPr>
          <p:cNvPr id="6576" name="Google Shape;6576;p31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577" name="Google Shape;6577;p31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4" name="Shape 6614"/>
        <p:cNvGrpSpPr/>
        <p:nvPr/>
      </p:nvGrpSpPr>
      <p:grpSpPr>
        <a:xfrm>
          <a:off x="0" y="0"/>
          <a:ext cx="0" cy="0"/>
          <a:chOff x="0" y="0"/>
          <a:chExt cx="0" cy="0"/>
        </a:xfrm>
      </p:grpSpPr>
      <p:sp>
        <p:nvSpPr>
          <p:cNvPr id="6615" name="Google Shape;6615;p31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616" name="Google Shape;6616;p31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6" name="Shape 6666"/>
        <p:cNvGrpSpPr/>
        <p:nvPr/>
      </p:nvGrpSpPr>
      <p:grpSpPr>
        <a:xfrm>
          <a:off x="0" y="0"/>
          <a:ext cx="0" cy="0"/>
          <a:chOff x="0" y="0"/>
          <a:chExt cx="0" cy="0"/>
        </a:xfrm>
      </p:grpSpPr>
      <p:sp>
        <p:nvSpPr>
          <p:cNvPr id="6667" name="Google Shape;6667;p32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668" name="Google Shape;6668;p32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7" name="Shape 6717"/>
        <p:cNvGrpSpPr/>
        <p:nvPr/>
      </p:nvGrpSpPr>
      <p:grpSpPr>
        <a:xfrm>
          <a:off x="0" y="0"/>
          <a:ext cx="0" cy="0"/>
          <a:chOff x="0" y="0"/>
          <a:chExt cx="0" cy="0"/>
        </a:xfrm>
      </p:grpSpPr>
      <p:sp>
        <p:nvSpPr>
          <p:cNvPr id="6718" name="Google Shape;6718;p32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719" name="Google Shape;6719;p32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8" name="Shape 6768"/>
        <p:cNvGrpSpPr/>
        <p:nvPr/>
      </p:nvGrpSpPr>
      <p:grpSpPr>
        <a:xfrm>
          <a:off x="0" y="0"/>
          <a:ext cx="0" cy="0"/>
          <a:chOff x="0" y="0"/>
          <a:chExt cx="0" cy="0"/>
        </a:xfrm>
      </p:grpSpPr>
      <p:sp>
        <p:nvSpPr>
          <p:cNvPr id="6769" name="Google Shape;6769;p32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770" name="Google Shape;6770;p32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9" name="Shape 6819"/>
        <p:cNvGrpSpPr/>
        <p:nvPr/>
      </p:nvGrpSpPr>
      <p:grpSpPr>
        <a:xfrm>
          <a:off x="0" y="0"/>
          <a:ext cx="0" cy="0"/>
          <a:chOff x="0" y="0"/>
          <a:chExt cx="0" cy="0"/>
        </a:xfrm>
      </p:grpSpPr>
      <p:sp>
        <p:nvSpPr>
          <p:cNvPr id="6820" name="Google Shape;6820;p32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821" name="Google Shape;6821;p32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p3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72" name="Google Shape;572;p3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p32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873" name="Google Shape;6873;p32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3" name="Shape 6923"/>
        <p:cNvGrpSpPr/>
        <p:nvPr/>
      </p:nvGrpSpPr>
      <p:grpSpPr>
        <a:xfrm>
          <a:off x="0" y="0"/>
          <a:ext cx="0" cy="0"/>
          <a:chOff x="0" y="0"/>
          <a:chExt cx="0" cy="0"/>
        </a:xfrm>
      </p:grpSpPr>
      <p:sp>
        <p:nvSpPr>
          <p:cNvPr id="6924" name="Google Shape;6924;p32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925" name="Google Shape;6925;p32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5" name="Shape 6975"/>
        <p:cNvGrpSpPr/>
        <p:nvPr/>
      </p:nvGrpSpPr>
      <p:grpSpPr>
        <a:xfrm>
          <a:off x="0" y="0"/>
          <a:ext cx="0" cy="0"/>
          <a:chOff x="0" y="0"/>
          <a:chExt cx="0" cy="0"/>
        </a:xfrm>
      </p:grpSpPr>
      <p:sp>
        <p:nvSpPr>
          <p:cNvPr id="6976" name="Google Shape;6976;p32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977" name="Google Shape;6977;p32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7" name="Shape 7027"/>
        <p:cNvGrpSpPr/>
        <p:nvPr/>
      </p:nvGrpSpPr>
      <p:grpSpPr>
        <a:xfrm>
          <a:off x="0" y="0"/>
          <a:ext cx="0" cy="0"/>
          <a:chOff x="0" y="0"/>
          <a:chExt cx="0" cy="0"/>
        </a:xfrm>
      </p:grpSpPr>
      <p:sp>
        <p:nvSpPr>
          <p:cNvPr id="7028" name="Google Shape;7028;p32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029" name="Google Shape;7029;p32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9" name="Shape 7079"/>
        <p:cNvGrpSpPr/>
        <p:nvPr/>
      </p:nvGrpSpPr>
      <p:grpSpPr>
        <a:xfrm>
          <a:off x="0" y="0"/>
          <a:ext cx="0" cy="0"/>
          <a:chOff x="0" y="0"/>
          <a:chExt cx="0" cy="0"/>
        </a:xfrm>
      </p:grpSpPr>
      <p:sp>
        <p:nvSpPr>
          <p:cNvPr id="7080" name="Google Shape;7080;p32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081" name="Google Shape;7081;p32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1" name="Shape 7131"/>
        <p:cNvGrpSpPr/>
        <p:nvPr/>
      </p:nvGrpSpPr>
      <p:grpSpPr>
        <a:xfrm>
          <a:off x="0" y="0"/>
          <a:ext cx="0" cy="0"/>
          <a:chOff x="0" y="0"/>
          <a:chExt cx="0" cy="0"/>
        </a:xfrm>
      </p:grpSpPr>
      <p:sp>
        <p:nvSpPr>
          <p:cNvPr id="7132" name="Google Shape;7132;p32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133" name="Google Shape;7133;p32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3" name="Shape 7183"/>
        <p:cNvGrpSpPr/>
        <p:nvPr/>
      </p:nvGrpSpPr>
      <p:grpSpPr>
        <a:xfrm>
          <a:off x="0" y="0"/>
          <a:ext cx="0" cy="0"/>
          <a:chOff x="0" y="0"/>
          <a:chExt cx="0" cy="0"/>
        </a:xfrm>
      </p:grpSpPr>
      <p:sp>
        <p:nvSpPr>
          <p:cNvPr id="7184" name="Google Shape;7184;p33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185" name="Google Shape;7185;p33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6" name="Shape 7236"/>
        <p:cNvGrpSpPr/>
        <p:nvPr/>
      </p:nvGrpSpPr>
      <p:grpSpPr>
        <a:xfrm>
          <a:off x="0" y="0"/>
          <a:ext cx="0" cy="0"/>
          <a:chOff x="0" y="0"/>
          <a:chExt cx="0" cy="0"/>
        </a:xfrm>
      </p:grpSpPr>
      <p:sp>
        <p:nvSpPr>
          <p:cNvPr id="7237" name="Google Shape;7237;p33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238" name="Google Shape;7238;p33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9" name="Shape 7289"/>
        <p:cNvGrpSpPr/>
        <p:nvPr/>
      </p:nvGrpSpPr>
      <p:grpSpPr>
        <a:xfrm>
          <a:off x="0" y="0"/>
          <a:ext cx="0" cy="0"/>
          <a:chOff x="0" y="0"/>
          <a:chExt cx="0" cy="0"/>
        </a:xfrm>
      </p:grpSpPr>
      <p:sp>
        <p:nvSpPr>
          <p:cNvPr id="7290" name="Google Shape;7290;p33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291" name="Google Shape;7291;p33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2" name="Shape 7342"/>
        <p:cNvGrpSpPr/>
        <p:nvPr/>
      </p:nvGrpSpPr>
      <p:grpSpPr>
        <a:xfrm>
          <a:off x="0" y="0"/>
          <a:ext cx="0" cy="0"/>
          <a:chOff x="0" y="0"/>
          <a:chExt cx="0" cy="0"/>
        </a:xfrm>
      </p:grpSpPr>
      <p:sp>
        <p:nvSpPr>
          <p:cNvPr id="7343" name="Google Shape;7343;p33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344" name="Google Shape;7344;p33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 name="Shape 586"/>
        <p:cNvGrpSpPr/>
        <p:nvPr/>
      </p:nvGrpSpPr>
      <p:grpSpPr>
        <a:xfrm>
          <a:off x="0" y="0"/>
          <a:ext cx="0" cy="0"/>
          <a:chOff x="0" y="0"/>
          <a:chExt cx="0" cy="0"/>
        </a:xfrm>
      </p:grpSpPr>
      <p:sp>
        <p:nvSpPr>
          <p:cNvPr id="587" name="Google Shape;587;p3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588" name="Google Shape;588;p3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5" name="Shape 7395"/>
        <p:cNvGrpSpPr/>
        <p:nvPr/>
      </p:nvGrpSpPr>
      <p:grpSpPr>
        <a:xfrm>
          <a:off x="0" y="0"/>
          <a:ext cx="0" cy="0"/>
          <a:chOff x="0" y="0"/>
          <a:chExt cx="0" cy="0"/>
        </a:xfrm>
      </p:grpSpPr>
      <p:sp>
        <p:nvSpPr>
          <p:cNvPr id="7396" name="Google Shape;7396;p33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397" name="Google Shape;7397;p33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8" name="Shape 7448"/>
        <p:cNvGrpSpPr/>
        <p:nvPr/>
      </p:nvGrpSpPr>
      <p:grpSpPr>
        <a:xfrm>
          <a:off x="0" y="0"/>
          <a:ext cx="0" cy="0"/>
          <a:chOff x="0" y="0"/>
          <a:chExt cx="0" cy="0"/>
        </a:xfrm>
      </p:grpSpPr>
      <p:sp>
        <p:nvSpPr>
          <p:cNvPr id="7449" name="Google Shape;7449;p33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450" name="Google Shape;7450;p33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1" name="Shape 7501"/>
        <p:cNvGrpSpPr/>
        <p:nvPr/>
      </p:nvGrpSpPr>
      <p:grpSpPr>
        <a:xfrm>
          <a:off x="0" y="0"/>
          <a:ext cx="0" cy="0"/>
          <a:chOff x="0" y="0"/>
          <a:chExt cx="0" cy="0"/>
        </a:xfrm>
      </p:grpSpPr>
      <p:sp>
        <p:nvSpPr>
          <p:cNvPr id="7502" name="Google Shape;7502;p33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503" name="Google Shape;7503;p33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5" name="Shape 7555"/>
        <p:cNvGrpSpPr/>
        <p:nvPr/>
      </p:nvGrpSpPr>
      <p:grpSpPr>
        <a:xfrm>
          <a:off x="0" y="0"/>
          <a:ext cx="0" cy="0"/>
          <a:chOff x="0" y="0"/>
          <a:chExt cx="0" cy="0"/>
        </a:xfrm>
      </p:grpSpPr>
      <p:sp>
        <p:nvSpPr>
          <p:cNvPr id="7556" name="Google Shape;7556;p33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557" name="Google Shape;7557;p33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8" name="Shape 7608"/>
        <p:cNvGrpSpPr/>
        <p:nvPr/>
      </p:nvGrpSpPr>
      <p:grpSpPr>
        <a:xfrm>
          <a:off x="0" y="0"/>
          <a:ext cx="0" cy="0"/>
          <a:chOff x="0" y="0"/>
          <a:chExt cx="0" cy="0"/>
        </a:xfrm>
      </p:grpSpPr>
      <p:sp>
        <p:nvSpPr>
          <p:cNvPr id="7609" name="Google Shape;7609;p33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610" name="Google Shape;7610;p33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1" name="Shape 7661"/>
        <p:cNvGrpSpPr/>
        <p:nvPr/>
      </p:nvGrpSpPr>
      <p:grpSpPr>
        <a:xfrm>
          <a:off x="0" y="0"/>
          <a:ext cx="0" cy="0"/>
          <a:chOff x="0" y="0"/>
          <a:chExt cx="0" cy="0"/>
        </a:xfrm>
      </p:grpSpPr>
      <p:sp>
        <p:nvSpPr>
          <p:cNvPr id="7662" name="Google Shape;7662;p33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663" name="Google Shape;7663;p33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5" name="Shape 7715"/>
        <p:cNvGrpSpPr/>
        <p:nvPr/>
      </p:nvGrpSpPr>
      <p:grpSpPr>
        <a:xfrm>
          <a:off x="0" y="0"/>
          <a:ext cx="0" cy="0"/>
          <a:chOff x="0" y="0"/>
          <a:chExt cx="0" cy="0"/>
        </a:xfrm>
      </p:grpSpPr>
      <p:sp>
        <p:nvSpPr>
          <p:cNvPr id="7716" name="Google Shape;7716;p34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717" name="Google Shape;7717;p34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4" name="Shape 7724"/>
        <p:cNvGrpSpPr/>
        <p:nvPr/>
      </p:nvGrpSpPr>
      <p:grpSpPr>
        <a:xfrm>
          <a:off x="0" y="0"/>
          <a:ext cx="0" cy="0"/>
          <a:chOff x="0" y="0"/>
          <a:chExt cx="0" cy="0"/>
        </a:xfrm>
      </p:grpSpPr>
      <p:sp>
        <p:nvSpPr>
          <p:cNvPr id="7725" name="Google Shape;7725;p34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726" name="Google Shape;7726;p34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5" name="Shape 7735"/>
        <p:cNvGrpSpPr/>
        <p:nvPr/>
      </p:nvGrpSpPr>
      <p:grpSpPr>
        <a:xfrm>
          <a:off x="0" y="0"/>
          <a:ext cx="0" cy="0"/>
          <a:chOff x="0" y="0"/>
          <a:chExt cx="0" cy="0"/>
        </a:xfrm>
      </p:grpSpPr>
      <p:sp>
        <p:nvSpPr>
          <p:cNvPr id="7736" name="Google Shape;7736;p34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737" name="Google Shape;7737;p34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6" name="Shape 7746"/>
        <p:cNvGrpSpPr/>
        <p:nvPr/>
      </p:nvGrpSpPr>
      <p:grpSpPr>
        <a:xfrm>
          <a:off x="0" y="0"/>
          <a:ext cx="0" cy="0"/>
          <a:chOff x="0" y="0"/>
          <a:chExt cx="0" cy="0"/>
        </a:xfrm>
      </p:grpSpPr>
      <p:sp>
        <p:nvSpPr>
          <p:cNvPr id="7747" name="Google Shape;7747;p34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748" name="Google Shape;7748;p34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 name="Shape 602"/>
        <p:cNvGrpSpPr/>
        <p:nvPr/>
      </p:nvGrpSpPr>
      <p:grpSpPr>
        <a:xfrm>
          <a:off x="0" y="0"/>
          <a:ext cx="0" cy="0"/>
          <a:chOff x="0" y="0"/>
          <a:chExt cx="0" cy="0"/>
        </a:xfrm>
      </p:grpSpPr>
      <p:sp>
        <p:nvSpPr>
          <p:cNvPr id="603" name="Google Shape;603;p3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04" name="Google Shape;604;p3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8" name="Shape 7758"/>
        <p:cNvGrpSpPr/>
        <p:nvPr/>
      </p:nvGrpSpPr>
      <p:grpSpPr>
        <a:xfrm>
          <a:off x="0" y="0"/>
          <a:ext cx="0" cy="0"/>
          <a:chOff x="0" y="0"/>
          <a:chExt cx="0" cy="0"/>
        </a:xfrm>
      </p:grpSpPr>
      <p:sp>
        <p:nvSpPr>
          <p:cNvPr id="7759" name="Google Shape;7759;p34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760" name="Google Shape;7760;p34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5" name="Shape 7775"/>
        <p:cNvGrpSpPr/>
        <p:nvPr/>
      </p:nvGrpSpPr>
      <p:grpSpPr>
        <a:xfrm>
          <a:off x="0" y="0"/>
          <a:ext cx="0" cy="0"/>
          <a:chOff x="0" y="0"/>
          <a:chExt cx="0" cy="0"/>
        </a:xfrm>
      </p:grpSpPr>
      <p:sp>
        <p:nvSpPr>
          <p:cNvPr id="7776" name="Google Shape;7776;p34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777" name="Google Shape;7777;p34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3" name="Shape 7793"/>
        <p:cNvGrpSpPr/>
        <p:nvPr/>
      </p:nvGrpSpPr>
      <p:grpSpPr>
        <a:xfrm>
          <a:off x="0" y="0"/>
          <a:ext cx="0" cy="0"/>
          <a:chOff x="0" y="0"/>
          <a:chExt cx="0" cy="0"/>
        </a:xfrm>
      </p:grpSpPr>
      <p:sp>
        <p:nvSpPr>
          <p:cNvPr id="7794" name="Google Shape;7794;p34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795" name="Google Shape;7795;p34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6" name="Shape 7806"/>
        <p:cNvGrpSpPr/>
        <p:nvPr/>
      </p:nvGrpSpPr>
      <p:grpSpPr>
        <a:xfrm>
          <a:off x="0" y="0"/>
          <a:ext cx="0" cy="0"/>
          <a:chOff x="0" y="0"/>
          <a:chExt cx="0" cy="0"/>
        </a:xfrm>
      </p:grpSpPr>
      <p:sp>
        <p:nvSpPr>
          <p:cNvPr id="7807" name="Google Shape;7807;p34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808" name="Google Shape;7808;p34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9" name="Shape 7819"/>
        <p:cNvGrpSpPr/>
        <p:nvPr/>
      </p:nvGrpSpPr>
      <p:grpSpPr>
        <a:xfrm>
          <a:off x="0" y="0"/>
          <a:ext cx="0" cy="0"/>
          <a:chOff x="0" y="0"/>
          <a:chExt cx="0" cy="0"/>
        </a:xfrm>
      </p:grpSpPr>
      <p:sp>
        <p:nvSpPr>
          <p:cNvPr id="7820" name="Google Shape;7820;p34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821" name="Google Shape;7821;p34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2" name="Shape 7832"/>
        <p:cNvGrpSpPr/>
        <p:nvPr/>
      </p:nvGrpSpPr>
      <p:grpSpPr>
        <a:xfrm>
          <a:off x="0" y="0"/>
          <a:ext cx="0" cy="0"/>
          <a:chOff x="0" y="0"/>
          <a:chExt cx="0" cy="0"/>
        </a:xfrm>
      </p:grpSpPr>
      <p:sp>
        <p:nvSpPr>
          <p:cNvPr id="7833" name="Google Shape;7833;p34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834" name="Google Shape;7834;p34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45" name="Shape 7845"/>
        <p:cNvGrpSpPr/>
        <p:nvPr/>
      </p:nvGrpSpPr>
      <p:grpSpPr>
        <a:xfrm>
          <a:off x="0" y="0"/>
          <a:ext cx="0" cy="0"/>
          <a:chOff x="0" y="0"/>
          <a:chExt cx="0" cy="0"/>
        </a:xfrm>
      </p:grpSpPr>
      <p:sp>
        <p:nvSpPr>
          <p:cNvPr id="7846" name="Google Shape;7846;p35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847" name="Google Shape;7847;p35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5" name="Shape 7865"/>
        <p:cNvGrpSpPr/>
        <p:nvPr/>
      </p:nvGrpSpPr>
      <p:grpSpPr>
        <a:xfrm>
          <a:off x="0" y="0"/>
          <a:ext cx="0" cy="0"/>
          <a:chOff x="0" y="0"/>
          <a:chExt cx="0" cy="0"/>
        </a:xfrm>
      </p:grpSpPr>
      <p:sp>
        <p:nvSpPr>
          <p:cNvPr id="7866" name="Google Shape;7866;p35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867" name="Google Shape;7867;p35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4" name="Shape 7884"/>
        <p:cNvGrpSpPr/>
        <p:nvPr/>
      </p:nvGrpSpPr>
      <p:grpSpPr>
        <a:xfrm>
          <a:off x="0" y="0"/>
          <a:ext cx="0" cy="0"/>
          <a:chOff x="0" y="0"/>
          <a:chExt cx="0" cy="0"/>
        </a:xfrm>
      </p:grpSpPr>
      <p:sp>
        <p:nvSpPr>
          <p:cNvPr id="7885" name="Google Shape;7885;p35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886" name="Google Shape;7886;p35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4" name="Shape 7904"/>
        <p:cNvGrpSpPr/>
        <p:nvPr/>
      </p:nvGrpSpPr>
      <p:grpSpPr>
        <a:xfrm>
          <a:off x="0" y="0"/>
          <a:ext cx="0" cy="0"/>
          <a:chOff x="0" y="0"/>
          <a:chExt cx="0" cy="0"/>
        </a:xfrm>
      </p:grpSpPr>
      <p:sp>
        <p:nvSpPr>
          <p:cNvPr id="7905" name="Google Shape;7905;p35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906" name="Google Shape;7906;p35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1" name="Shape 621"/>
        <p:cNvGrpSpPr/>
        <p:nvPr/>
      </p:nvGrpSpPr>
      <p:grpSpPr>
        <a:xfrm>
          <a:off x="0" y="0"/>
          <a:ext cx="0" cy="0"/>
          <a:chOff x="0" y="0"/>
          <a:chExt cx="0" cy="0"/>
        </a:xfrm>
      </p:grpSpPr>
      <p:sp>
        <p:nvSpPr>
          <p:cNvPr id="622" name="Google Shape;622;g3e5bcd7e9a3_0_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23" name="Google Shape;623;g3e5bcd7e9a3_0_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3" name="Shape 7923"/>
        <p:cNvGrpSpPr/>
        <p:nvPr/>
      </p:nvGrpSpPr>
      <p:grpSpPr>
        <a:xfrm>
          <a:off x="0" y="0"/>
          <a:ext cx="0" cy="0"/>
          <a:chOff x="0" y="0"/>
          <a:chExt cx="0" cy="0"/>
        </a:xfrm>
      </p:grpSpPr>
      <p:sp>
        <p:nvSpPr>
          <p:cNvPr id="7924" name="Google Shape;7924;p35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925" name="Google Shape;7925;p35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2" name="Shape 7942"/>
        <p:cNvGrpSpPr/>
        <p:nvPr/>
      </p:nvGrpSpPr>
      <p:grpSpPr>
        <a:xfrm>
          <a:off x="0" y="0"/>
          <a:ext cx="0" cy="0"/>
          <a:chOff x="0" y="0"/>
          <a:chExt cx="0" cy="0"/>
        </a:xfrm>
      </p:grpSpPr>
      <p:sp>
        <p:nvSpPr>
          <p:cNvPr id="7943" name="Google Shape;7943;p35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944" name="Google Shape;7944;p35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1" name="Shape 7961"/>
        <p:cNvGrpSpPr/>
        <p:nvPr/>
      </p:nvGrpSpPr>
      <p:grpSpPr>
        <a:xfrm>
          <a:off x="0" y="0"/>
          <a:ext cx="0" cy="0"/>
          <a:chOff x="0" y="0"/>
          <a:chExt cx="0" cy="0"/>
        </a:xfrm>
      </p:grpSpPr>
      <p:sp>
        <p:nvSpPr>
          <p:cNvPr id="7962" name="Google Shape;7962;p35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963" name="Google Shape;7963;p35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9" name="Shape 7969"/>
        <p:cNvGrpSpPr/>
        <p:nvPr/>
      </p:nvGrpSpPr>
      <p:grpSpPr>
        <a:xfrm>
          <a:off x="0" y="0"/>
          <a:ext cx="0" cy="0"/>
          <a:chOff x="0" y="0"/>
          <a:chExt cx="0" cy="0"/>
        </a:xfrm>
      </p:grpSpPr>
      <p:sp>
        <p:nvSpPr>
          <p:cNvPr id="7970" name="Google Shape;7970;p35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971" name="Google Shape;7971;p35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8" name="Shape 7988"/>
        <p:cNvGrpSpPr/>
        <p:nvPr/>
      </p:nvGrpSpPr>
      <p:grpSpPr>
        <a:xfrm>
          <a:off x="0" y="0"/>
          <a:ext cx="0" cy="0"/>
          <a:chOff x="0" y="0"/>
          <a:chExt cx="0" cy="0"/>
        </a:xfrm>
      </p:grpSpPr>
      <p:sp>
        <p:nvSpPr>
          <p:cNvPr id="7989" name="Google Shape;7989;p35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990" name="Google Shape;7990;p35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07" name="Shape 8007"/>
        <p:cNvGrpSpPr/>
        <p:nvPr/>
      </p:nvGrpSpPr>
      <p:grpSpPr>
        <a:xfrm>
          <a:off x="0" y="0"/>
          <a:ext cx="0" cy="0"/>
          <a:chOff x="0" y="0"/>
          <a:chExt cx="0" cy="0"/>
        </a:xfrm>
      </p:grpSpPr>
      <p:sp>
        <p:nvSpPr>
          <p:cNvPr id="8008" name="Google Shape;8008;p35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009" name="Google Shape;8009;p35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6" name="Shape 8026"/>
        <p:cNvGrpSpPr/>
        <p:nvPr/>
      </p:nvGrpSpPr>
      <p:grpSpPr>
        <a:xfrm>
          <a:off x="0" y="0"/>
          <a:ext cx="0" cy="0"/>
          <a:chOff x="0" y="0"/>
          <a:chExt cx="0" cy="0"/>
        </a:xfrm>
      </p:grpSpPr>
      <p:sp>
        <p:nvSpPr>
          <p:cNvPr id="8027" name="Google Shape;8027;p36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028" name="Google Shape;8028;p36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46" name="Shape 8046"/>
        <p:cNvGrpSpPr/>
        <p:nvPr/>
      </p:nvGrpSpPr>
      <p:grpSpPr>
        <a:xfrm>
          <a:off x="0" y="0"/>
          <a:ext cx="0" cy="0"/>
          <a:chOff x="0" y="0"/>
          <a:chExt cx="0" cy="0"/>
        </a:xfrm>
      </p:grpSpPr>
      <p:sp>
        <p:nvSpPr>
          <p:cNvPr id="8047" name="Google Shape;8047;p36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048" name="Google Shape;8048;p36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5" name="Shape 8065"/>
        <p:cNvGrpSpPr/>
        <p:nvPr/>
      </p:nvGrpSpPr>
      <p:grpSpPr>
        <a:xfrm>
          <a:off x="0" y="0"/>
          <a:ext cx="0" cy="0"/>
          <a:chOff x="0" y="0"/>
          <a:chExt cx="0" cy="0"/>
        </a:xfrm>
      </p:grpSpPr>
      <p:sp>
        <p:nvSpPr>
          <p:cNvPr id="8066" name="Google Shape;8066;p36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067" name="Google Shape;8067;p36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5" name="Shape 8085"/>
        <p:cNvGrpSpPr/>
        <p:nvPr/>
      </p:nvGrpSpPr>
      <p:grpSpPr>
        <a:xfrm>
          <a:off x="0" y="0"/>
          <a:ext cx="0" cy="0"/>
          <a:chOff x="0" y="0"/>
          <a:chExt cx="0" cy="0"/>
        </a:xfrm>
      </p:grpSpPr>
      <p:sp>
        <p:nvSpPr>
          <p:cNvPr id="8086" name="Google Shape;8086;p36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087" name="Google Shape;8087;p36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 name="Shape 640"/>
        <p:cNvGrpSpPr/>
        <p:nvPr/>
      </p:nvGrpSpPr>
      <p:grpSpPr>
        <a:xfrm>
          <a:off x="0" y="0"/>
          <a:ext cx="0" cy="0"/>
          <a:chOff x="0" y="0"/>
          <a:chExt cx="0" cy="0"/>
        </a:xfrm>
      </p:grpSpPr>
      <p:sp>
        <p:nvSpPr>
          <p:cNvPr id="641" name="Google Shape;641;p3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42" name="Google Shape;642;p3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5" name="Shape 8105"/>
        <p:cNvGrpSpPr/>
        <p:nvPr/>
      </p:nvGrpSpPr>
      <p:grpSpPr>
        <a:xfrm>
          <a:off x="0" y="0"/>
          <a:ext cx="0" cy="0"/>
          <a:chOff x="0" y="0"/>
          <a:chExt cx="0" cy="0"/>
        </a:xfrm>
      </p:grpSpPr>
      <p:sp>
        <p:nvSpPr>
          <p:cNvPr id="8106" name="Google Shape;8106;p36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107" name="Google Shape;8107;p36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5" name="Shape 8125"/>
        <p:cNvGrpSpPr/>
        <p:nvPr/>
      </p:nvGrpSpPr>
      <p:grpSpPr>
        <a:xfrm>
          <a:off x="0" y="0"/>
          <a:ext cx="0" cy="0"/>
          <a:chOff x="0" y="0"/>
          <a:chExt cx="0" cy="0"/>
        </a:xfrm>
      </p:grpSpPr>
      <p:sp>
        <p:nvSpPr>
          <p:cNvPr id="8126" name="Google Shape;8126;p36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127" name="Google Shape;8127;p36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5" name="Shape 8145"/>
        <p:cNvGrpSpPr/>
        <p:nvPr/>
      </p:nvGrpSpPr>
      <p:grpSpPr>
        <a:xfrm>
          <a:off x="0" y="0"/>
          <a:ext cx="0" cy="0"/>
          <a:chOff x="0" y="0"/>
          <a:chExt cx="0" cy="0"/>
        </a:xfrm>
      </p:grpSpPr>
      <p:sp>
        <p:nvSpPr>
          <p:cNvPr id="8146" name="Google Shape;8146;p36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147" name="Google Shape;8147;p36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6" name="Shape 8166"/>
        <p:cNvGrpSpPr/>
        <p:nvPr/>
      </p:nvGrpSpPr>
      <p:grpSpPr>
        <a:xfrm>
          <a:off x="0" y="0"/>
          <a:ext cx="0" cy="0"/>
          <a:chOff x="0" y="0"/>
          <a:chExt cx="0" cy="0"/>
        </a:xfrm>
      </p:grpSpPr>
      <p:sp>
        <p:nvSpPr>
          <p:cNvPr id="8167" name="Google Shape;8167;p36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168" name="Google Shape;8168;p36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5" name="Shape 8205"/>
        <p:cNvGrpSpPr/>
        <p:nvPr/>
      </p:nvGrpSpPr>
      <p:grpSpPr>
        <a:xfrm>
          <a:off x="0" y="0"/>
          <a:ext cx="0" cy="0"/>
          <a:chOff x="0" y="0"/>
          <a:chExt cx="0" cy="0"/>
        </a:xfrm>
      </p:grpSpPr>
      <p:sp>
        <p:nvSpPr>
          <p:cNvPr id="8206" name="Google Shape;8206;p36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207" name="Google Shape;8207;p36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5" name="Shape 8245"/>
        <p:cNvGrpSpPr/>
        <p:nvPr/>
      </p:nvGrpSpPr>
      <p:grpSpPr>
        <a:xfrm>
          <a:off x="0" y="0"/>
          <a:ext cx="0" cy="0"/>
          <a:chOff x="0" y="0"/>
          <a:chExt cx="0" cy="0"/>
        </a:xfrm>
      </p:grpSpPr>
      <p:sp>
        <p:nvSpPr>
          <p:cNvPr id="8246" name="Google Shape;8246;p36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247" name="Google Shape;8247;p36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5" name="Shape 8285"/>
        <p:cNvGrpSpPr/>
        <p:nvPr/>
      </p:nvGrpSpPr>
      <p:grpSpPr>
        <a:xfrm>
          <a:off x="0" y="0"/>
          <a:ext cx="0" cy="0"/>
          <a:chOff x="0" y="0"/>
          <a:chExt cx="0" cy="0"/>
        </a:xfrm>
      </p:grpSpPr>
      <p:sp>
        <p:nvSpPr>
          <p:cNvPr id="8286" name="Google Shape;8286;p37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287" name="Google Shape;8287;p37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7" name="Shape 8327"/>
        <p:cNvGrpSpPr/>
        <p:nvPr/>
      </p:nvGrpSpPr>
      <p:grpSpPr>
        <a:xfrm>
          <a:off x="0" y="0"/>
          <a:ext cx="0" cy="0"/>
          <a:chOff x="0" y="0"/>
          <a:chExt cx="0" cy="0"/>
        </a:xfrm>
      </p:grpSpPr>
      <p:sp>
        <p:nvSpPr>
          <p:cNvPr id="8328" name="Google Shape;8328;p37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329" name="Google Shape;8329;p37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9" name="Shape 8369"/>
        <p:cNvGrpSpPr/>
        <p:nvPr/>
      </p:nvGrpSpPr>
      <p:grpSpPr>
        <a:xfrm>
          <a:off x="0" y="0"/>
          <a:ext cx="0" cy="0"/>
          <a:chOff x="0" y="0"/>
          <a:chExt cx="0" cy="0"/>
        </a:xfrm>
      </p:grpSpPr>
      <p:sp>
        <p:nvSpPr>
          <p:cNvPr id="8370" name="Google Shape;8370;p37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371" name="Google Shape;8371;p37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2" name="Shape 8412"/>
        <p:cNvGrpSpPr/>
        <p:nvPr/>
      </p:nvGrpSpPr>
      <p:grpSpPr>
        <a:xfrm>
          <a:off x="0" y="0"/>
          <a:ext cx="0" cy="0"/>
          <a:chOff x="0" y="0"/>
          <a:chExt cx="0" cy="0"/>
        </a:xfrm>
      </p:grpSpPr>
      <p:sp>
        <p:nvSpPr>
          <p:cNvPr id="8413" name="Google Shape;8413;p37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414" name="Google Shape;8414;p37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8" name="Shape 658"/>
        <p:cNvGrpSpPr/>
        <p:nvPr/>
      </p:nvGrpSpPr>
      <p:grpSpPr>
        <a:xfrm>
          <a:off x="0" y="0"/>
          <a:ext cx="0" cy="0"/>
          <a:chOff x="0" y="0"/>
          <a:chExt cx="0" cy="0"/>
        </a:xfrm>
      </p:grpSpPr>
      <p:sp>
        <p:nvSpPr>
          <p:cNvPr id="659" name="Google Shape;659;p3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60" name="Google Shape;660;p3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20" name="Shape 8420"/>
        <p:cNvGrpSpPr/>
        <p:nvPr/>
      </p:nvGrpSpPr>
      <p:grpSpPr>
        <a:xfrm>
          <a:off x="0" y="0"/>
          <a:ext cx="0" cy="0"/>
          <a:chOff x="0" y="0"/>
          <a:chExt cx="0" cy="0"/>
        </a:xfrm>
      </p:grpSpPr>
      <p:sp>
        <p:nvSpPr>
          <p:cNvPr id="8421" name="Google Shape;8421;p37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422" name="Google Shape;8422;p37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8" name="Shape 8458"/>
        <p:cNvGrpSpPr/>
        <p:nvPr/>
      </p:nvGrpSpPr>
      <p:grpSpPr>
        <a:xfrm>
          <a:off x="0" y="0"/>
          <a:ext cx="0" cy="0"/>
          <a:chOff x="0" y="0"/>
          <a:chExt cx="0" cy="0"/>
        </a:xfrm>
      </p:grpSpPr>
      <p:sp>
        <p:nvSpPr>
          <p:cNvPr id="8459" name="Google Shape;8459;p37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460" name="Google Shape;8460;p37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1" name="Shape 8501"/>
        <p:cNvGrpSpPr/>
        <p:nvPr/>
      </p:nvGrpSpPr>
      <p:grpSpPr>
        <a:xfrm>
          <a:off x="0" y="0"/>
          <a:ext cx="0" cy="0"/>
          <a:chOff x="0" y="0"/>
          <a:chExt cx="0" cy="0"/>
        </a:xfrm>
      </p:grpSpPr>
      <p:sp>
        <p:nvSpPr>
          <p:cNvPr id="8502" name="Google Shape;8502;p37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503" name="Google Shape;8503;p37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44" name="Shape 8544"/>
        <p:cNvGrpSpPr/>
        <p:nvPr/>
      </p:nvGrpSpPr>
      <p:grpSpPr>
        <a:xfrm>
          <a:off x="0" y="0"/>
          <a:ext cx="0" cy="0"/>
          <a:chOff x="0" y="0"/>
          <a:chExt cx="0" cy="0"/>
        </a:xfrm>
      </p:grpSpPr>
      <p:sp>
        <p:nvSpPr>
          <p:cNvPr id="8545" name="Google Shape;8545;p37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546" name="Google Shape;8546;p37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7" name="Shape 8587"/>
        <p:cNvGrpSpPr/>
        <p:nvPr/>
      </p:nvGrpSpPr>
      <p:grpSpPr>
        <a:xfrm>
          <a:off x="0" y="0"/>
          <a:ext cx="0" cy="0"/>
          <a:chOff x="0" y="0"/>
          <a:chExt cx="0" cy="0"/>
        </a:xfrm>
      </p:grpSpPr>
      <p:sp>
        <p:nvSpPr>
          <p:cNvPr id="8588" name="Google Shape;8588;p37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589" name="Google Shape;8589;p37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0" name="Shape 8630"/>
        <p:cNvGrpSpPr/>
        <p:nvPr/>
      </p:nvGrpSpPr>
      <p:grpSpPr>
        <a:xfrm>
          <a:off x="0" y="0"/>
          <a:ext cx="0" cy="0"/>
          <a:chOff x="0" y="0"/>
          <a:chExt cx="0" cy="0"/>
        </a:xfrm>
      </p:grpSpPr>
      <p:sp>
        <p:nvSpPr>
          <p:cNvPr id="8631" name="Google Shape;8631;p37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632" name="Google Shape;8632;p37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3" name="Shape 8673"/>
        <p:cNvGrpSpPr/>
        <p:nvPr/>
      </p:nvGrpSpPr>
      <p:grpSpPr>
        <a:xfrm>
          <a:off x="0" y="0"/>
          <a:ext cx="0" cy="0"/>
          <a:chOff x="0" y="0"/>
          <a:chExt cx="0" cy="0"/>
        </a:xfrm>
      </p:grpSpPr>
      <p:sp>
        <p:nvSpPr>
          <p:cNvPr id="8674" name="Google Shape;8674;p38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675" name="Google Shape;8675;p38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6" name="Shape 8716"/>
        <p:cNvGrpSpPr/>
        <p:nvPr/>
      </p:nvGrpSpPr>
      <p:grpSpPr>
        <a:xfrm>
          <a:off x="0" y="0"/>
          <a:ext cx="0" cy="0"/>
          <a:chOff x="0" y="0"/>
          <a:chExt cx="0" cy="0"/>
        </a:xfrm>
      </p:grpSpPr>
      <p:sp>
        <p:nvSpPr>
          <p:cNvPr id="8717" name="Google Shape;8717;p38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718" name="Google Shape;8718;p38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9" name="Shape 8759"/>
        <p:cNvGrpSpPr/>
        <p:nvPr/>
      </p:nvGrpSpPr>
      <p:grpSpPr>
        <a:xfrm>
          <a:off x="0" y="0"/>
          <a:ext cx="0" cy="0"/>
          <a:chOff x="0" y="0"/>
          <a:chExt cx="0" cy="0"/>
        </a:xfrm>
      </p:grpSpPr>
      <p:sp>
        <p:nvSpPr>
          <p:cNvPr id="8760" name="Google Shape;8760;p38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761" name="Google Shape;8761;p38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2" name="Shape 8802"/>
        <p:cNvGrpSpPr/>
        <p:nvPr/>
      </p:nvGrpSpPr>
      <p:grpSpPr>
        <a:xfrm>
          <a:off x="0" y="0"/>
          <a:ext cx="0" cy="0"/>
          <a:chOff x="0" y="0"/>
          <a:chExt cx="0" cy="0"/>
        </a:xfrm>
      </p:grpSpPr>
      <p:sp>
        <p:nvSpPr>
          <p:cNvPr id="8803" name="Google Shape;8803;p38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804" name="Google Shape;8804;p38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 name="Shape 675"/>
        <p:cNvGrpSpPr/>
        <p:nvPr/>
      </p:nvGrpSpPr>
      <p:grpSpPr>
        <a:xfrm>
          <a:off x="0" y="0"/>
          <a:ext cx="0" cy="0"/>
          <a:chOff x="0" y="0"/>
          <a:chExt cx="0" cy="0"/>
        </a:xfrm>
      </p:grpSpPr>
      <p:sp>
        <p:nvSpPr>
          <p:cNvPr id="676" name="Google Shape;676;p4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77" name="Google Shape;677;p4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5" name="Shape 8845"/>
        <p:cNvGrpSpPr/>
        <p:nvPr/>
      </p:nvGrpSpPr>
      <p:grpSpPr>
        <a:xfrm>
          <a:off x="0" y="0"/>
          <a:ext cx="0" cy="0"/>
          <a:chOff x="0" y="0"/>
          <a:chExt cx="0" cy="0"/>
        </a:xfrm>
      </p:grpSpPr>
      <p:sp>
        <p:nvSpPr>
          <p:cNvPr id="8846" name="Google Shape;8846;p38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847" name="Google Shape;8847;p38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8" name="Shape 8888"/>
        <p:cNvGrpSpPr/>
        <p:nvPr/>
      </p:nvGrpSpPr>
      <p:grpSpPr>
        <a:xfrm>
          <a:off x="0" y="0"/>
          <a:ext cx="0" cy="0"/>
          <a:chOff x="0" y="0"/>
          <a:chExt cx="0" cy="0"/>
        </a:xfrm>
      </p:grpSpPr>
      <p:sp>
        <p:nvSpPr>
          <p:cNvPr id="8889" name="Google Shape;8889;p38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890" name="Google Shape;8890;p38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1" name="Shape 8931"/>
        <p:cNvGrpSpPr/>
        <p:nvPr/>
      </p:nvGrpSpPr>
      <p:grpSpPr>
        <a:xfrm>
          <a:off x="0" y="0"/>
          <a:ext cx="0" cy="0"/>
          <a:chOff x="0" y="0"/>
          <a:chExt cx="0" cy="0"/>
        </a:xfrm>
      </p:grpSpPr>
      <p:sp>
        <p:nvSpPr>
          <p:cNvPr id="8932" name="Google Shape;8932;p38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933" name="Google Shape;8933;p38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4" name="Shape 8974"/>
        <p:cNvGrpSpPr/>
        <p:nvPr/>
      </p:nvGrpSpPr>
      <p:grpSpPr>
        <a:xfrm>
          <a:off x="0" y="0"/>
          <a:ext cx="0" cy="0"/>
          <a:chOff x="0" y="0"/>
          <a:chExt cx="0" cy="0"/>
        </a:xfrm>
      </p:grpSpPr>
      <p:sp>
        <p:nvSpPr>
          <p:cNvPr id="8975" name="Google Shape;8975;p38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976" name="Google Shape;8976;p38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8" name="Shape 9018"/>
        <p:cNvGrpSpPr/>
        <p:nvPr/>
      </p:nvGrpSpPr>
      <p:grpSpPr>
        <a:xfrm>
          <a:off x="0" y="0"/>
          <a:ext cx="0" cy="0"/>
          <a:chOff x="0" y="0"/>
          <a:chExt cx="0" cy="0"/>
        </a:xfrm>
      </p:grpSpPr>
      <p:sp>
        <p:nvSpPr>
          <p:cNvPr id="9019" name="Google Shape;9019;p38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020" name="Google Shape;9020;p38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2" name="Shape 9062"/>
        <p:cNvGrpSpPr/>
        <p:nvPr/>
      </p:nvGrpSpPr>
      <p:grpSpPr>
        <a:xfrm>
          <a:off x="0" y="0"/>
          <a:ext cx="0" cy="0"/>
          <a:chOff x="0" y="0"/>
          <a:chExt cx="0" cy="0"/>
        </a:xfrm>
      </p:grpSpPr>
      <p:sp>
        <p:nvSpPr>
          <p:cNvPr id="9063" name="Google Shape;9063;p38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064" name="Google Shape;9064;p38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6" name="Shape 9106"/>
        <p:cNvGrpSpPr/>
        <p:nvPr/>
      </p:nvGrpSpPr>
      <p:grpSpPr>
        <a:xfrm>
          <a:off x="0" y="0"/>
          <a:ext cx="0" cy="0"/>
          <a:chOff x="0" y="0"/>
          <a:chExt cx="0" cy="0"/>
        </a:xfrm>
      </p:grpSpPr>
      <p:sp>
        <p:nvSpPr>
          <p:cNvPr id="9107" name="Google Shape;9107;p39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108" name="Google Shape;9108;p39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50" name="Shape 9150"/>
        <p:cNvGrpSpPr/>
        <p:nvPr/>
      </p:nvGrpSpPr>
      <p:grpSpPr>
        <a:xfrm>
          <a:off x="0" y="0"/>
          <a:ext cx="0" cy="0"/>
          <a:chOff x="0" y="0"/>
          <a:chExt cx="0" cy="0"/>
        </a:xfrm>
      </p:grpSpPr>
      <p:sp>
        <p:nvSpPr>
          <p:cNvPr id="9151" name="Google Shape;9151;p39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152" name="Google Shape;9152;p39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94" name="Shape 9194"/>
        <p:cNvGrpSpPr/>
        <p:nvPr/>
      </p:nvGrpSpPr>
      <p:grpSpPr>
        <a:xfrm>
          <a:off x="0" y="0"/>
          <a:ext cx="0" cy="0"/>
          <a:chOff x="0" y="0"/>
          <a:chExt cx="0" cy="0"/>
        </a:xfrm>
      </p:grpSpPr>
      <p:sp>
        <p:nvSpPr>
          <p:cNvPr id="9195" name="Google Shape;9195;p39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196" name="Google Shape;9196;p39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9" name="Shape 9239"/>
        <p:cNvGrpSpPr/>
        <p:nvPr/>
      </p:nvGrpSpPr>
      <p:grpSpPr>
        <a:xfrm>
          <a:off x="0" y="0"/>
          <a:ext cx="0" cy="0"/>
          <a:chOff x="0" y="0"/>
          <a:chExt cx="0" cy="0"/>
        </a:xfrm>
      </p:grpSpPr>
      <p:sp>
        <p:nvSpPr>
          <p:cNvPr id="9240" name="Google Shape;9240;p39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241" name="Google Shape;9241;p39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p4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695" name="Google Shape;695;p4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3" name="Shape 9283"/>
        <p:cNvGrpSpPr/>
        <p:nvPr/>
      </p:nvGrpSpPr>
      <p:grpSpPr>
        <a:xfrm>
          <a:off x="0" y="0"/>
          <a:ext cx="0" cy="0"/>
          <a:chOff x="0" y="0"/>
          <a:chExt cx="0" cy="0"/>
        </a:xfrm>
      </p:grpSpPr>
      <p:sp>
        <p:nvSpPr>
          <p:cNvPr id="9284" name="Google Shape;9284;p39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285" name="Google Shape;9285;p39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7" name="Shape 9327"/>
        <p:cNvGrpSpPr/>
        <p:nvPr/>
      </p:nvGrpSpPr>
      <p:grpSpPr>
        <a:xfrm>
          <a:off x="0" y="0"/>
          <a:ext cx="0" cy="0"/>
          <a:chOff x="0" y="0"/>
          <a:chExt cx="0" cy="0"/>
        </a:xfrm>
      </p:grpSpPr>
      <p:sp>
        <p:nvSpPr>
          <p:cNvPr id="9328" name="Google Shape;9328;p39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329" name="Google Shape;9329;p39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1" name="Shape 9371"/>
        <p:cNvGrpSpPr/>
        <p:nvPr/>
      </p:nvGrpSpPr>
      <p:grpSpPr>
        <a:xfrm>
          <a:off x="0" y="0"/>
          <a:ext cx="0" cy="0"/>
          <a:chOff x="0" y="0"/>
          <a:chExt cx="0" cy="0"/>
        </a:xfrm>
      </p:grpSpPr>
      <p:sp>
        <p:nvSpPr>
          <p:cNvPr id="9372" name="Google Shape;9372;p39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373" name="Google Shape;9373;p39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16" name="Shape 9416"/>
        <p:cNvGrpSpPr/>
        <p:nvPr/>
      </p:nvGrpSpPr>
      <p:grpSpPr>
        <a:xfrm>
          <a:off x="0" y="0"/>
          <a:ext cx="0" cy="0"/>
          <a:chOff x="0" y="0"/>
          <a:chExt cx="0" cy="0"/>
        </a:xfrm>
      </p:grpSpPr>
      <p:sp>
        <p:nvSpPr>
          <p:cNvPr id="9417" name="Google Shape;9417;p39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418" name="Google Shape;9418;p39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0" name="Shape 9460"/>
        <p:cNvGrpSpPr/>
        <p:nvPr/>
      </p:nvGrpSpPr>
      <p:grpSpPr>
        <a:xfrm>
          <a:off x="0" y="0"/>
          <a:ext cx="0" cy="0"/>
          <a:chOff x="0" y="0"/>
          <a:chExt cx="0" cy="0"/>
        </a:xfrm>
      </p:grpSpPr>
      <p:sp>
        <p:nvSpPr>
          <p:cNvPr id="9461" name="Google Shape;9461;p39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462" name="Google Shape;9462;p39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3" name="Shape 9503"/>
        <p:cNvGrpSpPr/>
        <p:nvPr/>
      </p:nvGrpSpPr>
      <p:grpSpPr>
        <a:xfrm>
          <a:off x="0" y="0"/>
          <a:ext cx="0" cy="0"/>
          <a:chOff x="0" y="0"/>
          <a:chExt cx="0" cy="0"/>
        </a:xfrm>
      </p:grpSpPr>
      <p:sp>
        <p:nvSpPr>
          <p:cNvPr id="9504" name="Google Shape;9504;p39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505" name="Google Shape;9505;p39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7" name="Shape 9547"/>
        <p:cNvGrpSpPr/>
        <p:nvPr/>
      </p:nvGrpSpPr>
      <p:grpSpPr>
        <a:xfrm>
          <a:off x="0" y="0"/>
          <a:ext cx="0" cy="0"/>
          <a:chOff x="0" y="0"/>
          <a:chExt cx="0" cy="0"/>
        </a:xfrm>
      </p:grpSpPr>
      <p:sp>
        <p:nvSpPr>
          <p:cNvPr id="9548" name="Google Shape;9548;p40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549" name="Google Shape;9549;p40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0" name="Shape 9590"/>
        <p:cNvGrpSpPr/>
        <p:nvPr/>
      </p:nvGrpSpPr>
      <p:grpSpPr>
        <a:xfrm>
          <a:off x="0" y="0"/>
          <a:ext cx="0" cy="0"/>
          <a:chOff x="0" y="0"/>
          <a:chExt cx="0" cy="0"/>
        </a:xfrm>
      </p:grpSpPr>
      <p:sp>
        <p:nvSpPr>
          <p:cNvPr id="9591" name="Google Shape;9591;p40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592" name="Google Shape;9592;p40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3" name="Shape 9633"/>
        <p:cNvGrpSpPr/>
        <p:nvPr/>
      </p:nvGrpSpPr>
      <p:grpSpPr>
        <a:xfrm>
          <a:off x="0" y="0"/>
          <a:ext cx="0" cy="0"/>
          <a:chOff x="0" y="0"/>
          <a:chExt cx="0" cy="0"/>
        </a:xfrm>
      </p:grpSpPr>
      <p:sp>
        <p:nvSpPr>
          <p:cNvPr id="9634" name="Google Shape;9634;p40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635" name="Google Shape;9635;p40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6" name="Shape 9676"/>
        <p:cNvGrpSpPr/>
        <p:nvPr/>
      </p:nvGrpSpPr>
      <p:grpSpPr>
        <a:xfrm>
          <a:off x="0" y="0"/>
          <a:ext cx="0" cy="0"/>
          <a:chOff x="0" y="0"/>
          <a:chExt cx="0" cy="0"/>
        </a:xfrm>
      </p:grpSpPr>
      <p:sp>
        <p:nvSpPr>
          <p:cNvPr id="9677" name="Google Shape;9677;p40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678" name="Google Shape;9678;p40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 name="Shape 179"/>
        <p:cNvGrpSpPr/>
        <p:nvPr/>
      </p:nvGrpSpPr>
      <p:grpSpPr>
        <a:xfrm>
          <a:off x="0" y="0"/>
          <a:ext cx="0" cy="0"/>
          <a:chOff x="0" y="0"/>
          <a:chExt cx="0" cy="0"/>
        </a:xfrm>
      </p:grpSpPr>
      <p:sp>
        <p:nvSpPr>
          <p:cNvPr id="180" name="Google Shape;180;p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1" name="Google Shape;181;p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 name="Shape 710"/>
        <p:cNvGrpSpPr/>
        <p:nvPr/>
      </p:nvGrpSpPr>
      <p:grpSpPr>
        <a:xfrm>
          <a:off x="0" y="0"/>
          <a:ext cx="0" cy="0"/>
          <a:chOff x="0" y="0"/>
          <a:chExt cx="0" cy="0"/>
        </a:xfrm>
      </p:grpSpPr>
      <p:sp>
        <p:nvSpPr>
          <p:cNvPr id="711" name="Google Shape;711;p4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12" name="Google Shape;712;p4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3" name="Shape 9723"/>
        <p:cNvGrpSpPr/>
        <p:nvPr/>
      </p:nvGrpSpPr>
      <p:grpSpPr>
        <a:xfrm>
          <a:off x="0" y="0"/>
          <a:ext cx="0" cy="0"/>
          <a:chOff x="0" y="0"/>
          <a:chExt cx="0" cy="0"/>
        </a:xfrm>
      </p:grpSpPr>
      <p:sp>
        <p:nvSpPr>
          <p:cNvPr id="9724" name="Google Shape;9724;p40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725" name="Google Shape;9725;p40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1" name="Shape 9771"/>
        <p:cNvGrpSpPr/>
        <p:nvPr/>
      </p:nvGrpSpPr>
      <p:grpSpPr>
        <a:xfrm>
          <a:off x="0" y="0"/>
          <a:ext cx="0" cy="0"/>
          <a:chOff x="0" y="0"/>
          <a:chExt cx="0" cy="0"/>
        </a:xfrm>
      </p:grpSpPr>
      <p:sp>
        <p:nvSpPr>
          <p:cNvPr id="9772" name="Google Shape;9772;p40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773" name="Google Shape;9773;p40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8" name="Shape 9818"/>
        <p:cNvGrpSpPr/>
        <p:nvPr/>
      </p:nvGrpSpPr>
      <p:grpSpPr>
        <a:xfrm>
          <a:off x="0" y="0"/>
          <a:ext cx="0" cy="0"/>
          <a:chOff x="0" y="0"/>
          <a:chExt cx="0" cy="0"/>
        </a:xfrm>
      </p:grpSpPr>
      <p:sp>
        <p:nvSpPr>
          <p:cNvPr id="9819" name="Google Shape;9819;p40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820" name="Google Shape;9820;p40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26" name="Shape 9826"/>
        <p:cNvGrpSpPr/>
        <p:nvPr/>
      </p:nvGrpSpPr>
      <p:grpSpPr>
        <a:xfrm>
          <a:off x="0" y="0"/>
          <a:ext cx="0" cy="0"/>
          <a:chOff x="0" y="0"/>
          <a:chExt cx="0" cy="0"/>
        </a:xfrm>
      </p:grpSpPr>
      <p:sp>
        <p:nvSpPr>
          <p:cNvPr id="9827" name="Google Shape;9827;p40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828" name="Google Shape;9828;p40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4" name="Shape 9874"/>
        <p:cNvGrpSpPr/>
        <p:nvPr/>
      </p:nvGrpSpPr>
      <p:grpSpPr>
        <a:xfrm>
          <a:off x="0" y="0"/>
          <a:ext cx="0" cy="0"/>
          <a:chOff x="0" y="0"/>
          <a:chExt cx="0" cy="0"/>
        </a:xfrm>
      </p:grpSpPr>
      <p:sp>
        <p:nvSpPr>
          <p:cNvPr id="9875" name="Google Shape;9875;p40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876" name="Google Shape;9876;p40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1" name="Shape 9921"/>
        <p:cNvGrpSpPr/>
        <p:nvPr/>
      </p:nvGrpSpPr>
      <p:grpSpPr>
        <a:xfrm>
          <a:off x="0" y="0"/>
          <a:ext cx="0" cy="0"/>
          <a:chOff x="0" y="0"/>
          <a:chExt cx="0" cy="0"/>
        </a:xfrm>
      </p:grpSpPr>
      <p:sp>
        <p:nvSpPr>
          <p:cNvPr id="9922" name="Google Shape;9922;p40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923" name="Google Shape;9923;p40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9" name="Shape 9929"/>
        <p:cNvGrpSpPr/>
        <p:nvPr/>
      </p:nvGrpSpPr>
      <p:grpSpPr>
        <a:xfrm>
          <a:off x="0" y="0"/>
          <a:ext cx="0" cy="0"/>
          <a:chOff x="0" y="0"/>
          <a:chExt cx="0" cy="0"/>
        </a:xfrm>
      </p:grpSpPr>
      <p:sp>
        <p:nvSpPr>
          <p:cNvPr id="9930" name="Google Shape;9930;p41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931" name="Google Shape;9931;p41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77" name="Shape 9977"/>
        <p:cNvGrpSpPr/>
        <p:nvPr/>
      </p:nvGrpSpPr>
      <p:grpSpPr>
        <a:xfrm>
          <a:off x="0" y="0"/>
          <a:ext cx="0" cy="0"/>
          <a:chOff x="0" y="0"/>
          <a:chExt cx="0" cy="0"/>
        </a:xfrm>
      </p:grpSpPr>
      <p:sp>
        <p:nvSpPr>
          <p:cNvPr id="9978" name="Google Shape;9978;p41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979" name="Google Shape;9979;p41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4" name="Shape 10024"/>
        <p:cNvGrpSpPr/>
        <p:nvPr/>
      </p:nvGrpSpPr>
      <p:grpSpPr>
        <a:xfrm>
          <a:off x="0" y="0"/>
          <a:ext cx="0" cy="0"/>
          <a:chOff x="0" y="0"/>
          <a:chExt cx="0" cy="0"/>
        </a:xfrm>
      </p:grpSpPr>
      <p:sp>
        <p:nvSpPr>
          <p:cNvPr id="10025" name="Google Shape;10025;p41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026" name="Google Shape;10026;p41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2" name="Shape 10032"/>
        <p:cNvGrpSpPr/>
        <p:nvPr/>
      </p:nvGrpSpPr>
      <p:grpSpPr>
        <a:xfrm>
          <a:off x="0" y="0"/>
          <a:ext cx="0" cy="0"/>
          <a:chOff x="0" y="0"/>
          <a:chExt cx="0" cy="0"/>
        </a:xfrm>
      </p:grpSpPr>
      <p:sp>
        <p:nvSpPr>
          <p:cNvPr id="10033" name="Google Shape;10033;p41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034" name="Google Shape;10034;p41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 name="Shape 728"/>
        <p:cNvGrpSpPr/>
        <p:nvPr/>
      </p:nvGrpSpPr>
      <p:grpSpPr>
        <a:xfrm>
          <a:off x="0" y="0"/>
          <a:ext cx="0" cy="0"/>
          <a:chOff x="0" y="0"/>
          <a:chExt cx="0" cy="0"/>
        </a:xfrm>
      </p:grpSpPr>
      <p:sp>
        <p:nvSpPr>
          <p:cNvPr id="729" name="Google Shape;729;p4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30" name="Google Shape;730;p4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79" name="Shape 10079"/>
        <p:cNvGrpSpPr/>
        <p:nvPr/>
      </p:nvGrpSpPr>
      <p:grpSpPr>
        <a:xfrm>
          <a:off x="0" y="0"/>
          <a:ext cx="0" cy="0"/>
          <a:chOff x="0" y="0"/>
          <a:chExt cx="0" cy="0"/>
        </a:xfrm>
      </p:grpSpPr>
      <p:sp>
        <p:nvSpPr>
          <p:cNvPr id="10080" name="Google Shape;10080;p41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081" name="Google Shape;10081;p41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8" name="Shape 10128"/>
        <p:cNvGrpSpPr/>
        <p:nvPr/>
      </p:nvGrpSpPr>
      <p:grpSpPr>
        <a:xfrm>
          <a:off x="0" y="0"/>
          <a:ext cx="0" cy="0"/>
          <a:chOff x="0" y="0"/>
          <a:chExt cx="0" cy="0"/>
        </a:xfrm>
      </p:grpSpPr>
      <p:sp>
        <p:nvSpPr>
          <p:cNvPr id="10129" name="Google Shape;10129;p41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130" name="Google Shape;10130;p41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9" name="Shape 10179"/>
        <p:cNvGrpSpPr/>
        <p:nvPr/>
      </p:nvGrpSpPr>
      <p:grpSpPr>
        <a:xfrm>
          <a:off x="0" y="0"/>
          <a:ext cx="0" cy="0"/>
          <a:chOff x="0" y="0"/>
          <a:chExt cx="0" cy="0"/>
        </a:xfrm>
      </p:grpSpPr>
      <p:sp>
        <p:nvSpPr>
          <p:cNvPr id="10180" name="Google Shape;10180;p41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181" name="Google Shape;10181;p41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28" name="Shape 10228"/>
        <p:cNvGrpSpPr/>
        <p:nvPr/>
      </p:nvGrpSpPr>
      <p:grpSpPr>
        <a:xfrm>
          <a:off x="0" y="0"/>
          <a:ext cx="0" cy="0"/>
          <a:chOff x="0" y="0"/>
          <a:chExt cx="0" cy="0"/>
        </a:xfrm>
      </p:grpSpPr>
      <p:sp>
        <p:nvSpPr>
          <p:cNvPr id="10229" name="Google Shape;10229;p41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230" name="Google Shape;10230;p41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39" name="Shape 10239"/>
        <p:cNvGrpSpPr/>
        <p:nvPr/>
      </p:nvGrpSpPr>
      <p:grpSpPr>
        <a:xfrm>
          <a:off x="0" y="0"/>
          <a:ext cx="0" cy="0"/>
          <a:chOff x="0" y="0"/>
          <a:chExt cx="0" cy="0"/>
        </a:xfrm>
      </p:grpSpPr>
      <p:sp>
        <p:nvSpPr>
          <p:cNvPr id="10240" name="Google Shape;10240;p41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241" name="Google Shape;10241;p41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9" name="Shape 10289"/>
        <p:cNvGrpSpPr/>
        <p:nvPr/>
      </p:nvGrpSpPr>
      <p:grpSpPr>
        <a:xfrm>
          <a:off x="0" y="0"/>
          <a:ext cx="0" cy="0"/>
          <a:chOff x="0" y="0"/>
          <a:chExt cx="0" cy="0"/>
        </a:xfrm>
      </p:grpSpPr>
      <p:sp>
        <p:nvSpPr>
          <p:cNvPr id="10290" name="Google Shape;10290;p41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291" name="Google Shape;10291;p41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8" name="Shape 10338"/>
        <p:cNvGrpSpPr/>
        <p:nvPr/>
      </p:nvGrpSpPr>
      <p:grpSpPr>
        <a:xfrm>
          <a:off x="0" y="0"/>
          <a:ext cx="0" cy="0"/>
          <a:chOff x="0" y="0"/>
          <a:chExt cx="0" cy="0"/>
        </a:xfrm>
      </p:grpSpPr>
      <p:sp>
        <p:nvSpPr>
          <p:cNvPr id="10339" name="Google Shape;10339;p42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340" name="Google Shape;10340;p42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47" name="Shape 10347"/>
        <p:cNvGrpSpPr/>
        <p:nvPr/>
      </p:nvGrpSpPr>
      <p:grpSpPr>
        <a:xfrm>
          <a:off x="0" y="0"/>
          <a:ext cx="0" cy="0"/>
          <a:chOff x="0" y="0"/>
          <a:chExt cx="0" cy="0"/>
        </a:xfrm>
      </p:grpSpPr>
      <p:sp>
        <p:nvSpPr>
          <p:cNvPr id="10348" name="Google Shape;10348;p42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349" name="Google Shape;10349;p42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5" name="Shape 10355"/>
        <p:cNvGrpSpPr/>
        <p:nvPr/>
      </p:nvGrpSpPr>
      <p:grpSpPr>
        <a:xfrm>
          <a:off x="0" y="0"/>
          <a:ext cx="0" cy="0"/>
          <a:chOff x="0" y="0"/>
          <a:chExt cx="0" cy="0"/>
        </a:xfrm>
      </p:grpSpPr>
      <p:sp>
        <p:nvSpPr>
          <p:cNvPr id="10356" name="Google Shape;10356;p42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357" name="Google Shape;10357;p42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05" name="Shape 10405"/>
        <p:cNvGrpSpPr/>
        <p:nvPr/>
      </p:nvGrpSpPr>
      <p:grpSpPr>
        <a:xfrm>
          <a:off x="0" y="0"/>
          <a:ext cx="0" cy="0"/>
          <a:chOff x="0" y="0"/>
          <a:chExt cx="0" cy="0"/>
        </a:xfrm>
      </p:grpSpPr>
      <p:sp>
        <p:nvSpPr>
          <p:cNvPr id="10406" name="Google Shape;10406;p42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407" name="Google Shape;10407;p42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6" name="Shape 746"/>
        <p:cNvGrpSpPr/>
        <p:nvPr/>
      </p:nvGrpSpPr>
      <p:grpSpPr>
        <a:xfrm>
          <a:off x="0" y="0"/>
          <a:ext cx="0" cy="0"/>
          <a:chOff x="0" y="0"/>
          <a:chExt cx="0" cy="0"/>
        </a:xfrm>
      </p:grpSpPr>
      <p:sp>
        <p:nvSpPr>
          <p:cNvPr id="747" name="Google Shape;747;p4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48" name="Google Shape;748;p4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4" name="Shape 10454"/>
        <p:cNvGrpSpPr/>
        <p:nvPr/>
      </p:nvGrpSpPr>
      <p:grpSpPr>
        <a:xfrm>
          <a:off x="0" y="0"/>
          <a:ext cx="0" cy="0"/>
          <a:chOff x="0" y="0"/>
          <a:chExt cx="0" cy="0"/>
        </a:xfrm>
      </p:grpSpPr>
      <p:sp>
        <p:nvSpPr>
          <p:cNvPr id="10455" name="Google Shape;10455;p42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456" name="Google Shape;10456;p42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04" name="Shape 10504"/>
        <p:cNvGrpSpPr/>
        <p:nvPr/>
      </p:nvGrpSpPr>
      <p:grpSpPr>
        <a:xfrm>
          <a:off x="0" y="0"/>
          <a:ext cx="0" cy="0"/>
          <a:chOff x="0" y="0"/>
          <a:chExt cx="0" cy="0"/>
        </a:xfrm>
      </p:grpSpPr>
      <p:sp>
        <p:nvSpPr>
          <p:cNvPr id="10505" name="Google Shape;10505;p42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506" name="Google Shape;10506;p42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4" name="Shape 10554"/>
        <p:cNvGrpSpPr/>
        <p:nvPr/>
      </p:nvGrpSpPr>
      <p:grpSpPr>
        <a:xfrm>
          <a:off x="0" y="0"/>
          <a:ext cx="0" cy="0"/>
          <a:chOff x="0" y="0"/>
          <a:chExt cx="0" cy="0"/>
        </a:xfrm>
      </p:grpSpPr>
      <p:sp>
        <p:nvSpPr>
          <p:cNvPr id="10555" name="Google Shape;10555;p42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556" name="Google Shape;10556;p42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05" name="Shape 10605"/>
        <p:cNvGrpSpPr/>
        <p:nvPr/>
      </p:nvGrpSpPr>
      <p:grpSpPr>
        <a:xfrm>
          <a:off x="0" y="0"/>
          <a:ext cx="0" cy="0"/>
          <a:chOff x="0" y="0"/>
          <a:chExt cx="0" cy="0"/>
        </a:xfrm>
      </p:grpSpPr>
      <p:sp>
        <p:nvSpPr>
          <p:cNvPr id="10606" name="Google Shape;10606;p42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607" name="Google Shape;10607;p42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55" name="Shape 10655"/>
        <p:cNvGrpSpPr/>
        <p:nvPr/>
      </p:nvGrpSpPr>
      <p:grpSpPr>
        <a:xfrm>
          <a:off x="0" y="0"/>
          <a:ext cx="0" cy="0"/>
          <a:chOff x="0" y="0"/>
          <a:chExt cx="0" cy="0"/>
        </a:xfrm>
      </p:grpSpPr>
      <p:sp>
        <p:nvSpPr>
          <p:cNvPr id="10656" name="Google Shape;10656;p42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657" name="Google Shape;10657;p42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6" name="Shape 10706"/>
        <p:cNvGrpSpPr/>
        <p:nvPr/>
      </p:nvGrpSpPr>
      <p:grpSpPr>
        <a:xfrm>
          <a:off x="0" y="0"/>
          <a:ext cx="0" cy="0"/>
          <a:chOff x="0" y="0"/>
          <a:chExt cx="0" cy="0"/>
        </a:xfrm>
      </p:grpSpPr>
      <p:sp>
        <p:nvSpPr>
          <p:cNvPr id="10707" name="Google Shape;10707;p42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708" name="Google Shape;10708;p42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56" name="Shape 10756"/>
        <p:cNvGrpSpPr/>
        <p:nvPr/>
      </p:nvGrpSpPr>
      <p:grpSpPr>
        <a:xfrm>
          <a:off x="0" y="0"/>
          <a:ext cx="0" cy="0"/>
          <a:chOff x="0" y="0"/>
          <a:chExt cx="0" cy="0"/>
        </a:xfrm>
      </p:grpSpPr>
      <p:sp>
        <p:nvSpPr>
          <p:cNvPr id="10757" name="Google Shape;10757;p43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758" name="Google Shape;10758;p43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4" name="Shape 10764"/>
        <p:cNvGrpSpPr/>
        <p:nvPr/>
      </p:nvGrpSpPr>
      <p:grpSpPr>
        <a:xfrm>
          <a:off x="0" y="0"/>
          <a:ext cx="0" cy="0"/>
          <a:chOff x="0" y="0"/>
          <a:chExt cx="0" cy="0"/>
        </a:xfrm>
      </p:grpSpPr>
      <p:sp>
        <p:nvSpPr>
          <p:cNvPr id="10765" name="Google Shape;10765;p43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766" name="Google Shape;10766;p43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5" name="Shape 10815"/>
        <p:cNvGrpSpPr/>
        <p:nvPr/>
      </p:nvGrpSpPr>
      <p:grpSpPr>
        <a:xfrm>
          <a:off x="0" y="0"/>
          <a:ext cx="0" cy="0"/>
          <a:chOff x="0" y="0"/>
          <a:chExt cx="0" cy="0"/>
        </a:xfrm>
      </p:grpSpPr>
      <p:sp>
        <p:nvSpPr>
          <p:cNvPr id="10816" name="Google Shape;10816;p43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817" name="Google Shape;10817;p43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5" name="Shape 10865"/>
        <p:cNvGrpSpPr/>
        <p:nvPr/>
      </p:nvGrpSpPr>
      <p:grpSpPr>
        <a:xfrm>
          <a:off x="0" y="0"/>
          <a:ext cx="0" cy="0"/>
          <a:chOff x="0" y="0"/>
          <a:chExt cx="0" cy="0"/>
        </a:xfrm>
      </p:grpSpPr>
      <p:sp>
        <p:nvSpPr>
          <p:cNvPr id="10866" name="Google Shape;10866;p43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867" name="Google Shape;10867;p43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 name="Shape 764"/>
        <p:cNvGrpSpPr/>
        <p:nvPr/>
      </p:nvGrpSpPr>
      <p:grpSpPr>
        <a:xfrm>
          <a:off x="0" y="0"/>
          <a:ext cx="0" cy="0"/>
          <a:chOff x="0" y="0"/>
          <a:chExt cx="0" cy="0"/>
        </a:xfrm>
      </p:grpSpPr>
      <p:sp>
        <p:nvSpPr>
          <p:cNvPr id="765" name="Google Shape;765;p4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66" name="Google Shape;766;p4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6" name="Shape 10916"/>
        <p:cNvGrpSpPr/>
        <p:nvPr/>
      </p:nvGrpSpPr>
      <p:grpSpPr>
        <a:xfrm>
          <a:off x="0" y="0"/>
          <a:ext cx="0" cy="0"/>
          <a:chOff x="0" y="0"/>
          <a:chExt cx="0" cy="0"/>
        </a:xfrm>
      </p:grpSpPr>
      <p:sp>
        <p:nvSpPr>
          <p:cNvPr id="10917" name="Google Shape;10917;p43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918" name="Google Shape;10918;p43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6" name="Shape 10966"/>
        <p:cNvGrpSpPr/>
        <p:nvPr/>
      </p:nvGrpSpPr>
      <p:grpSpPr>
        <a:xfrm>
          <a:off x="0" y="0"/>
          <a:ext cx="0" cy="0"/>
          <a:chOff x="0" y="0"/>
          <a:chExt cx="0" cy="0"/>
        </a:xfrm>
      </p:grpSpPr>
      <p:sp>
        <p:nvSpPr>
          <p:cNvPr id="10967" name="Google Shape;10967;p43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968" name="Google Shape;10968;p43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6" name="Shape 11016"/>
        <p:cNvGrpSpPr/>
        <p:nvPr/>
      </p:nvGrpSpPr>
      <p:grpSpPr>
        <a:xfrm>
          <a:off x="0" y="0"/>
          <a:ext cx="0" cy="0"/>
          <a:chOff x="0" y="0"/>
          <a:chExt cx="0" cy="0"/>
        </a:xfrm>
      </p:grpSpPr>
      <p:sp>
        <p:nvSpPr>
          <p:cNvPr id="11017" name="Google Shape;11017;p43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018" name="Google Shape;11018;p43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6" name="Shape 11066"/>
        <p:cNvGrpSpPr/>
        <p:nvPr/>
      </p:nvGrpSpPr>
      <p:grpSpPr>
        <a:xfrm>
          <a:off x="0" y="0"/>
          <a:ext cx="0" cy="0"/>
          <a:chOff x="0" y="0"/>
          <a:chExt cx="0" cy="0"/>
        </a:xfrm>
      </p:grpSpPr>
      <p:sp>
        <p:nvSpPr>
          <p:cNvPr id="11067" name="Google Shape;11067;p43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068" name="Google Shape;11068;p43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16" name="Shape 11116"/>
        <p:cNvGrpSpPr/>
        <p:nvPr/>
      </p:nvGrpSpPr>
      <p:grpSpPr>
        <a:xfrm>
          <a:off x="0" y="0"/>
          <a:ext cx="0" cy="0"/>
          <a:chOff x="0" y="0"/>
          <a:chExt cx="0" cy="0"/>
        </a:xfrm>
      </p:grpSpPr>
      <p:sp>
        <p:nvSpPr>
          <p:cNvPr id="11117" name="Google Shape;11117;p43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118" name="Google Shape;11118;p43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6" name="Shape 11166"/>
        <p:cNvGrpSpPr/>
        <p:nvPr/>
      </p:nvGrpSpPr>
      <p:grpSpPr>
        <a:xfrm>
          <a:off x="0" y="0"/>
          <a:ext cx="0" cy="0"/>
          <a:chOff x="0" y="0"/>
          <a:chExt cx="0" cy="0"/>
        </a:xfrm>
      </p:grpSpPr>
      <p:sp>
        <p:nvSpPr>
          <p:cNvPr id="11167" name="Google Shape;11167;p43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168" name="Google Shape;11168;p43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6" name="Shape 11216"/>
        <p:cNvGrpSpPr/>
        <p:nvPr/>
      </p:nvGrpSpPr>
      <p:grpSpPr>
        <a:xfrm>
          <a:off x="0" y="0"/>
          <a:ext cx="0" cy="0"/>
          <a:chOff x="0" y="0"/>
          <a:chExt cx="0" cy="0"/>
        </a:xfrm>
      </p:grpSpPr>
      <p:sp>
        <p:nvSpPr>
          <p:cNvPr id="11217" name="Google Shape;11217;p44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218" name="Google Shape;11218;p44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66" name="Shape 11266"/>
        <p:cNvGrpSpPr/>
        <p:nvPr/>
      </p:nvGrpSpPr>
      <p:grpSpPr>
        <a:xfrm>
          <a:off x="0" y="0"/>
          <a:ext cx="0" cy="0"/>
          <a:chOff x="0" y="0"/>
          <a:chExt cx="0" cy="0"/>
        </a:xfrm>
      </p:grpSpPr>
      <p:sp>
        <p:nvSpPr>
          <p:cNvPr id="11267" name="Google Shape;11267;p44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268" name="Google Shape;11268;p44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9" name="Shape 11309"/>
        <p:cNvGrpSpPr/>
        <p:nvPr/>
      </p:nvGrpSpPr>
      <p:grpSpPr>
        <a:xfrm>
          <a:off x="0" y="0"/>
          <a:ext cx="0" cy="0"/>
          <a:chOff x="0" y="0"/>
          <a:chExt cx="0" cy="0"/>
        </a:xfrm>
      </p:grpSpPr>
      <p:sp>
        <p:nvSpPr>
          <p:cNvPr id="11310" name="Google Shape;11310;p44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311" name="Google Shape;11311;p44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52" name="Shape 11352"/>
        <p:cNvGrpSpPr/>
        <p:nvPr/>
      </p:nvGrpSpPr>
      <p:grpSpPr>
        <a:xfrm>
          <a:off x="0" y="0"/>
          <a:ext cx="0" cy="0"/>
          <a:chOff x="0" y="0"/>
          <a:chExt cx="0" cy="0"/>
        </a:xfrm>
      </p:grpSpPr>
      <p:sp>
        <p:nvSpPr>
          <p:cNvPr id="11353" name="Google Shape;11353;p44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354" name="Google Shape;11354;p44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 name="Shape 780"/>
        <p:cNvGrpSpPr/>
        <p:nvPr/>
      </p:nvGrpSpPr>
      <p:grpSpPr>
        <a:xfrm>
          <a:off x="0" y="0"/>
          <a:ext cx="0" cy="0"/>
          <a:chOff x="0" y="0"/>
          <a:chExt cx="0" cy="0"/>
        </a:xfrm>
      </p:grpSpPr>
      <p:sp>
        <p:nvSpPr>
          <p:cNvPr id="781" name="Google Shape;781;p4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82" name="Google Shape;782;p4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5" name="Shape 11395"/>
        <p:cNvGrpSpPr/>
        <p:nvPr/>
      </p:nvGrpSpPr>
      <p:grpSpPr>
        <a:xfrm>
          <a:off x="0" y="0"/>
          <a:ext cx="0" cy="0"/>
          <a:chOff x="0" y="0"/>
          <a:chExt cx="0" cy="0"/>
        </a:xfrm>
      </p:grpSpPr>
      <p:sp>
        <p:nvSpPr>
          <p:cNvPr id="11396" name="Google Shape;11396;p44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397" name="Google Shape;11397;p44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38" name="Shape 11438"/>
        <p:cNvGrpSpPr/>
        <p:nvPr/>
      </p:nvGrpSpPr>
      <p:grpSpPr>
        <a:xfrm>
          <a:off x="0" y="0"/>
          <a:ext cx="0" cy="0"/>
          <a:chOff x="0" y="0"/>
          <a:chExt cx="0" cy="0"/>
        </a:xfrm>
      </p:grpSpPr>
      <p:sp>
        <p:nvSpPr>
          <p:cNvPr id="11439" name="Google Shape;11439;p44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440" name="Google Shape;11440;p44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46" name="Shape 11446"/>
        <p:cNvGrpSpPr/>
        <p:nvPr/>
      </p:nvGrpSpPr>
      <p:grpSpPr>
        <a:xfrm>
          <a:off x="0" y="0"/>
          <a:ext cx="0" cy="0"/>
          <a:chOff x="0" y="0"/>
          <a:chExt cx="0" cy="0"/>
        </a:xfrm>
      </p:grpSpPr>
      <p:sp>
        <p:nvSpPr>
          <p:cNvPr id="11447" name="Google Shape;11447;p44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448" name="Google Shape;11448;p44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91" name="Shape 11491"/>
        <p:cNvGrpSpPr/>
        <p:nvPr/>
      </p:nvGrpSpPr>
      <p:grpSpPr>
        <a:xfrm>
          <a:off x="0" y="0"/>
          <a:ext cx="0" cy="0"/>
          <a:chOff x="0" y="0"/>
          <a:chExt cx="0" cy="0"/>
        </a:xfrm>
      </p:grpSpPr>
      <p:sp>
        <p:nvSpPr>
          <p:cNvPr id="11492" name="Google Shape;11492;p44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493" name="Google Shape;11493;p44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6" name="Shape 11536"/>
        <p:cNvGrpSpPr/>
        <p:nvPr/>
      </p:nvGrpSpPr>
      <p:grpSpPr>
        <a:xfrm>
          <a:off x="0" y="0"/>
          <a:ext cx="0" cy="0"/>
          <a:chOff x="0" y="0"/>
          <a:chExt cx="0" cy="0"/>
        </a:xfrm>
      </p:grpSpPr>
      <p:sp>
        <p:nvSpPr>
          <p:cNvPr id="11537" name="Google Shape;11537;p44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538" name="Google Shape;11538;p44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1" name="Shape 11581"/>
        <p:cNvGrpSpPr/>
        <p:nvPr/>
      </p:nvGrpSpPr>
      <p:grpSpPr>
        <a:xfrm>
          <a:off x="0" y="0"/>
          <a:ext cx="0" cy="0"/>
          <a:chOff x="0" y="0"/>
          <a:chExt cx="0" cy="0"/>
        </a:xfrm>
      </p:grpSpPr>
      <p:sp>
        <p:nvSpPr>
          <p:cNvPr id="11582" name="Google Shape;11582;p44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583" name="Google Shape;11583;p44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26" name="Shape 11626"/>
        <p:cNvGrpSpPr/>
        <p:nvPr/>
      </p:nvGrpSpPr>
      <p:grpSpPr>
        <a:xfrm>
          <a:off x="0" y="0"/>
          <a:ext cx="0" cy="0"/>
          <a:chOff x="0" y="0"/>
          <a:chExt cx="0" cy="0"/>
        </a:xfrm>
      </p:grpSpPr>
      <p:sp>
        <p:nvSpPr>
          <p:cNvPr id="11627" name="Google Shape;11627;p45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628" name="Google Shape;11628;p45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71" name="Shape 11671"/>
        <p:cNvGrpSpPr/>
        <p:nvPr/>
      </p:nvGrpSpPr>
      <p:grpSpPr>
        <a:xfrm>
          <a:off x="0" y="0"/>
          <a:ext cx="0" cy="0"/>
          <a:chOff x="0" y="0"/>
          <a:chExt cx="0" cy="0"/>
        </a:xfrm>
      </p:grpSpPr>
      <p:sp>
        <p:nvSpPr>
          <p:cNvPr id="11672" name="Google Shape;11672;p45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673" name="Google Shape;11673;p45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6" name="Shape 11716"/>
        <p:cNvGrpSpPr/>
        <p:nvPr/>
      </p:nvGrpSpPr>
      <p:grpSpPr>
        <a:xfrm>
          <a:off x="0" y="0"/>
          <a:ext cx="0" cy="0"/>
          <a:chOff x="0" y="0"/>
          <a:chExt cx="0" cy="0"/>
        </a:xfrm>
      </p:grpSpPr>
      <p:sp>
        <p:nvSpPr>
          <p:cNvPr id="11717" name="Google Shape;11717;p45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718" name="Google Shape;11718;p45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5" name="Shape 11725"/>
        <p:cNvGrpSpPr/>
        <p:nvPr/>
      </p:nvGrpSpPr>
      <p:grpSpPr>
        <a:xfrm>
          <a:off x="0" y="0"/>
          <a:ext cx="0" cy="0"/>
          <a:chOff x="0" y="0"/>
          <a:chExt cx="0" cy="0"/>
        </a:xfrm>
      </p:grpSpPr>
      <p:sp>
        <p:nvSpPr>
          <p:cNvPr id="11726" name="Google Shape;11726;p45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727" name="Google Shape;11727;p45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6" name="Shape 796"/>
        <p:cNvGrpSpPr/>
        <p:nvPr/>
      </p:nvGrpSpPr>
      <p:grpSpPr>
        <a:xfrm>
          <a:off x="0" y="0"/>
          <a:ext cx="0" cy="0"/>
          <a:chOff x="0" y="0"/>
          <a:chExt cx="0" cy="0"/>
        </a:xfrm>
      </p:grpSpPr>
      <p:sp>
        <p:nvSpPr>
          <p:cNvPr id="797" name="Google Shape;797;p4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798" name="Google Shape;798;p4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70" name="Shape 11770"/>
        <p:cNvGrpSpPr/>
        <p:nvPr/>
      </p:nvGrpSpPr>
      <p:grpSpPr>
        <a:xfrm>
          <a:off x="0" y="0"/>
          <a:ext cx="0" cy="0"/>
          <a:chOff x="0" y="0"/>
          <a:chExt cx="0" cy="0"/>
        </a:xfrm>
      </p:grpSpPr>
      <p:sp>
        <p:nvSpPr>
          <p:cNvPr id="11771" name="Google Shape;11771;p45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772" name="Google Shape;11772;p45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6" name="Shape 11816"/>
        <p:cNvGrpSpPr/>
        <p:nvPr/>
      </p:nvGrpSpPr>
      <p:grpSpPr>
        <a:xfrm>
          <a:off x="0" y="0"/>
          <a:ext cx="0" cy="0"/>
          <a:chOff x="0" y="0"/>
          <a:chExt cx="0" cy="0"/>
        </a:xfrm>
      </p:grpSpPr>
      <p:sp>
        <p:nvSpPr>
          <p:cNvPr id="11817" name="Google Shape;11817;p45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818" name="Google Shape;11818;p45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61" name="Shape 11861"/>
        <p:cNvGrpSpPr/>
        <p:nvPr/>
      </p:nvGrpSpPr>
      <p:grpSpPr>
        <a:xfrm>
          <a:off x="0" y="0"/>
          <a:ext cx="0" cy="0"/>
          <a:chOff x="0" y="0"/>
          <a:chExt cx="0" cy="0"/>
        </a:xfrm>
      </p:grpSpPr>
      <p:sp>
        <p:nvSpPr>
          <p:cNvPr id="11862" name="Google Shape;11862;p45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863" name="Google Shape;11863;p45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06" name="Shape 11906"/>
        <p:cNvGrpSpPr/>
        <p:nvPr/>
      </p:nvGrpSpPr>
      <p:grpSpPr>
        <a:xfrm>
          <a:off x="0" y="0"/>
          <a:ext cx="0" cy="0"/>
          <a:chOff x="0" y="0"/>
          <a:chExt cx="0" cy="0"/>
        </a:xfrm>
      </p:grpSpPr>
      <p:sp>
        <p:nvSpPr>
          <p:cNvPr id="11907" name="Google Shape;11907;p45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908" name="Google Shape;11908;p45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1" name="Shape 11951"/>
        <p:cNvGrpSpPr/>
        <p:nvPr/>
      </p:nvGrpSpPr>
      <p:grpSpPr>
        <a:xfrm>
          <a:off x="0" y="0"/>
          <a:ext cx="0" cy="0"/>
          <a:chOff x="0" y="0"/>
          <a:chExt cx="0" cy="0"/>
        </a:xfrm>
      </p:grpSpPr>
      <p:sp>
        <p:nvSpPr>
          <p:cNvPr id="11952" name="Google Shape;11952;p45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953" name="Google Shape;11953;p45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97" name="Shape 11997"/>
        <p:cNvGrpSpPr/>
        <p:nvPr/>
      </p:nvGrpSpPr>
      <p:grpSpPr>
        <a:xfrm>
          <a:off x="0" y="0"/>
          <a:ext cx="0" cy="0"/>
          <a:chOff x="0" y="0"/>
          <a:chExt cx="0" cy="0"/>
        </a:xfrm>
      </p:grpSpPr>
      <p:sp>
        <p:nvSpPr>
          <p:cNvPr id="11998" name="Google Shape;11998;p45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999" name="Google Shape;11999;p45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42" name="Shape 12042"/>
        <p:cNvGrpSpPr/>
        <p:nvPr/>
      </p:nvGrpSpPr>
      <p:grpSpPr>
        <a:xfrm>
          <a:off x="0" y="0"/>
          <a:ext cx="0" cy="0"/>
          <a:chOff x="0" y="0"/>
          <a:chExt cx="0" cy="0"/>
        </a:xfrm>
      </p:grpSpPr>
      <p:sp>
        <p:nvSpPr>
          <p:cNvPr id="12043" name="Google Shape;12043;p46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044" name="Google Shape;12044;p46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85" name="Shape 12085"/>
        <p:cNvGrpSpPr/>
        <p:nvPr/>
      </p:nvGrpSpPr>
      <p:grpSpPr>
        <a:xfrm>
          <a:off x="0" y="0"/>
          <a:ext cx="0" cy="0"/>
          <a:chOff x="0" y="0"/>
          <a:chExt cx="0" cy="0"/>
        </a:xfrm>
      </p:grpSpPr>
      <p:sp>
        <p:nvSpPr>
          <p:cNvPr id="12086" name="Google Shape;12086;p46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087" name="Google Shape;12087;p46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8" name="Shape 12128"/>
        <p:cNvGrpSpPr/>
        <p:nvPr/>
      </p:nvGrpSpPr>
      <p:grpSpPr>
        <a:xfrm>
          <a:off x="0" y="0"/>
          <a:ext cx="0" cy="0"/>
          <a:chOff x="0" y="0"/>
          <a:chExt cx="0" cy="0"/>
        </a:xfrm>
      </p:grpSpPr>
      <p:sp>
        <p:nvSpPr>
          <p:cNvPr id="12129" name="Google Shape;12129;p46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130" name="Google Shape;12130;p46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72" name="Shape 12172"/>
        <p:cNvGrpSpPr/>
        <p:nvPr/>
      </p:nvGrpSpPr>
      <p:grpSpPr>
        <a:xfrm>
          <a:off x="0" y="0"/>
          <a:ext cx="0" cy="0"/>
          <a:chOff x="0" y="0"/>
          <a:chExt cx="0" cy="0"/>
        </a:xfrm>
      </p:grpSpPr>
      <p:sp>
        <p:nvSpPr>
          <p:cNvPr id="12173" name="Google Shape;12173;p46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174" name="Google Shape;12174;p46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 name="Shape 812"/>
        <p:cNvGrpSpPr/>
        <p:nvPr/>
      </p:nvGrpSpPr>
      <p:grpSpPr>
        <a:xfrm>
          <a:off x="0" y="0"/>
          <a:ext cx="0" cy="0"/>
          <a:chOff x="0" y="0"/>
          <a:chExt cx="0" cy="0"/>
        </a:xfrm>
      </p:grpSpPr>
      <p:sp>
        <p:nvSpPr>
          <p:cNvPr id="813" name="Google Shape;813;p5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14" name="Google Shape;814;p5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6" name="Shape 12216"/>
        <p:cNvGrpSpPr/>
        <p:nvPr/>
      </p:nvGrpSpPr>
      <p:grpSpPr>
        <a:xfrm>
          <a:off x="0" y="0"/>
          <a:ext cx="0" cy="0"/>
          <a:chOff x="0" y="0"/>
          <a:chExt cx="0" cy="0"/>
        </a:xfrm>
      </p:grpSpPr>
      <p:sp>
        <p:nvSpPr>
          <p:cNvPr id="12217" name="Google Shape;12217;p46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218" name="Google Shape;12218;p46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24" name="Shape 12224"/>
        <p:cNvGrpSpPr/>
        <p:nvPr/>
      </p:nvGrpSpPr>
      <p:grpSpPr>
        <a:xfrm>
          <a:off x="0" y="0"/>
          <a:ext cx="0" cy="0"/>
          <a:chOff x="0" y="0"/>
          <a:chExt cx="0" cy="0"/>
        </a:xfrm>
      </p:grpSpPr>
      <p:sp>
        <p:nvSpPr>
          <p:cNvPr id="12225" name="Google Shape;12225;p46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226" name="Google Shape;12226;p46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67" name="Shape 12267"/>
        <p:cNvGrpSpPr/>
        <p:nvPr/>
      </p:nvGrpSpPr>
      <p:grpSpPr>
        <a:xfrm>
          <a:off x="0" y="0"/>
          <a:ext cx="0" cy="0"/>
          <a:chOff x="0" y="0"/>
          <a:chExt cx="0" cy="0"/>
        </a:xfrm>
      </p:grpSpPr>
      <p:sp>
        <p:nvSpPr>
          <p:cNvPr id="12268" name="Google Shape;12268;p46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269" name="Google Shape;12269;p46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10" name="Shape 12310"/>
        <p:cNvGrpSpPr/>
        <p:nvPr/>
      </p:nvGrpSpPr>
      <p:grpSpPr>
        <a:xfrm>
          <a:off x="0" y="0"/>
          <a:ext cx="0" cy="0"/>
          <a:chOff x="0" y="0"/>
          <a:chExt cx="0" cy="0"/>
        </a:xfrm>
      </p:grpSpPr>
      <p:sp>
        <p:nvSpPr>
          <p:cNvPr id="12311" name="Google Shape;12311;p46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312" name="Google Shape;12312;p46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18" name="Shape 12318"/>
        <p:cNvGrpSpPr/>
        <p:nvPr/>
      </p:nvGrpSpPr>
      <p:grpSpPr>
        <a:xfrm>
          <a:off x="0" y="0"/>
          <a:ext cx="0" cy="0"/>
          <a:chOff x="0" y="0"/>
          <a:chExt cx="0" cy="0"/>
        </a:xfrm>
      </p:grpSpPr>
      <p:sp>
        <p:nvSpPr>
          <p:cNvPr id="12319" name="Google Shape;12319;p46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320" name="Google Shape;12320;p46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2" name="Shape 12362"/>
        <p:cNvGrpSpPr/>
        <p:nvPr/>
      </p:nvGrpSpPr>
      <p:grpSpPr>
        <a:xfrm>
          <a:off x="0" y="0"/>
          <a:ext cx="0" cy="0"/>
          <a:chOff x="0" y="0"/>
          <a:chExt cx="0" cy="0"/>
        </a:xfrm>
      </p:grpSpPr>
      <p:sp>
        <p:nvSpPr>
          <p:cNvPr id="12363" name="Google Shape;12363;p46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364" name="Google Shape;12364;p46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06" name="Shape 12406"/>
        <p:cNvGrpSpPr/>
        <p:nvPr/>
      </p:nvGrpSpPr>
      <p:grpSpPr>
        <a:xfrm>
          <a:off x="0" y="0"/>
          <a:ext cx="0" cy="0"/>
          <a:chOff x="0" y="0"/>
          <a:chExt cx="0" cy="0"/>
        </a:xfrm>
      </p:grpSpPr>
      <p:sp>
        <p:nvSpPr>
          <p:cNvPr id="12407" name="Google Shape;12407;p47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408" name="Google Shape;12408;p47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51" name="Shape 12451"/>
        <p:cNvGrpSpPr/>
        <p:nvPr/>
      </p:nvGrpSpPr>
      <p:grpSpPr>
        <a:xfrm>
          <a:off x="0" y="0"/>
          <a:ext cx="0" cy="0"/>
          <a:chOff x="0" y="0"/>
          <a:chExt cx="0" cy="0"/>
        </a:xfrm>
      </p:grpSpPr>
      <p:sp>
        <p:nvSpPr>
          <p:cNvPr id="12452" name="Google Shape;12452;p47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453" name="Google Shape;12453;p47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99" name="Shape 12499"/>
        <p:cNvGrpSpPr/>
        <p:nvPr/>
      </p:nvGrpSpPr>
      <p:grpSpPr>
        <a:xfrm>
          <a:off x="0" y="0"/>
          <a:ext cx="0" cy="0"/>
          <a:chOff x="0" y="0"/>
          <a:chExt cx="0" cy="0"/>
        </a:xfrm>
      </p:grpSpPr>
      <p:sp>
        <p:nvSpPr>
          <p:cNvPr id="12500" name="Google Shape;12500;p47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501" name="Google Shape;12501;p47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8" name="Shape 12548"/>
        <p:cNvGrpSpPr/>
        <p:nvPr/>
      </p:nvGrpSpPr>
      <p:grpSpPr>
        <a:xfrm>
          <a:off x="0" y="0"/>
          <a:ext cx="0" cy="0"/>
          <a:chOff x="0" y="0"/>
          <a:chExt cx="0" cy="0"/>
        </a:xfrm>
      </p:grpSpPr>
      <p:sp>
        <p:nvSpPr>
          <p:cNvPr id="12549" name="Google Shape;12549;p47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550" name="Google Shape;12550;p47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9" name="Shape 829"/>
        <p:cNvGrpSpPr/>
        <p:nvPr/>
      </p:nvGrpSpPr>
      <p:grpSpPr>
        <a:xfrm>
          <a:off x="0" y="0"/>
          <a:ext cx="0" cy="0"/>
          <a:chOff x="0" y="0"/>
          <a:chExt cx="0" cy="0"/>
        </a:xfrm>
      </p:grpSpPr>
      <p:sp>
        <p:nvSpPr>
          <p:cNvPr id="830" name="Google Shape;830;p5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31" name="Google Shape;831;p5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96" name="Shape 12596"/>
        <p:cNvGrpSpPr/>
        <p:nvPr/>
      </p:nvGrpSpPr>
      <p:grpSpPr>
        <a:xfrm>
          <a:off x="0" y="0"/>
          <a:ext cx="0" cy="0"/>
          <a:chOff x="0" y="0"/>
          <a:chExt cx="0" cy="0"/>
        </a:xfrm>
      </p:grpSpPr>
      <p:sp>
        <p:nvSpPr>
          <p:cNvPr id="12597" name="Google Shape;12597;p47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598" name="Google Shape;12598;p47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5" name="Shape 12645"/>
        <p:cNvGrpSpPr/>
        <p:nvPr/>
      </p:nvGrpSpPr>
      <p:grpSpPr>
        <a:xfrm>
          <a:off x="0" y="0"/>
          <a:ext cx="0" cy="0"/>
          <a:chOff x="0" y="0"/>
          <a:chExt cx="0" cy="0"/>
        </a:xfrm>
      </p:grpSpPr>
      <p:sp>
        <p:nvSpPr>
          <p:cNvPr id="12646" name="Google Shape;12646;p47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647" name="Google Shape;12647;p47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93" name="Shape 12693"/>
        <p:cNvGrpSpPr/>
        <p:nvPr/>
      </p:nvGrpSpPr>
      <p:grpSpPr>
        <a:xfrm>
          <a:off x="0" y="0"/>
          <a:ext cx="0" cy="0"/>
          <a:chOff x="0" y="0"/>
          <a:chExt cx="0" cy="0"/>
        </a:xfrm>
      </p:grpSpPr>
      <p:sp>
        <p:nvSpPr>
          <p:cNvPr id="12694" name="Google Shape;12694;p47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695" name="Google Shape;12695;p47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42" name="Shape 12742"/>
        <p:cNvGrpSpPr/>
        <p:nvPr/>
      </p:nvGrpSpPr>
      <p:grpSpPr>
        <a:xfrm>
          <a:off x="0" y="0"/>
          <a:ext cx="0" cy="0"/>
          <a:chOff x="0" y="0"/>
          <a:chExt cx="0" cy="0"/>
        </a:xfrm>
      </p:grpSpPr>
      <p:sp>
        <p:nvSpPr>
          <p:cNvPr id="12743" name="Google Shape;12743;p47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744" name="Google Shape;12744;p47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90" name="Shape 12790"/>
        <p:cNvGrpSpPr/>
        <p:nvPr/>
      </p:nvGrpSpPr>
      <p:grpSpPr>
        <a:xfrm>
          <a:off x="0" y="0"/>
          <a:ext cx="0" cy="0"/>
          <a:chOff x="0" y="0"/>
          <a:chExt cx="0" cy="0"/>
        </a:xfrm>
      </p:grpSpPr>
      <p:sp>
        <p:nvSpPr>
          <p:cNvPr id="12791" name="Google Shape;12791;p47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792" name="Google Shape;12792;p47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35" name="Shape 12835"/>
        <p:cNvGrpSpPr/>
        <p:nvPr/>
      </p:nvGrpSpPr>
      <p:grpSpPr>
        <a:xfrm>
          <a:off x="0" y="0"/>
          <a:ext cx="0" cy="0"/>
          <a:chOff x="0" y="0"/>
          <a:chExt cx="0" cy="0"/>
        </a:xfrm>
      </p:grpSpPr>
      <p:sp>
        <p:nvSpPr>
          <p:cNvPr id="12836" name="Google Shape;12836;p47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837" name="Google Shape;12837;p47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80" name="Shape 12880"/>
        <p:cNvGrpSpPr/>
        <p:nvPr/>
      </p:nvGrpSpPr>
      <p:grpSpPr>
        <a:xfrm>
          <a:off x="0" y="0"/>
          <a:ext cx="0" cy="0"/>
          <a:chOff x="0" y="0"/>
          <a:chExt cx="0" cy="0"/>
        </a:xfrm>
      </p:grpSpPr>
      <p:sp>
        <p:nvSpPr>
          <p:cNvPr id="12881" name="Google Shape;12881;p48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882" name="Google Shape;12882;p48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88" name="Shape 12888"/>
        <p:cNvGrpSpPr/>
        <p:nvPr/>
      </p:nvGrpSpPr>
      <p:grpSpPr>
        <a:xfrm>
          <a:off x="0" y="0"/>
          <a:ext cx="0" cy="0"/>
          <a:chOff x="0" y="0"/>
          <a:chExt cx="0" cy="0"/>
        </a:xfrm>
      </p:grpSpPr>
      <p:sp>
        <p:nvSpPr>
          <p:cNvPr id="12889" name="Google Shape;12889;p48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890" name="Google Shape;12890;p48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33" name="Shape 12933"/>
        <p:cNvGrpSpPr/>
        <p:nvPr/>
      </p:nvGrpSpPr>
      <p:grpSpPr>
        <a:xfrm>
          <a:off x="0" y="0"/>
          <a:ext cx="0" cy="0"/>
          <a:chOff x="0" y="0"/>
          <a:chExt cx="0" cy="0"/>
        </a:xfrm>
      </p:grpSpPr>
      <p:sp>
        <p:nvSpPr>
          <p:cNvPr id="12934" name="Google Shape;12934;p48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935" name="Google Shape;12935;p48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85" name="Shape 12985"/>
        <p:cNvGrpSpPr/>
        <p:nvPr/>
      </p:nvGrpSpPr>
      <p:grpSpPr>
        <a:xfrm>
          <a:off x="0" y="0"/>
          <a:ext cx="0" cy="0"/>
          <a:chOff x="0" y="0"/>
          <a:chExt cx="0" cy="0"/>
        </a:xfrm>
      </p:grpSpPr>
      <p:sp>
        <p:nvSpPr>
          <p:cNvPr id="12986" name="Google Shape;12986;p48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987" name="Google Shape;12987;p48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 name="Shape 845"/>
        <p:cNvGrpSpPr/>
        <p:nvPr/>
      </p:nvGrpSpPr>
      <p:grpSpPr>
        <a:xfrm>
          <a:off x="0" y="0"/>
          <a:ext cx="0" cy="0"/>
          <a:chOff x="0" y="0"/>
          <a:chExt cx="0" cy="0"/>
        </a:xfrm>
      </p:grpSpPr>
      <p:sp>
        <p:nvSpPr>
          <p:cNvPr id="846" name="Google Shape;846;p5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47" name="Google Shape;847;p5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45" name="Shape 13045"/>
        <p:cNvGrpSpPr/>
        <p:nvPr/>
      </p:nvGrpSpPr>
      <p:grpSpPr>
        <a:xfrm>
          <a:off x="0" y="0"/>
          <a:ext cx="0" cy="0"/>
          <a:chOff x="0" y="0"/>
          <a:chExt cx="0" cy="0"/>
        </a:xfrm>
      </p:grpSpPr>
      <p:sp>
        <p:nvSpPr>
          <p:cNvPr id="13046" name="Google Shape;13046;p48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047" name="Google Shape;13047;p48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06" name="Shape 13106"/>
        <p:cNvGrpSpPr/>
        <p:nvPr/>
      </p:nvGrpSpPr>
      <p:grpSpPr>
        <a:xfrm>
          <a:off x="0" y="0"/>
          <a:ext cx="0" cy="0"/>
          <a:chOff x="0" y="0"/>
          <a:chExt cx="0" cy="0"/>
        </a:xfrm>
      </p:grpSpPr>
      <p:sp>
        <p:nvSpPr>
          <p:cNvPr id="13107" name="Google Shape;13107;p48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108" name="Google Shape;13108;p48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68" name="Shape 13168"/>
        <p:cNvGrpSpPr/>
        <p:nvPr/>
      </p:nvGrpSpPr>
      <p:grpSpPr>
        <a:xfrm>
          <a:off x="0" y="0"/>
          <a:ext cx="0" cy="0"/>
          <a:chOff x="0" y="0"/>
          <a:chExt cx="0" cy="0"/>
        </a:xfrm>
      </p:grpSpPr>
      <p:sp>
        <p:nvSpPr>
          <p:cNvPr id="13169" name="Google Shape;13169;p48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170" name="Google Shape;13170;p48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29" name="Shape 13229"/>
        <p:cNvGrpSpPr/>
        <p:nvPr/>
      </p:nvGrpSpPr>
      <p:grpSpPr>
        <a:xfrm>
          <a:off x="0" y="0"/>
          <a:ext cx="0" cy="0"/>
          <a:chOff x="0" y="0"/>
          <a:chExt cx="0" cy="0"/>
        </a:xfrm>
      </p:grpSpPr>
      <p:sp>
        <p:nvSpPr>
          <p:cNvPr id="13230" name="Google Shape;13230;p48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231" name="Google Shape;13231;p48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90" name="Shape 13290"/>
        <p:cNvGrpSpPr/>
        <p:nvPr/>
      </p:nvGrpSpPr>
      <p:grpSpPr>
        <a:xfrm>
          <a:off x="0" y="0"/>
          <a:ext cx="0" cy="0"/>
          <a:chOff x="0" y="0"/>
          <a:chExt cx="0" cy="0"/>
        </a:xfrm>
      </p:grpSpPr>
      <p:sp>
        <p:nvSpPr>
          <p:cNvPr id="13291" name="Google Shape;13291;p48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292" name="Google Shape;13292;p48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51" name="Shape 13351"/>
        <p:cNvGrpSpPr/>
        <p:nvPr/>
      </p:nvGrpSpPr>
      <p:grpSpPr>
        <a:xfrm>
          <a:off x="0" y="0"/>
          <a:ext cx="0" cy="0"/>
          <a:chOff x="0" y="0"/>
          <a:chExt cx="0" cy="0"/>
        </a:xfrm>
      </p:grpSpPr>
      <p:sp>
        <p:nvSpPr>
          <p:cNvPr id="13352" name="Google Shape;13352;p48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353" name="Google Shape;13353;p48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12" name="Shape 13412"/>
        <p:cNvGrpSpPr/>
        <p:nvPr/>
      </p:nvGrpSpPr>
      <p:grpSpPr>
        <a:xfrm>
          <a:off x="0" y="0"/>
          <a:ext cx="0" cy="0"/>
          <a:chOff x="0" y="0"/>
          <a:chExt cx="0" cy="0"/>
        </a:xfrm>
      </p:grpSpPr>
      <p:sp>
        <p:nvSpPr>
          <p:cNvPr id="13413" name="Google Shape;13413;p49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414" name="Google Shape;13414;p49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73" name="Shape 13473"/>
        <p:cNvGrpSpPr/>
        <p:nvPr/>
      </p:nvGrpSpPr>
      <p:grpSpPr>
        <a:xfrm>
          <a:off x="0" y="0"/>
          <a:ext cx="0" cy="0"/>
          <a:chOff x="0" y="0"/>
          <a:chExt cx="0" cy="0"/>
        </a:xfrm>
      </p:grpSpPr>
      <p:sp>
        <p:nvSpPr>
          <p:cNvPr id="13474" name="Google Shape;13474;p49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475" name="Google Shape;13475;p49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36" name="Shape 13536"/>
        <p:cNvGrpSpPr/>
        <p:nvPr/>
      </p:nvGrpSpPr>
      <p:grpSpPr>
        <a:xfrm>
          <a:off x="0" y="0"/>
          <a:ext cx="0" cy="0"/>
          <a:chOff x="0" y="0"/>
          <a:chExt cx="0" cy="0"/>
        </a:xfrm>
      </p:grpSpPr>
      <p:sp>
        <p:nvSpPr>
          <p:cNvPr id="13537" name="Google Shape;13537;p49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538" name="Google Shape;13538;p49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97" name="Shape 13597"/>
        <p:cNvGrpSpPr/>
        <p:nvPr/>
      </p:nvGrpSpPr>
      <p:grpSpPr>
        <a:xfrm>
          <a:off x="0" y="0"/>
          <a:ext cx="0" cy="0"/>
          <a:chOff x="0" y="0"/>
          <a:chExt cx="0" cy="0"/>
        </a:xfrm>
      </p:grpSpPr>
      <p:sp>
        <p:nvSpPr>
          <p:cNvPr id="13598" name="Google Shape;13598;p49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599" name="Google Shape;13599;p49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 name="Shape 861"/>
        <p:cNvGrpSpPr/>
        <p:nvPr/>
      </p:nvGrpSpPr>
      <p:grpSpPr>
        <a:xfrm>
          <a:off x="0" y="0"/>
          <a:ext cx="0" cy="0"/>
          <a:chOff x="0" y="0"/>
          <a:chExt cx="0" cy="0"/>
        </a:xfrm>
      </p:grpSpPr>
      <p:sp>
        <p:nvSpPr>
          <p:cNvPr id="862" name="Google Shape;862;p5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63" name="Google Shape;863;p5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59" name="Shape 13659"/>
        <p:cNvGrpSpPr/>
        <p:nvPr/>
      </p:nvGrpSpPr>
      <p:grpSpPr>
        <a:xfrm>
          <a:off x="0" y="0"/>
          <a:ext cx="0" cy="0"/>
          <a:chOff x="0" y="0"/>
          <a:chExt cx="0" cy="0"/>
        </a:xfrm>
      </p:grpSpPr>
      <p:sp>
        <p:nvSpPr>
          <p:cNvPr id="13660" name="Google Shape;13660;p49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661" name="Google Shape;13661;p49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21" name="Shape 13721"/>
        <p:cNvGrpSpPr/>
        <p:nvPr/>
      </p:nvGrpSpPr>
      <p:grpSpPr>
        <a:xfrm>
          <a:off x="0" y="0"/>
          <a:ext cx="0" cy="0"/>
          <a:chOff x="0" y="0"/>
          <a:chExt cx="0" cy="0"/>
        </a:xfrm>
      </p:grpSpPr>
      <p:sp>
        <p:nvSpPr>
          <p:cNvPr id="13722" name="Google Shape;13722;p49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723" name="Google Shape;13723;p49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29" name="Shape 13729"/>
        <p:cNvGrpSpPr/>
        <p:nvPr/>
      </p:nvGrpSpPr>
      <p:grpSpPr>
        <a:xfrm>
          <a:off x="0" y="0"/>
          <a:ext cx="0" cy="0"/>
          <a:chOff x="0" y="0"/>
          <a:chExt cx="0" cy="0"/>
        </a:xfrm>
      </p:grpSpPr>
      <p:sp>
        <p:nvSpPr>
          <p:cNvPr id="13730" name="Google Shape;13730;p49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731" name="Google Shape;13731;p49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81" name="Shape 13781"/>
        <p:cNvGrpSpPr/>
        <p:nvPr/>
      </p:nvGrpSpPr>
      <p:grpSpPr>
        <a:xfrm>
          <a:off x="0" y="0"/>
          <a:ext cx="0" cy="0"/>
          <a:chOff x="0" y="0"/>
          <a:chExt cx="0" cy="0"/>
        </a:xfrm>
      </p:grpSpPr>
      <p:sp>
        <p:nvSpPr>
          <p:cNvPr id="13782" name="Google Shape;13782;p49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783" name="Google Shape;13783;p49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33" name="Shape 13833"/>
        <p:cNvGrpSpPr/>
        <p:nvPr/>
      </p:nvGrpSpPr>
      <p:grpSpPr>
        <a:xfrm>
          <a:off x="0" y="0"/>
          <a:ext cx="0" cy="0"/>
          <a:chOff x="0" y="0"/>
          <a:chExt cx="0" cy="0"/>
        </a:xfrm>
      </p:grpSpPr>
      <p:sp>
        <p:nvSpPr>
          <p:cNvPr id="13834" name="Google Shape;13834;p49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835" name="Google Shape;13835;p49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85" name="Shape 13885"/>
        <p:cNvGrpSpPr/>
        <p:nvPr/>
      </p:nvGrpSpPr>
      <p:grpSpPr>
        <a:xfrm>
          <a:off x="0" y="0"/>
          <a:ext cx="0" cy="0"/>
          <a:chOff x="0" y="0"/>
          <a:chExt cx="0" cy="0"/>
        </a:xfrm>
      </p:grpSpPr>
      <p:sp>
        <p:nvSpPr>
          <p:cNvPr id="13886" name="Google Shape;13886;p49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887" name="Google Shape;13887;p49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93" name="Shape 13893"/>
        <p:cNvGrpSpPr/>
        <p:nvPr/>
      </p:nvGrpSpPr>
      <p:grpSpPr>
        <a:xfrm>
          <a:off x="0" y="0"/>
          <a:ext cx="0" cy="0"/>
          <a:chOff x="0" y="0"/>
          <a:chExt cx="0" cy="0"/>
        </a:xfrm>
      </p:grpSpPr>
      <p:sp>
        <p:nvSpPr>
          <p:cNvPr id="13894" name="Google Shape;13894;p50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895" name="Google Shape;13895;p50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45" name="Shape 13945"/>
        <p:cNvGrpSpPr/>
        <p:nvPr/>
      </p:nvGrpSpPr>
      <p:grpSpPr>
        <a:xfrm>
          <a:off x="0" y="0"/>
          <a:ext cx="0" cy="0"/>
          <a:chOff x="0" y="0"/>
          <a:chExt cx="0" cy="0"/>
        </a:xfrm>
      </p:grpSpPr>
      <p:sp>
        <p:nvSpPr>
          <p:cNvPr id="13946" name="Google Shape;13946;p50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947" name="Google Shape;13947;p50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97" name="Shape 13997"/>
        <p:cNvGrpSpPr/>
        <p:nvPr/>
      </p:nvGrpSpPr>
      <p:grpSpPr>
        <a:xfrm>
          <a:off x="0" y="0"/>
          <a:ext cx="0" cy="0"/>
          <a:chOff x="0" y="0"/>
          <a:chExt cx="0" cy="0"/>
        </a:xfrm>
      </p:grpSpPr>
      <p:sp>
        <p:nvSpPr>
          <p:cNvPr id="13998" name="Google Shape;13998;p50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999" name="Google Shape;13999;p50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50" name="Shape 14050"/>
        <p:cNvGrpSpPr/>
        <p:nvPr/>
      </p:nvGrpSpPr>
      <p:grpSpPr>
        <a:xfrm>
          <a:off x="0" y="0"/>
          <a:ext cx="0" cy="0"/>
          <a:chOff x="0" y="0"/>
          <a:chExt cx="0" cy="0"/>
        </a:xfrm>
      </p:grpSpPr>
      <p:sp>
        <p:nvSpPr>
          <p:cNvPr id="14051" name="Google Shape;14051;p50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052" name="Google Shape;14052;p50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 name="Shape 191"/>
        <p:cNvGrpSpPr/>
        <p:nvPr/>
      </p:nvGrpSpPr>
      <p:grpSpPr>
        <a:xfrm>
          <a:off x="0" y="0"/>
          <a:ext cx="0" cy="0"/>
          <a:chOff x="0" y="0"/>
          <a:chExt cx="0" cy="0"/>
        </a:xfrm>
      </p:grpSpPr>
      <p:sp>
        <p:nvSpPr>
          <p:cNvPr id="192" name="Google Shape;192;p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3" name="Google Shape;193;p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7" name="Shape 877"/>
        <p:cNvGrpSpPr/>
        <p:nvPr/>
      </p:nvGrpSpPr>
      <p:grpSpPr>
        <a:xfrm>
          <a:off x="0" y="0"/>
          <a:ext cx="0" cy="0"/>
          <a:chOff x="0" y="0"/>
          <a:chExt cx="0" cy="0"/>
        </a:xfrm>
      </p:grpSpPr>
      <p:sp>
        <p:nvSpPr>
          <p:cNvPr id="878" name="Google Shape;878;p5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79" name="Google Shape;879;p5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03" name="Shape 14103"/>
        <p:cNvGrpSpPr/>
        <p:nvPr/>
      </p:nvGrpSpPr>
      <p:grpSpPr>
        <a:xfrm>
          <a:off x="0" y="0"/>
          <a:ext cx="0" cy="0"/>
          <a:chOff x="0" y="0"/>
          <a:chExt cx="0" cy="0"/>
        </a:xfrm>
      </p:grpSpPr>
      <p:sp>
        <p:nvSpPr>
          <p:cNvPr id="14104" name="Google Shape;14104;p50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105" name="Google Shape;14105;p50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7" name="Shape 14157"/>
        <p:cNvGrpSpPr/>
        <p:nvPr/>
      </p:nvGrpSpPr>
      <p:grpSpPr>
        <a:xfrm>
          <a:off x="0" y="0"/>
          <a:ext cx="0" cy="0"/>
          <a:chOff x="0" y="0"/>
          <a:chExt cx="0" cy="0"/>
        </a:xfrm>
      </p:grpSpPr>
      <p:sp>
        <p:nvSpPr>
          <p:cNvPr id="14158" name="Google Shape;14158;p50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159" name="Google Shape;14159;p50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12" name="Shape 14212"/>
        <p:cNvGrpSpPr/>
        <p:nvPr/>
      </p:nvGrpSpPr>
      <p:grpSpPr>
        <a:xfrm>
          <a:off x="0" y="0"/>
          <a:ext cx="0" cy="0"/>
          <a:chOff x="0" y="0"/>
          <a:chExt cx="0" cy="0"/>
        </a:xfrm>
      </p:grpSpPr>
      <p:sp>
        <p:nvSpPr>
          <p:cNvPr id="14213" name="Google Shape;14213;p50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214" name="Google Shape;14214;p50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66" name="Shape 14266"/>
        <p:cNvGrpSpPr/>
        <p:nvPr/>
      </p:nvGrpSpPr>
      <p:grpSpPr>
        <a:xfrm>
          <a:off x="0" y="0"/>
          <a:ext cx="0" cy="0"/>
          <a:chOff x="0" y="0"/>
          <a:chExt cx="0" cy="0"/>
        </a:xfrm>
      </p:grpSpPr>
      <p:sp>
        <p:nvSpPr>
          <p:cNvPr id="14267" name="Google Shape;14267;p50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268" name="Google Shape;14268;p50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0" name="Shape 14320"/>
        <p:cNvGrpSpPr/>
        <p:nvPr/>
      </p:nvGrpSpPr>
      <p:grpSpPr>
        <a:xfrm>
          <a:off x="0" y="0"/>
          <a:ext cx="0" cy="0"/>
          <a:chOff x="0" y="0"/>
          <a:chExt cx="0" cy="0"/>
        </a:xfrm>
      </p:grpSpPr>
      <p:sp>
        <p:nvSpPr>
          <p:cNvPr id="14321" name="Google Shape;14321;p50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322" name="Google Shape;14322;p50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74" name="Shape 14374"/>
        <p:cNvGrpSpPr/>
        <p:nvPr/>
      </p:nvGrpSpPr>
      <p:grpSpPr>
        <a:xfrm>
          <a:off x="0" y="0"/>
          <a:ext cx="0" cy="0"/>
          <a:chOff x="0" y="0"/>
          <a:chExt cx="0" cy="0"/>
        </a:xfrm>
      </p:grpSpPr>
      <p:sp>
        <p:nvSpPr>
          <p:cNvPr id="14375" name="Google Shape;14375;p50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376" name="Google Shape;14376;p50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29" name="Shape 14429"/>
        <p:cNvGrpSpPr/>
        <p:nvPr/>
      </p:nvGrpSpPr>
      <p:grpSpPr>
        <a:xfrm>
          <a:off x="0" y="0"/>
          <a:ext cx="0" cy="0"/>
          <a:chOff x="0" y="0"/>
          <a:chExt cx="0" cy="0"/>
        </a:xfrm>
      </p:grpSpPr>
      <p:sp>
        <p:nvSpPr>
          <p:cNvPr id="14430" name="Google Shape;14430;p51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431" name="Google Shape;14431;p51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83" name="Shape 14483"/>
        <p:cNvGrpSpPr/>
        <p:nvPr/>
      </p:nvGrpSpPr>
      <p:grpSpPr>
        <a:xfrm>
          <a:off x="0" y="0"/>
          <a:ext cx="0" cy="0"/>
          <a:chOff x="0" y="0"/>
          <a:chExt cx="0" cy="0"/>
        </a:xfrm>
      </p:grpSpPr>
      <p:sp>
        <p:nvSpPr>
          <p:cNvPr id="14484" name="Google Shape;14484;p51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485" name="Google Shape;14485;p51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39" name="Shape 14539"/>
        <p:cNvGrpSpPr/>
        <p:nvPr/>
      </p:nvGrpSpPr>
      <p:grpSpPr>
        <a:xfrm>
          <a:off x="0" y="0"/>
          <a:ext cx="0" cy="0"/>
          <a:chOff x="0" y="0"/>
          <a:chExt cx="0" cy="0"/>
        </a:xfrm>
      </p:grpSpPr>
      <p:sp>
        <p:nvSpPr>
          <p:cNvPr id="14540" name="Google Shape;14540;p51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541" name="Google Shape;14541;p51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95" name="Shape 14595"/>
        <p:cNvGrpSpPr/>
        <p:nvPr/>
      </p:nvGrpSpPr>
      <p:grpSpPr>
        <a:xfrm>
          <a:off x="0" y="0"/>
          <a:ext cx="0" cy="0"/>
          <a:chOff x="0" y="0"/>
          <a:chExt cx="0" cy="0"/>
        </a:xfrm>
      </p:grpSpPr>
      <p:sp>
        <p:nvSpPr>
          <p:cNvPr id="14596" name="Google Shape;14596;p51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597" name="Google Shape;14597;p51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 name="Shape 893"/>
        <p:cNvGrpSpPr/>
        <p:nvPr/>
      </p:nvGrpSpPr>
      <p:grpSpPr>
        <a:xfrm>
          <a:off x="0" y="0"/>
          <a:ext cx="0" cy="0"/>
          <a:chOff x="0" y="0"/>
          <a:chExt cx="0" cy="0"/>
        </a:xfrm>
      </p:grpSpPr>
      <p:sp>
        <p:nvSpPr>
          <p:cNvPr id="894" name="Google Shape;894;p5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895" name="Google Shape;895;p5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53" name="Shape 14653"/>
        <p:cNvGrpSpPr/>
        <p:nvPr/>
      </p:nvGrpSpPr>
      <p:grpSpPr>
        <a:xfrm>
          <a:off x="0" y="0"/>
          <a:ext cx="0" cy="0"/>
          <a:chOff x="0" y="0"/>
          <a:chExt cx="0" cy="0"/>
        </a:xfrm>
      </p:grpSpPr>
      <p:sp>
        <p:nvSpPr>
          <p:cNvPr id="14654" name="Google Shape;14654;p51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655" name="Google Shape;14655;p51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11" name="Shape 14711"/>
        <p:cNvGrpSpPr/>
        <p:nvPr/>
      </p:nvGrpSpPr>
      <p:grpSpPr>
        <a:xfrm>
          <a:off x="0" y="0"/>
          <a:ext cx="0" cy="0"/>
          <a:chOff x="0" y="0"/>
          <a:chExt cx="0" cy="0"/>
        </a:xfrm>
      </p:grpSpPr>
      <p:sp>
        <p:nvSpPr>
          <p:cNvPr id="14712" name="Google Shape;14712;p51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713" name="Google Shape;14713;p51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7" name="Shape 14767"/>
        <p:cNvGrpSpPr/>
        <p:nvPr/>
      </p:nvGrpSpPr>
      <p:grpSpPr>
        <a:xfrm>
          <a:off x="0" y="0"/>
          <a:ext cx="0" cy="0"/>
          <a:chOff x="0" y="0"/>
          <a:chExt cx="0" cy="0"/>
        </a:xfrm>
      </p:grpSpPr>
      <p:sp>
        <p:nvSpPr>
          <p:cNvPr id="14768" name="Google Shape;14768;p51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769" name="Google Shape;14769;p51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23" name="Shape 14823"/>
        <p:cNvGrpSpPr/>
        <p:nvPr/>
      </p:nvGrpSpPr>
      <p:grpSpPr>
        <a:xfrm>
          <a:off x="0" y="0"/>
          <a:ext cx="0" cy="0"/>
          <a:chOff x="0" y="0"/>
          <a:chExt cx="0" cy="0"/>
        </a:xfrm>
      </p:grpSpPr>
      <p:sp>
        <p:nvSpPr>
          <p:cNvPr id="14824" name="Google Shape;14824;p51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825" name="Google Shape;14825;p51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79" name="Shape 14879"/>
        <p:cNvGrpSpPr/>
        <p:nvPr/>
      </p:nvGrpSpPr>
      <p:grpSpPr>
        <a:xfrm>
          <a:off x="0" y="0"/>
          <a:ext cx="0" cy="0"/>
          <a:chOff x="0" y="0"/>
          <a:chExt cx="0" cy="0"/>
        </a:xfrm>
      </p:grpSpPr>
      <p:sp>
        <p:nvSpPr>
          <p:cNvPr id="14880" name="Google Shape;14880;p51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881" name="Google Shape;14881;p51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36" name="Shape 14936"/>
        <p:cNvGrpSpPr/>
        <p:nvPr/>
      </p:nvGrpSpPr>
      <p:grpSpPr>
        <a:xfrm>
          <a:off x="0" y="0"/>
          <a:ext cx="0" cy="0"/>
          <a:chOff x="0" y="0"/>
          <a:chExt cx="0" cy="0"/>
        </a:xfrm>
      </p:grpSpPr>
      <p:sp>
        <p:nvSpPr>
          <p:cNvPr id="14937" name="Google Shape;14937;p51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938" name="Google Shape;14938;p51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92" name="Shape 14992"/>
        <p:cNvGrpSpPr/>
        <p:nvPr/>
      </p:nvGrpSpPr>
      <p:grpSpPr>
        <a:xfrm>
          <a:off x="0" y="0"/>
          <a:ext cx="0" cy="0"/>
          <a:chOff x="0" y="0"/>
          <a:chExt cx="0" cy="0"/>
        </a:xfrm>
      </p:grpSpPr>
      <p:sp>
        <p:nvSpPr>
          <p:cNvPr id="14993" name="Google Shape;14993;p52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994" name="Google Shape;14994;p52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48" name="Shape 15048"/>
        <p:cNvGrpSpPr/>
        <p:nvPr/>
      </p:nvGrpSpPr>
      <p:grpSpPr>
        <a:xfrm>
          <a:off x="0" y="0"/>
          <a:ext cx="0" cy="0"/>
          <a:chOff x="0" y="0"/>
          <a:chExt cx="0" cy="0"/>
        </a:xfrm>
      </p:grpSpPr>
      <p:sp>
        <p:nvSpPr>
          <p:cNvPr id="15049" name="Google Shape;15049;p52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050" name="Google Shape;15050;p52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04" name="Shape 15104"/>
        <p:cNvGrpSpPr/>
        <p:nvPr/>
      </p:nvGrpSpPr>
      <p:grpSpPr>
        <a:xfrm>
          <a:off x="0" y="0"/>
          <a:ext cx="0" cy="0"/>
          <a:chOff x="0" y="0"/>
          <a:chExt cx="0" cy="0"/>
        </a:xfrm>
      </p:grpSpPr>
      <p:sp>
        <p:nvSpPr>
          <p:cNvPr id="15105" name="Google Shape;15105;p52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106" name="Google Shape;15106;p52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62" name="Shape 15162"/>
        <p:cNvGrpSpPr/>
        <p:nvPr/>
      </p:nvGrpSpPr>
      <p:grpSpPr>
        <a:xfrm>
          <a:off x="0" y="0"/>
          <a:ext cx="0" cy="0"/>
          <a:chOff x="0" y="0"/>
          <a:chExt cx="0" cy="0"/>
        </a:xfrm>
      </p:grpSpPr>
      <p:sp>
        <p:nvSpPr>
          <p:cNvPr id="15163" name="Google Shape;15163;p52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164" name="Google Shape;15164;p52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 name="Shape 910"/>
        <p:cNvGrpSpPr/>
        <p:nvPr/>
      </p:nvGrpSpPr>
      <p:grpSpPr>
        <a:xfrm>
          <a:off x="0" y="0"/>
          <a:ext cx="0" cy="0"/>
          <a:chOff x="0" y="0"/>
          <a:chExt cx="0" cy="0"/>
        </a:xfrm>
      </p:grpSpPr>
      <p:sp>
        <p:nvSpPr>
          <p:cNvPr id="911" name="Google Shape;911;p5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12" name="Google Shape;912;p5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18" name="Shape 15218"/>
        <p:cNvGrpSpPr/>
        <p:nvPr/>
      </p:nvGrpSpPr>
      <p:grpSpPr>
        <a:xfrm>
          <a:off x="0" y="0"/>
          <a:ext cx="0" cy="0"/>
          <a:chOff x="0" y="0"/>
          <a:chExt cx="0" cy="0"/>
        </a:xfrm>
      </p:grpSpPr>
      <p:sp>
        <p:nvSpPr>
          <p:cNvPr id="15219" name="Google Shape;15219;p52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220" name="Google Shape;15220;p52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26" name="Shape 15226"/>
        <p:cNvGrpSpPr/>
        <p:nvPr/>
      </p:nvGrpSpPr>
      <p:grpSpPr>
        <a:xfrm>
          <a:off x="0" y="0"/>
          <a:ext cx="0" cy="0"/>
          <a:chOff x="0" y="0"/>
          <a:chExt cx="0" cy="0"/>
        </a:xfrm>
      </p:grpSpPr>
      <p:sp>
        <p:nvSpPr>
          <p:cNvPr id="15227" name="Google Shape;15227;p52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228" name="Google Shape;15228;p52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78" name="Shape 15278"/>
        <p:cNvGrpSpPr/>
        <p:nvPr/>
      </p:nvGrpSpPr>
      <p:grpSpPr>
        <a:xfrm>
          <a:off x="0" y="0"/>
          <a:ext cx="0" cy="0"/>
          <a:chOff x="0" y="0"/>
          <a:chExt cx="0" cy="0"/>
        </a:xfrm>
      </p:grpSpPr>
      <p:sp>
        <p:nvSpPr>
          <p:cNvPr id="15279" name="Google Shape;15279;p52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280" name="Google Shape;15280;p52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30" name="Shape 15330"/>
        <p:cNvGrpSpPr/>
        <p:nvPr/>
      </p:nvGrpSpPr>
      <p:grpSpPr>
        <a:xfrm>
          <a:off x="0" y="0"/>
          <a:ext cx="0" cy="0"/>
          <a:chOff x="0" y="0"/>
          <a:chExt cx="0" cy="0"/>
        </a:xfrm>
      </p:grpSpPr>
      <p:sp>
        <p:nvSpPr>
          <p:cNvPr id="15331" name="Google Shape;15331;p52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332" name="Google Shape;15332;p52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83" name="Shape 15383"/>
        <p:cNvGrpSpPr/>
        <p:nvPr/>
      </p:nvGrpSpPr>
      <p:grpSpPr>
        <a:xfrm>
          <a:off x="0" y="0"/>
          <a:ext cx="0" cy="0"/>
          <a:chOff x="0" y="0"/>
          <a:chExt cx="0" cy="0"/>
        </a:xfrm>
      </p:grpSpPr>
      <p:sp>
        <p:nvSpPr>
          <p:cNvPr id="15384" name="Google Shape;15384;p52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385" name="Google Shape;15385;p52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36" name="Shape 15436"/>
        <p:cNvGrpSpPr/>
        <p:nvPr/>
      </p:nvGrpSpPr>
      <p:grpSpPr>
        <a:xfrm>
          <a:off x="0" y="0"/>
          <a:ext cx="0" cy="0"/>
          <a:chOff x="0" y="0"/>
          <a:chExt cx="0" cy="0"/>
        </a:xfrm>
      </p:grpSpPr>
      <p:sp>
        <p:nvSpPr>
          <p:cNvPr id="15437" name="Google Shape;15437;p52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438" name="Google Shape;15438;p52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89" name="Shape 15489"/>
        <p:cNvGrpSpPr/>
        <p:nvPr/>
      </p:nvGrpSpPr>
      <p:grpSpPr>
        <a:xfrm>
          <a:off x="0" y="0"/>
          <a:ext cx="0" cy="0"/>
          <a:chOff x="0" y="0"/>
          <a:chExt cx="0" cy="0"/>
        </a:xfrm>
      </p:grpSpPr>
      <p:sp>
        <p:nvSpPr>
          <p:cNvPr id="15490" name="Google Shape;15490;p53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491" name="Google Shape;15491;p53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42" name="Shape 15542"/>
        <p:cNvGrpSpPr/>
        <p:nvPr/>
      </p:nvGrpSpPr>
      <p:grpSpPr>
        <a:xfrm>
          <a:off x="0" y="0"/>
          <a:ext cx="0" cy="0"/>
          <a:chOff x="0" y="0"/>
          <a:chExt cx="0" cy="0"/>
        </a:xfrm>
      </p:grpSpPr>
      <p:sp>
        <p:nvSpPr>
          <p:cNvPr id="15543" name="Google Shape;15543;p53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544" name="Google Shape;15544;p53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94" name="Shape 15594"/>
        <p:cNvGrpSpPr/>
        <p:nvPr/>
      </p:nvGrpSpPr>
      <p:grpSpPr>
        <a:xfrm>
          <a:off x="0" y="0"/>
          <a:ext cx="0" cy="0"/>
          <a:chOff x="0" y="0"/>
          <a:chExt cx="0" cy="0"/>
        </a:xfrm>
      </p:grpSpPr>
      <p:sp>
        <p:nvSpPr>
          <p:cNvPr id="15595" name="Google Shape;15595;p53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596" name="Google Shape;15596;p53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47" name="Shape 15647"/>
        <p:cNvGrpSpPr/>
        <p:nvPr/>
      </p:nvGrpSpPr>
      <p:grpSpPr>
        <a:xfrm>
          <a:off x="0" y="0"/>
          <a:ext cx="0" cy="0"/>
          <a:chOff x="0" y="0"/>
          <a:chExt cx="0" cy="0"/>
        </a:xfrm>
      </p:grpSpPr>
      <p:sp>
        <p:nvSpPr>
          <p:cNvPr id="15648" name="Google Shape;15648;p53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649" name="Google Shape;15649;p53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7" name="Shape 927"/>
        <p:cNvGrpSpPr/>
        <p:nvPr/>
      </p:nvGrpSpPr>
      <p:grpSpPr>
        <a:xfrm>
          <a:off x="0" y="0"/>
          <a:ext cx="0" cy="0"/>
          <a:chOff x="0" y="0"/>
          <a:chExt cx="0" cy="0"/>
        </a:xfrm>
      </p:grpSpPr>
      <p:sp>
        <p:nvSpPr>
          <p:cNvPr id="928" name="Google Shape;928;p5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29" name="Google Shape;929;p5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99" name="Shape 15699"/>
        <p:cNvGrpSpPr/>
        <p:nvPr/>
      </p:nvGrpSpPr>
      <p:grpSpPr>
        <a:xfrm>
          <a:off x="0" y="0"/>
          <a:ext cx="0" cy="0"/>
          <a:chOff x="0" y="0"/>
          <a:chExt cx="0" cy="0"/>
        </a:xfrm>
      </p:grpSpPr>
      <p:sp>
        <p:nvSpPr>
          <p:cNvPr id="15700" name="Google Shape;15700;p53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701" name="Google Shape;15701;p53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51" name="Shape 15751"/>
        <p:cNvGrpSpPr/>
        <p:nvPr/>
      </p:nvGrpSpPr>
      <p:grpSpPr>
        <a:xfrm>
          <a:off x="0" y="0"/>
          <a:ext cx="0" cy="0"/>
          <a:chOff x="0" y="0"/>
          <a:chExt cx="0" cy="0"/>
        </a:xfrm>
      </p:grpSpPr>
      <p:sp>
        <p:nvSpPr>
          <p:cNvPr id="15752" name="Google Shape;15752;p53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753" name="Google Shape;15753;p53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03" name="Shape 15803"/>
        <p:cNvGrpSpPr/>
        <p:nvPr/>
      </p:nvGrpSpPr>
      <p:grpSpPr>
        <a:xfrm>
          <a:off x="0" y="0"/>
          <a:ext cx="0" cy="0"/>
          <a:chOff x="0" y="0"/>
          <a:chExt cx="0" cy="0"/>
        </a:xfrm>
      </p:grpSpPr>
      <p:sp>
        <p:nvSpPr>
          <p:cNvPr id="15804" name="Google Shape;15804;p53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805" name="Google Shape;15805;p53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55" name="Shape 15855"/>
        <p:cNvGrpSpPr/>
        <p:nvPr/>
      </p:nvGrpSpPr>
      <p:grpSpPr>
        <a:xfrm>
          <a:off x="0" y="0"/>
          <a:ext cx="0" cy="0"/>
          <a:chOff x="0" y="0"/>
          <a:chExt cx="0" cy="0"/>
        </a:xfrm>
      </p:grpSpPr>
      <p:sp>
        <p:nvSpPr>
          <p:cNvPr id="15856" name="Google Shape;15856;p53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857" name="Google Shape;15857;p53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07" name="Shape 15907"/>
        <p:cNvGrpSpPr/>
        <p:nvPr/>
      </p:nvGrpSpPr>
      <p:grpSpPr>
        <a:xfrm>
          <a:off x="0" y="0"/>
          <a:ext cx="0" cy="0"/>
          <a:chOff x="0" y="0"/>
          <a:chExt cx="0" cy="0"/>
        </a:xfrm>
      </p:grpSpPr>
      <p:sp>
        <p:nvSpPr>
          <p:cNvPr id="15908" name="Google Shape;15908;p53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909" name="Google Shape;15909;p53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59" name="Shape 15959"/>
        <p:cNvGrpSpPr/>
        <p:nvPr/>
      </p:nvGrpSpPr>
      <p:grpSpPr>
        <a:xfrm>
          <a:off x="0" y="0"/>
          <a:ext cx="0" cy="0"/>
          <a:chOff x="0" y="0"/>
          <a:chExt cx="0" cy="0"/>
        </a:xfrm>
      </p:grpSpPr>
      <p:sp>
        <p:nvSpPr>
          <p:cNvPr id="15960" name="Google Shape;15960;p53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961" name="Google Shape;15961;p53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2" name="Shape 16012"/>
        <p:cNvGrpSpPr/>
        <p:nvPr/>
      </p:nvGrpSpPr>
      <p:grpSpPr>
        <a:xfrm>
          <a:off x="0" y="0"/>
          <a:ext cx="0" cy="0"/>
          <a:chOff x="0" y="0"/>
          <a:chExt cx="0" cy="0"/>
        </a:xfrm>
      </p:grpSpPr>
      <p:sp>
        <p:nvSpPr>
          <p:cNvPr id="16013" name="Google Shape;16013;p54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014" name="Google Shape;16014;p54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64" name="Shape 16064"/>
        <p:cNvGrpSpPr/>
        <p:nvPr/>
      </p:nvGrpSpPr>
      <p:grpSpPr>
        <a:xfrm>
          <a:off x="0" y="0"/>
          <a:ext cx="0" cy="0"/>
          <a:chOff x="0" y="0"/>
          <a:chExt cx="0" cy="0"/>
        </a:xfrm>
      </p:grpSpPr>
      <p:sp>
        <p:nvSpPr>
          <p:cNvPr id="16065" name="Google Shape;16065;p54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066" name="Google Shape;16066;p54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17" name="Shape 16117"/>
        <p:cNvGrpSpPr/>
        <p:nvPr/>
      </p:nvGrpSpPr>
      <p:grpSpPr>
        <a:xfrm>
          <a:off x="0" y="0"/>
          <a:ext cx="0" cy="0"/>
          <a:chOff x="0" y="0"/>
          <a:chExt cx="0" cy="0"/>
        </a:xfrm>
      </p:grpSpPr>
      <p:sp>
        <p:nvSpPr>
          <p:cNvPr id="16118" name="Google Shape;16118;p54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119" name="Google Shape;16119;p54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69" name="Shape 16169"/>
        <p:cNvGrpSpPr/>
        <p:nvPr/>
      </p:nvGrpSpPr>
      <p:grpSpPr>
        <a:xfrm>
          <a:off x="0" y="0"/>
          <a:ext cx="0" cy="0"/>
          <a:chOff x="0" y="0"/>
          <a:chExt cx="0" cy="0"/>
        </a:xfrm>
      </p:grpSpPr>
      <p:sp>
        <p:nvSpPr>
          <p:cNvPr id="16170" name="Google Shape;16170;p54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171" name="Google Shape;16171;p54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 name="Shape 935"/>
        <p:cNvGrpSpPr/>
        <p:nvPr/>
      </p:nvGrpSpPr>
      <p:grpSpPr>
        <a:xfrm>
          <a:off x="0" y="0"/>
          <a:ext cx="0" cy="0"/>
          <a:chOff x="0" y="0"/>
          <a:chExt cx="0" cy="0"/>
        </a:xfrm>
      </p:grpSpPr>
      <p:sp>
        <p:nvSpPr>
          <p:cNvPr id="936" name="Google Shape;936;p5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37" name="Google Shape;937;p5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21" name="Shape 16221"/>
        <p:cNvGrpSpPr/>
        <p:nvPr/>
      </p:nvGrpSpPr>
      <p:grpSpPr>
        <a:xfrm>
          <a:off x="0" y="0"/>
          <a:ext cx="0" cy="0"/>
          <a:chOff x="0" y="0"/>
          <a:chExt cx="0" cy="0"/>
        </a:xfrm>
      </p:grpSpPr>
      <p:sp>
        <p:nvSpPr>
          <p:cNvPr id="16222" name="Google Shape;16222;p54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223" name="Google Shape;16223;p54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74" name="Shape 16274"/>
        <p:cNvGrpSpPr/>
        <p:nvPr/>
      </p:nvGrpSpPr>
      <p:grpSpPr>
        <a:xfrm>
          <a:off x="0" y="0"/>
          <a:ext cx="0" cy="0"/>
          <a:chOff x="0" y="0"/>
          <a:chExt cx="0" cy="0"/>
        </a:xfrm>
      </p:grpSpPr>
      <p:sp>
        <p:nvSpPr>
          <p:cNvPr id="16275" name="Google Shape;16275;p54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276" name="Google Shape;16276;p54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26" name="Shape 16326"/>
        <p:cNvGrpSpPr/>
        <p:nvPr/>
      </p:nvGrpSpPr>
      <p:grpSpPr>
        <a:xfrm>
          <a:off x="0" y="0"/>
          <a:ext cx="0" cy="0"/>
          <a:chOff x="0" y="0"/>
          <a:chExt cx="0" cy="0"/>
        </a:xfrm>
      </p:grpSpPr>
      <p:sp>
        <p:nvSpPr>
          <p:cNvPr id="16327" name="Google Shape;16327;p54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328" name="Google Shape;16328;p54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78" name="Shape 16378"/>
        <p:cNvGrpSpPr/>
        <p:nvPr/>
      </p:nvGrpSpPr>
      <p:grpSpPr>
        <a:xfrm>
          <a:off x="0" y="0"/>
          <a:ext cx="0" cy="0"/>
          <a:chOff x="0" y="0"/>
          <a:chExt cx="0" cy="0"/>
        </a:xfrm>
      </p:grpSpPr>
      <p:sp>
        <p:nvSpPr>
          <p:cNvPr id="16379" name="Google Shape;16379;p54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380" name="Google Shape;16380;p54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86" name="Shape 16386"/>
        <p:cNvGrpSpPr/>
        <p:nvPr/>
      </p:nvGrpSpPr>
      <p:grpSpPr>
        <a:xfrm>
          <a:off x="0" y="0"/>
          <a:ext cx="0" cy="0"/>
          <a:chOff x="0" y="0"/>
          <a:chExt cx="0" cy="0"/>
        </a:xfrm>
      </p:grpSpPr>
      <p:sp>
        <p:nvSpPr>
          <p:cNvPr id="16387" name="Google Shape;16387;p54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388" name="Google Shape;16388;p54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93" name="Shape 16393"/>
        <p:cNvGrpSpPr/>
        <p:nvPr/>
      </p:nvGrpSpPr>
      <p:grpSpPr>
        <a:xfrm>
          <a:off x="0" y="0"/>
          <a:ext cx="0" cy="0"/>
          <a:chOff x="0" y="0"/>
          <a:chExt cx="0" cy="0"/>
        </a:xfrm>
      </p:grpSpPr>
      <p:sp>
        <p:nvSpPr>
          <p:cNvPr id="16394" name="Google Shape;16394;p54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395" name="Google Shape;16395;p54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45" name="Shape 16445"/>
        <p:cNvGrpSpPr/>
        <p:nvPr/>
      </p:nvGrpSpPr>
      <p:grpSpPr>
        <a:xfrm>
          <a:off x="0" y="0"/>
          <a:ext cx="0" cy="0"/>
          <a:chOff x="0" y="0"/>
          <a:chExt cx="0" cy="0"/>
        </a:xfrm>
      </p:grpSpPr>
      <p:sp>
        <p:nvSpPr>
          <p:cNvPr id="16446" name="Google Shape;16446;p55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447" name="Google Shape;16447;p55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98" name="Shape 16498"/>
        <p:cNvGrpSpPr/>
        <p:nvPr/>
      </p:nvGrpSpPr>
      <p:grpSpPr>
        <a:xfrm>
          <a:off x="0" y="0"/>
          <a:ext cx="0" cy="0"/>
          <a:chOff x="0" y="0"/>
          <a:chExt cx="0" cy="0"/>
        </a:xfrm>
      </p:grpSpPr>
      <p:sp>
        <p:nvSpPr>
          <p:cNvPr id="16499" name="Google Shape;16499;p55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500" name="Google Shape;16500;p55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50" name="Shape 16550"/>
        <p:cNvGrpSpPr/>
        <p:nvPr/>
      </p:nvGrpSpPr>
      <p:grpSpPr>
        <a:xfrm>
          <a:off x="0" y="0"/>
          <a:ext cx="0" cy="0"/>
          <a:chOff x="0" y="0"/>
          <a:chExt cx="0" cy="0"/>
        </a:xfrm>
      </p:grpSpPr>
      <p:sp>
        <p:nvSpPr>
          <p:cNvPr id="16551" name="Google Shape;16551;p55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552" name="Google Shape;16552;p55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02" name="Shape 16602"/>
        <p:cNvGrpSpPr/>
        <p:nvPr/>
      </p:nvGrpSpPr>
      <p:grpSpPr>
        <a:xfrm>
          <a:off x="0" y="0"/>
          <a:ext cx="0" cy="0"/>
          <a:chOff x="0" y="0"/>
          <a:chExt cx="0" cy="0"/>
        </a:xfrm>
      </p:grpSpPr>
      <p:sp>
        <p:nvSpPr>
          <p:cNvPr id="16603" name="Google Shape;16603;p55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604" name="Google Shape;16604;p55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 name="Shape 952"/>
        <p:cNvGrpSpPr/>
        <p:nvPr/>
      </p:nvGrpSpPr>
      <p:grpSpPr>
        <a:xfrm>
          <a:off x="0" y="0"/>
          <a:ext cx="0" cy="0"/>
          <a:chOff x="0" y="0"/>
          <a:chExt cx="0" cy="0"/>
        </a:xfrm>
      </p:grpSpPr>
      <p:sp>
        <p:nvSpPr>
          <p:cNvPr id="953" name="Google Shape;953;p5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54" name="Google Shape;954;p5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57" name="Shape 16657"/>
        <p:cNvGrpSpPr/>
        <p:nvPr/>
      </p:nvGrpSpPr>
      <p:grpSpPr>
        <a:xfrm>
          <a:off x="0" y="0"/>
          <a:ext cx="0" cy="0"/>
          <a:chOff x="0" y="0"/>
          <a:chExt cx="0" cy="0"/>
        </a:xfrm>
      </p:grpSpPr>
      <p:sp>
        <p:nvSpPr>
          <p:cNvPr id="16658" name="Google Shape;16658;p55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659" name="Google Shape;16659;p55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10" name="Shape 16710"/>
        <p:cNvGrpSpPr/>
        <p:nvPr/>
      </p:nvGrpSpPr>
      <p:grpSpPr>
        <a:xfrm>
          <a:off x="0" y="0"/>
          <a:ext cx="0" cy="0"/>
          <a:chOff x="0" y="0"/>
          <a:chExt cx="0" cy="0"/>
        </a:xfrm>
      </p:grpSpPr>
      <p:sp>
        <p:nvSpPr>
          <p:cNvPr id="16711" name="Google Shape;16711;p55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712" name="Google Shape;16712;p55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63" name="Shape 16763"/>
        <p:cNvGrpSpPr/>
        <p:nvPr/>
      </p:nvGrpSpPr>
      <p:grpSpPr>
        <a:xfrm>
          <a:off x="0" y="0"/>
          <a:ext cx="0" cy="0"/>
          <a:chOff x="0" y="0"/>
          <a:chExt cx="0" cy="0"/>
        </a:xfrm>
      </p:grpSpPr>
      <p:sp>
        <p:nvSpPr>
          <p:cNvPr id="16764" name="Google Shape;16764;p55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765" name="Google Shape;16765;p55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76" name="Shape 16776"/>
        <p:cNvGrpSpPr/>
        <p:nvPr/>
      </p:nvGrpSpPr>
      <p:grpSpPr>
        <a:xfrm>
          <a:off x="0" y="0"/>
          <a:ext cx="0" cy="0"/>
          <a:chOff x="0" y="0"/>
          <a:chExt cx="0" cy="0"/>
        </a:xfrm>
      </p:grpSpPr>
      <p:sp>
        <p:nvSpPr>
          <p:cNvPr id="16777" name="Google Shape;16777;p55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778" name="Google Shape;16778;p55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89" name="Shape 16789"/>
        <p:cNvGrpSpPr/>
        <p:nvPr/>
      </p:nvGrpSpPr>
      <p:grpSpPr>
        <a:xfrm>
          <a:off x="0" y="0"/>
          <a:ext cx="0" cy="0"/>
          <a:chOff x="0" y="0"/>
          <a:chExt cx="0" cy="0"/>
        </a:xfrm>
      </p:grpSpPr>
      <p:sp>
        <p:nvSpPr>
          <p:cNvPr id="16790" name="Google Shape;16790;p55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791" name="Google Shape;16791;p55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03" name="Shape 16803"/>
        <p:cNvGrpSpPr/>
        <p:nvPr/>
      </p:nvGrpSpPr>
      <p:grpSpPr>
        <a:xfrm>
          <a:off x="0" y="0"/>
          <a:ext cx="0" cy="0"/>
          <a:chOff x="0" y="0"/>
          <a:chExt cx="0" cy="0"/>
        </a:xfrm>
      </p:grpSpPr>
      <p:sp>
        <p:nvSpPr>
          <p:cNvPr id="16804" name="Google Shape;16804;p55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805" name="Google Shape;16805;p55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16" name="Shape 16816"/>
        <p:cNvGrpSpPr/>
        <p:nvPr/>
      </p:nvGrpSpPr>
      <p:grpSpPr>
        <a:xfrm>
          <a:off x="0" y="0"/>
          <a:ext cx="0" cy="0"/>
          <a:chOff x="0" y="0"/>
          <a:chExt cx="0" cy="0"/>
        </a:xfrm>
      </p:grpSpPr>
      <p:sp>
        <p:nvSpPr>
          <p:cNvPr id="16817" name="Google Shape;16817;p56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818" name="Google Shape;16818;p56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29" name="Shape 16829"/>
        <p:cNvGrpSpPr/>
        <p:nvPr/>
      </p:nvGrpSpPr>
      <p:grpSpPr>
        <a:xfrm>
          <a:off x="0" y="0"/>
          <a:ext cx="0" cy="0"/>
          <a:chOff x="0" y="0"/>
          <a:chExt cx="0" cy="0"/>
        </a:xfrm>
      </p:grpSpPr>
      <p:sp>
        <p:nvSpPr>
          <p:cNvPr id="16830" name="Google Shape;16830;p56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831" name="Google Shape;16831;p56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42" name="Shape 16842"/>
        <p:cNvGrpSpPr/>
        <p:nvPr/>
      </p:nvGrpSpPr>
      <p:grpSpPr>
        <a:xfrm>
          <a:off x="0" y="0"/>
          <a:ext cx="0" cy="0"/>
          <a:chOff x="0" y="0"/>
          <a:chExt cx="0" cy="0"/>
        </a:xfrm>
      </p:grpSpPr>
      <p:sp>
        <p:nvSpPr>
          <p:cNvPr id="16843" name="Google Shape;16843;p56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844" name="Google Shape;16844;p56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58" name="Shape 16858"/>
        <p:cNvGrpSpPr/>
        <p:nvPr/>
      </p:nvGrpSpPr>
      <p:grpSpPr>
        <a:xfrm>
          <a:off x="0" y="0"/>
          <a:ext cx="0" cy="0"/>
          <a:chOff x="0" y="0"/>
          <a:chExt cx="0" cy="0"/>
        </a:xfrm>
      </p:grpSpPr>
      <p:sp>
        <p:nvSpPr>
          <p:cNvPr id="16859" name="Google Shape;16859;p56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860" name="Google Shape;16860;p56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9" name="Shape 969"/>
        <p:cNvGrpSpPr/>
        <p:nvPr/>
      </p:nvGrpSpPr>
      <p:grpSpPr>
        <a:xfrm>
          <a:off x="0" y="0"/>
          <a:ext cx="0" cy="0"/>
          <a:chOff x="0" y="0"/>
          <a:chExt cx="0" cy="0"/>
        </a:xfrm>
      </p:grpSpPr>
      <p:sp>
        <p:nvSpPr>
          <p:cNvPr id="970" name="Google Shape;970;p6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71" name="Google Shape;971;p6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74" name="Shape 16874"/>
        <p:cNvGrpSpPr/>
        <p:nvPr/>
      </p:nvGrpSpPr>
      <p:grpSpPr>
        <a:xfrm>
          <a:off x="0" y="0"/>
          <a:ext cx="0" cy="0"/>
          <a:chOff x="0" y="0"/>
          <a:chExt cx="0" cy="0"/>
        </a:xfrm>
      </p:grpSpPr>
      <p:sp>
        <p:nvSpPr>
          <p:cNvPr id="16875" name="Google Shape;16875;p56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876" name="Google Shape;16876;p56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91" name="Shape 16891"/>
        <p:cNvGrpSpPr/>
        <p:nvPr/>
      </p:nvGrpSpPr>
      <p:grpSpPr>
        <a:xfrm>
          <a:off x="0" y="0"/>
          <a:ext cx="0" cy="0"/>
          <a:chOff x="0" y="0"/>
          <a:chExt cx="0" cy="0"/>
        </a:xfrm>
      </p:grpSpPr>
      <p:sp>
        <p:nvSpPr>
          <p:cNvPr id="16892" name="Google Shape;16892;p56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893" name="Google Shape;16893;p56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08" name="Shape 16908"/>
        <p:cNvGrpSpPr/>
        <p:nvPr/>
      </p:nvGrpSpPr>
      <p:grpSpPr>
        <a:xfrm>
          <a:off x="0" y="0"/>
          <a:ext cx="0" cy="0"/>
          <a:chOff x="0" y="0"/>
          <a:chExt cx="0" cy="0"/>
        </a:xfrm>
      </p:grpSpPr>
      <p:sp>
        <p:nvSpPr>
          <p:cNvPr id="16909" name="Google Shape;16909;p56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910" name="Google Shape;16910;p56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26" name="Shape 16926"/>
        <p:cNvGrpSpPr/>
        <p:nvPr/>
      </p:nvGrpSpPr>
      <p:grpSpPr>
        <a:xfrm>
          <a:off x="0" y="0"/>
          <a:ext cx="0" cy="0"/>
          <a:chOff x="0" y="0"/>
          <a:chExt cx="0" cy="0"/>
        </a:xfrm>
      </p:grpSpPr>
      <p:sp>
        <p:nvSpPr>
          <p:cNvPr id="16927" name="Google Shape;16927;p56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928" name="Google Shape;16928;p56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45" name="Shape 16945"/>
        <p:cNvGrpSpPr/>
        <p:nvPr/>
      </p:nvGrpSpPr>
      <p:grpSpPr>
        <a:xfrm>
          <a:off x="0" y="0"/>
          <a:ext cx="0" cy="0"/>
          <a:chOff x="0" y="0"/>
          <a:chExt cx="0" cy="0"/>
        </a:xfrm>
      </p:grpSpPr>
      <p:sp>
        <p:nvSpPr>
          <p:cNvPr id="16946" name="Google Shape;16946;p56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947" name="Google Shape;16947;p56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65" name="Shape 16965"/>
        <p:cNvGrpSpPr/>
        <p:nvPr/>
      </p:nvGrpSpPr>
      <p:grpSpPr>
        <a:xfrm>
          <a:off x="0" y="0"/>
          <a:ext cx="0" cy="0"/>
          <a:chOff x="0" y="0"/>
          <a:chExt cx="0" cy="0"/>
        </a:xfrm>
      </p:grpSpPr>
      <p:sp>
        <p:nvSpPr>
          <p:cNvPr id="16966" name="Google Shape;16966;p56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967" name="Google Shape;16967;p56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85" name="Shape 16985"/>
        <p:cNvGrpSpPr/>
        <p:nvPr/>
      </p:nvGrpSpPr>
      <p:grpSpPr>
        <a:xfrm>
          <a:off x="0" y="0"/>
          <a:ext cx="0" cy="0"/>
          <a:chOff x="0" y="0"/>
          <a:chExt cx="0" cy="0"/>
        </a:xfrm>
      </p:grpSpPr>
      <p:sp>
        <p:nvSpPr>
          <p:cNvPr id="16986" name="Google Shape;16986;p57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987" name="Google Shape;16987;p57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06" name="Shape 17006"/>
        <p:cNvGrpSpPr/>
        <p:nvPr/>
      </p:nvGrpSpPr>
      <p:grpSpPr>
        <a:xfrm>
          <a:off x="0" y="0"/>
          <a:ext cx="0" cy="0"/>
          <a:chOff x="0" y="0"/>
          <a:chExt cx="0" cy="0"/>
        </a:xfrm>
      </p:grpSpPr>
      <p:sp>
        <p:nvSpPr>
          <p:cNvPr id="17007" name="Google Shape;17007;p57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008" name="Google Shape;17008;p57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28" name="Shape 17028"/>
        <p:cNvGrpSpPr/>
        <p:nvPr/>
      </p:nvGrpSpPr>
      <p:grpSpPr>
        <a:xfrm>
          <a:off x="0" y="0"/>
          <a:ext cx="0" cy="0"/>
          <a:chOff x="0" y="0"/>
          <a:chExt cx="0" cy="0"/>
        </a:xfrm>
      </p:grpSpPr>
      <p:sp>
        <p:nvSpPr>
          <p:cNvPr id="17029" name="Google Shape;17029;p57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030" name="Google Shape;17030;p57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50" name="Shape 17050"/>
        <p:cNvGrpSpPr/>
        <p:nvPr/>
      </p:nvGrpSpPr>
      <p:grpSpPr>
        <a:xfrm>
          <a:off x="0" y="0"/>
          <a:ext cx="0" cy="0"/>
          <a:chOff x="0" y="0"/>
          <a:chExt cx="0" cy="0"/>
        </a:xfrm>
      </p:grpSpPr>
      <p:sp>
        <p:nvSpPr>
          <p:cNvPr id="17051" name="Google Shape;17051;p57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052" name="Google Shape;17052;p57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5" name="Shape 985"/>
        <p:cNvGrpSpPr/>
        <p:nvPr/>
      </p:nvGrpSpPr>
      <p:grpSpPr>
        <a:xfrm>
          <a:off x="0" y="0"/>
          <a:ext cx="0" cy="0"/>
          <a:chOff x="0" y="0"/>
          <a:chExt cx="0" cy="0"/>
        </a:xfrm>
      </p:grpSpPr>
      <p:sp>
        <p:nvSpPr>
          <p:cNvPr id="986" name="Google Shape;986;p6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987" name="Google Shape;987;p6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72" name="Shape 17072"/>
        <p:cNvGrpSpPr/>
        <p:nvPr/>
      </p:nvGrpSpPr>
      <p:grpSpPr>
        <a:xfrm>
          <a:off x="0" y="0"/>
          <a:ext cx="0" cy="0"/>
          <a:chOff x="0" y="0"/>
          <a:chExt cx="0" cy="0"/>
        </a:xfrm>
      </p:grpSpPr>
      <p:sp>
        <p:nvSpPr>
          <p:cNvPr id="17073" name="Google Shape;17073;p57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074" name="Google Shape;17074;p57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95" name="Shape 17095"/>
        <p:cNvGrpSpPr/>
        <p:nvPr/>
      </p:nvGrpSpPr>
      <p:grpSpPr>
        <a:xfrm>
          <a:off x="0" y="0"/>
          <a:ext cx="0" cy="0"/>
          <a:chOff x="0" y="0"/>
          <a:chExt cx="0" cy="0"/>
        </a:xfrm>
      </p:grpSpPr>
      <p:sp>
        <p:nvSpPr>
          <p:cNvPr id="17096" name="Google Shape;17096;p57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097" name="Google Shape;17097;p57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18" name="Shape 17118"/>
        <p:cNvGrpSpPr/>
        <p:nvPr/>
      </p:nvGrpSpPr>
      <p:grpSpPr>
        <a:xfrm>
          <a:off x="0" y="0"/>
          <a:ext cx="0" cy="0"/>
          <a:chOff x="0" y="0"/>
          <a:chExt cx="0" cy="0"/>
        </a:xfrm>
      </p:grpSpPr>
      <p:sp>
        <p:nvSpPr>
          <p:cNvPr id="17119" name="Google Shape;17119;p57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120" name="Google Shape;17120;p57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44" name="Shape 17144"/>
        <p:cNvGrpSpPr/>
        <p:nvPr/>
      </p:nvGrpSpPr>
      <p:grpSpPr>
        <a:xfrm>
          <a:off x="0" y="0"/>
          <a:ext cx="0" cy="0"/>
          <a:chOff x="0" y="0"/>
          <a:chExt cx="0" cy="0"/>
        </a:xfrm>
      </p:grpSpPr>
      <p:sp>
        <p:nvSpPr>
          <p:cNvPr id="17145" name="Google Shape;17145;p57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146" name="Google Shape;17146;p57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70" name="Shape 17170"/>
        <p:cNvGrpSpPr/>
        <p:nvPr/>
      </p:nvGrpSpPr>
      <p:grpSpPr>
        <a:xfrm>
          <a:off x="0" y="0"/>
          <a:ext cx="0" cy="0"/>
          <a:chOff x="0" y="0"/>
          <a:chExt cx="0" cy="0"/>
        </a:xfrm>
      </p:grpSpPr>
      <p:sp>
        <p:nvSpPr>
          <p:cNvPr id="17171" name="Google Shape;17171;p57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172" name="Google Shape;17172;p57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96" name="Shape 17196"/>
        <p:cNvGrpSpPr/>
        <p:nvPr/>
      </p:nvGrpSpPr>
      <p:grpSpPr>
        <a:xfrm>
          <a:off x="0" y="0"/>
          <a:ext cx="0" cy="0"/>
          <a:chOff x="0" y="0"/>
          <a:chExt cx="0" cy="0"/>
        </a:xfrm>
      </p:grpSpPr>
      <p:sp>
        <p:nvSpPr>
          <p:cNvPr id="17197" name="Google Shape;17197;p57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198" name="Google Shape;17198;p57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21" name="Shape 17221"/>
        <p:cNvGrpSpPr/>
        <p:nvPr/>
      </p:nvGrpSpPr>
      <p:grpSpPr>
        <a:xfrm>
          <a:off x="0" y="0"/>
          <a:ext cx="0" cy="0"/>
          <a:chOff x="0" y="0"/>
          <a:chExt cx="0" cy="0"/>
        </a:xfrm>
      </p:grpSpPr>
      <p:sp>
        <p:nvSpPr>
          <p:cNvPr id="17222" name="Google Shape;17222;p58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223" name="Google Shape;17223;p58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46" name="Shape 17246"/>
        <p:cNvGrpSpPr/>
        <p:nvPr/>
      </p:nvGrpSpPr>
      <p:grpSpPr>
        <a:xfrm>
          <a:off x="0" y="0"/>
          <a:ext cx="0" cy="0"/>
          <a:chOff x="0" y="0"/>
          <a:chExt cx="0" cy="0"/>
        </a:xfrm>
      </p:grpSpPr>
      <p:sp>
        <p:nvSpPr>
          <p:cNvPr id="17247" name="Google Shape;17247;p58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248" name="Google Shape;17248;p58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71" name="Shape 17271"/>
        <p:cNvGrpSpPr/>
        <p:nvPr/>
      </p:nvGrpSpPr>
      <p:grpSpPr>
        <a:xfrm>
          <a:off x="0" y="0"/>
          <a:ext cx="0" cy="0"/>
          <a:chOff x="0" y="0"/>
          <a:chExt cx="0" cy="0"/>
        </a:xfrm>
      </p:grpSpPr>
      <p:sp>
        <p:nvSpPr>
          <p:cNvPr id="17272" name="Google Shape;17272;p58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273" name="Google Shape;17273;p58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97" name="Shape 17297"/>
        <p:cNvGrpSpPr/>
        <p:nvPr/>
      </p:nvGrpSpPr>
      <p:grpSpPr>
        <a:xfrm>
          <a:off x="0" y="0"/>
          <a:ext cx="0" cy="0"/>
          <a:chOff x="0" y="0"/>
          <a:chExt cx="0" cy="0"/>
        </a:xfrm>
      </p:grpSpPr>
      <p:sp>
        <p:nvSpPr>
          <p:cNvPr id="17298" name="Google Shape;17298;p58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299" name="Google Shape;17299;p58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 name="Shape 1001"/>
        <p:cNvGrpSpPr/>
        <p:nvPr/>
      </p:nvGrpSpPr>
      <p:grpSpPr>
        <a:xfrm>
          <a:off x="0" y="0"/>
          <a:ext cx="0" cy="0"/>
          <a:chOff x="0" y="0"/>
          <a:chExt cx="0" cy="0"/>
        </a:xfrm>
      </p:grpSpPr>
      <p:sp>
        <p:nvSpPr>
          <p:cNvPr id="1002" name="Google Shape;1002;p6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03" name="Google Shape;1003;p6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23" name="Shape 17323"/>
        <p:cNvGrpSpPr/>
        <p:nvPr/>
      </p:nvGrpSpPr>
      <p:grpSpPr>
        <a:xfrm>
          <a:off x="0" y="0"/>
          <a:ext cx="0" cy="0"/>
          <a:chOff x="0" y="0"/>
          <a:chExt cx="0" cy="0"/>
        </a:xfrm>
      </p:grpSpPr>
      <p:sp>
        <p:nvSpPr>
          <p:cNvPr id="17324" name="Google Shape;17324;p58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325" name="Google Shape;17325;p58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50" name="Shape 17350"/>
        <p:cNvGrpSpPr/>
        <p:nvPr/>
      </p:nvGrpSpPr>
      <p:grpSpPr>
        <a:xfrm>
          <a:off x="0" y="0"/>
          <a:ext cx="0" cy="0"/>
          <a:chOff x="0" y="0"/>
          <a:chExt cx="0" cy="0"/>
        </a:xfrm>
      </p:grpSpPr>
      <p:sp>
        <p:nvSpPr>
          <p:cNvPr id="17351" name="Google Shape;17351;p58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352" name="Google Shape;17352;p58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78" name="Shape 17378"/>
        <p:cNvGrpSpPr/>
        <p:nvPr/>
      </p:nvGrpSpPr>
      <p:grpSpPr>
        <a:xfrm>
          <a:off x="0" y="0"/>
          <a:ext cx="0" cy="0"/>
          <a:chOff x="0" y="0"/>
          <a:chExt cx="0" cy="0"/>
        </a:xfrm>
      </p:grpSpPr>
      <p:sp>
        <p:nvSpPr>
          <p:cNvPr id="17379" name="Google Shape;17379;p58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380" name="Google Shape;17380;p58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07" name="Shape 17407"/>
        <p:cNvGrpSpPr/>
        <p:nvPr/>
      </p:nvGrpSpPr>
      <p:grpSpPr>
        <a:xfrm>
          <a:off x="0" y="0"/>
          <a:ext cx="0" cy="0"/>
          <a:chOff x="0" y="0"/>
          <a:chExt cx="0" cy="0"/>
        </a:xfrm>
      </p:grpSpPr>
      <p:sp>
        <p:nvSpPr>
          <p:cNvPr id="17408" name="Google Shape;17408;p58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09" name="Google Shape;17409;p58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15" name="Shape 17415"/>
        <p:cNvGrpSpPr/>
        <p:nvPr/>
      </p:nvGrpSpPr>
      <p:grpSpPr>
        <a:xfrm>
          <a:off x="0" y="0"/>
          <a:ext cx="0" cy="0"/>
          <a:chOff x="0" y="0"/>
          <a:chExt cx="0" cy="0"/>
        </a:xfrm>
      </p:grpSpPr>
      <p:sp>
        <p:nvSpPr>
          <p:cNvPr id="17416" name="Google Shape;17416;p58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17" name="Google Shape;17417;p58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23" name="Shape 17423"/>
        <p:cNvGrpSpPr/>
        <p:nvPr/>
      </p:nvGrpSpPr>
      <p:grpSpPr>
        <a:xfrm>
          <a:off x="0" y="0"/>
          <a:ext cx="0" cy="0"/>
          <a:chOff x="0" y="0"/>
          <a:chExt cx="0" cy="0"/>
        </a:xfrm>
      </p:grpSpPr>
      <p:sp>
        <p:nvSpPr>
          <p:cNvPr id="17424" name="Google Shape;17424;p58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25" name="Google Shape;17425;p58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31" name="Shape 17431"/>
        <p:cNvGrpSpPr/>
        <p:nvPr/>
      </p:nvGrpSpPr>
      <p:grpSpPr>
        <a:xfrm>
          <a:off x="0" y="0"/>
          <a:ext cx="0" cy="0"/>
          <a:chOff x="0" y="0"/>
          <a:chExt cx="0" cy="0"/>
        </a:xfrm>
      </p:grpSpPr>
      <p:sp>
        <p:nvSpPr>
          <p:cNvPr id="17432" name="Google Shape;17432;p59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33" name="Google Shape;17433;p59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39" name="Shape 17439"/>
        <p:cNvGrpSpPr/>
        <p:nvPr/>
      </p:nvGrpSpPr>
      <p:grpSpPr>
        <a:xfrm>
          <a:off x="0" y="0"/>
          <a:ext cx="0" cy="0"/>
          <a:chOff x="0" y="0"/>
          <a:chExt cx="0" cy="0"/>
        </a:xfrm>
      </p:grpSpPr>
      <p:sp>
        <p:nvSpPr>
          <p:cNvPr id="17440" name="Google Shape;17440;p59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41" name="Google Shape;17441;p59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47" name="Shape 17447"/>
        <p:cNvGrpSpPr/>
        <p:nvPr/>
      </p:nvGrpSpPr>
      <p:grpSpPr>
        <a:xfrm>
          <a:off x="0" y="0"/>
          <a:ext cx="0" cy="0"/>
          <a:chOff x="0" y="0"/>
          <a:chExt cx="0" cy="0"/>
        </a:xfrm>
      </p:grpSpPr>
      <p:sp>
        <p:nvSpPr>
          <p:cNvPr id="17448" name="Google Shape;17448;p59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49" name="Google Shape;17449;p59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55" name="Shape 17455"/>
        <p:cNvGrpSpPr/>
        <p:nvPr/>
      </p:nvGrpSpPr>
      <p:grpSpPr>
        <a:xfrm>
          <a:off x="0" y="0"/>
          <a:ext cx="0" cy="0"/>
          <a:chOff x="0" y="0"/>
          <a:chExt cx="0" cy="0"/>
        </a:xfrm>
      </p:grpSpPr>
      <p:sp>
        <p:nvSpPr>
          <p:cNvPr id="17456" name="Google Shape;17456;p59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57" name="Google Shape;17457;p59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p6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20" name="Google Shape;1020;p6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63" name="Shape 17463"/>
        <p:cNvGrpSpPr/>
        <p:nvPr/>
      </p:nvGrpSpPr>
      <p:grpSpPr>
        <a:xfrm>
          <a:off x="0" y="0"/>
          <a:ext cx="0" cy="0"/>
          <a:chOff x="0" y="0"/>
          <a:chExt cx="0" cy="0"/>
        </a:xfrm>
      </p:grpSpPr>
      <p:sp>
        <p:nvSpPr>
          <p:cNvPr id="17464" name="Google Shape;17464;p59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65" name="Google Shape;17465;p59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71" name="Shape 17471"/>
        <p:cNvGrpSpPr/>
        <p:nvPr/>
      </p:nvGrpSpPr>
      <p:grpSpPr>
        <a:xfrm>
          <a:off x="0" y="0"/>
          <a:ext cx="0" cy="0"/>
          <a:chOff x="0" y="0"/>
          <a:chExt cx="0" cy="0"/>
        </a:xfrm>
      </p:grpSpPr>
      <p:sp>
        <p:nvSpPr>
          <p:cNvPr id="17472" name="Google Shape;17472;p59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73" name="Google Shape;17473;p59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79" name="Shape 17479"/>
        <p:cNvGrpSpPr/>
        <p:nvPr/>
      </p:nvGrpSpPr>
      <p:grpSpPr>
        <a:xfrm>
          <a:off x="0" y="0"/>
          <a:ext cx="0" cy="0"/>
          <a:chOff x="0" y="0"/>
          <a:chExt cx="0" cy="0"/>
        </a:xfrm>
      </p:grpSpPr>
      <p:sp>
        <p:nvSpPr>
          <p:cNvPr id="17480" name="Google Shape;17480;p59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81" name="Google Shape;17481;p59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87" name="Shape 17487"/>
        <p:cNvGrpSpPr/>
        <p:nvPr/>
      </p:nvGrpSpPr>
      <p:grpSpPr>
        <a:xfrm>
          <a:off x="0" y="0"/>
          <a:ext cx="0" cy="0"/>
          <a:chOff x="0" y="0"/>
          <a:chExt cx="0" cy="0"/>
        </a:xfrm>
      </p:grpSpPr>
      <p:sp>
        <p:nvSpPr>
          <p:cNvPr id="17488" name="Google Shape;17488;p59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89" name="Google Shape;17489;p59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94" name="Shape 17494"/>
        <p:cNvGrpSpPr/>
        <p:nvPr/>
      </p:nvGrpSpPr>
      <p:grpSpPr>
        <a:xfrm>
          <a:off x="0" y="0"/>
          <a:ext cx="0" cy="0"/>
          <a:chOff x="0" y="0"/>
          <a:chExt cx="0" cy="0"/>
        </a:xfrm>
      </p:grpSpPr>
      <p:sp>
        <p:nvSpPr>
          <p:cNvPr id="17495" name="Google Shape;17495;p59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496" name="Google Shape;17496;p59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01" name="Shape 17501"/>
        <p:cNvGrpSpPr/>
        <p:nvPr/>
      </p:nvGrpSpPr>
      <p:grpSpPr>
        <a:xfrm>
          <a:off x="0" y="0"/>
          <a:ext cx="0" cy="0"/>
          <a:chOff x="0" y="0"/>
          <a:chExt cx="0" cy="0"/>
        </a:xfrm>
      </p:grpSpPr>
      <p:sp>
        <p:nvSpPr>
          <p:cNvPr id="17502" name="Google Shape;17502;p59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03" name="Google Shape;17503;p59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09" name="Shape 17509"/>
        <p:cNvGrpSpPr/>
        <p:nvPr/>
      </p:nvGrpSpPr>
      <p:grpSpPr>
        <a:xfrm>
          <a:off x="0" y="0"/>
          <a:ext cx="0" cy="0"/>
          <a:chOff x="0" y="0"/>
          <a:chExt cx="0" cy="0"/>
        </a:xfrm>
      </p:grpSpPr>
      <p:sp>
        <p:nvSpPr>
          <p:cNvPr id="17510" name="Google Shape;17510;p60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11" name="Google Shape;17511;p60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16" name="Shape 17516"/>
        <p:cNvGrpSpPr/>
        <p:nvPr/>
      </p:nvGrpSpPr>
      <p:grpSpPr>
        <a:xfrm>
          <a:off x="0" y="0"/>
          <a:ext cx="0" cy="0"/>
          <a:chOff x="0" y="0"/>
          <a:chExt cx="0" cy="0"/>
        </a:xfrm>
      </p:grpSpPr>
      <p:sp>
        <p:nvSpPr>
          <p:cNvPr id="17517" name="Google Shape;17517;p60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18" name="Google Shape;17518;p60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23" name="Shape 17523"/>
        <p:cNvGrpSpPr/>
        <p:nvPr/>
      </p:nvGrpSpPr>
      <p:grpSpPr>
        <a:xfrm>
          <a:off x="0" y="0"/>
          <a:ext cx="0" cy="0"/>
          <a:chOff x="0" y="0"/>
          <a:chExt cx="0" cy="0"/>
        </a:xfrm>
      </p:grpSpPr>
      <p:sp>
        <p:nvSpPr>
          <p:cNvPr id="17524" name="Google Shape;17524;p60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25" name="Google Shape;17525;p60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31" name="Shape 17531"/>
        <p:cNvGrpSpPr/>
        <p:nvPr/>
      </p:nvGrpSpPr>
      <p:grpSpPr>
        <a:xfrm>
          <a:off x="0" y="0"/>
          <a:ext cx="0" cy="0"/>
          <a:chOff x="0" y="0"/>
          <a:chExt cx="0" cy="0"/>
        </a:xfrm>
      </p:grpSpPr>
      <p:sp>
        <p:nvSpPr>
          <p:cNvPr id="17532" name="Google Shape;17532;p60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33" name="Google Shape;17533;p60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 name="Shape 202"/>
        <p:cNvGrpSpPr/>
        <p:nvPr/>
      </p:nvGrpSpPr>
      <p:grpSpPr>
        <a:xfrm>
          <a:off x="0" y="0"/>
          <a:ext cx="0" cy="0"/>
          <a:chOff x="0" y="0"/>
          <a:chExt cx="0" cy="0"/>
        </a:xfrm>
      </p:grpSpPr>
      <p:sp>
        <p:nvSpPr>
          <p:cNvPr id="203" name="Google Shape;203;p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4" name="Google Shape;204;p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4" name="Shape 1034"/>
        <p:cNvGrpSpPr/>
        <p:nvPr/>
      </p:nvGrpSpPr>
      <p:grpSpPr>
        <a:xfrm>
          <a:off x="0" y="0"/>
          <a:ext cx="0" cy="0"/>
          <a:chOff x="0" y="0"/>
          <a:chExt cx="0" cy="0"/>
        </a:xfrm>
      </p:grpSpPr>
      <p:sp>
        <p:nvSpPr>
          <p:cNvPr id="1035" name="Google Shape;1035;p6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36" name="Google Shape;1036;p6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38" name="Shape 17538"/>
        <p:cNvGrpSpPr/>
        <p:nvPr/>
      </p:nvGrpSpPr>
      <p:grpSpPr>
        <a:xfrm>
          <a:off x="0" y="0"/>
          <a:ext cx="0" cy="0"/>
          <a:chOff x="0" y="0"/>
          <a:chExt cx="0" cy="0"/>
        </a:xfrm>
      </p:grpSpPr>
      <p:sp>
        <p:nvSpPr>
          <p:cNvPr id="17539" name="Google Shape;17539;p60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40" name="Google Shape;17540;p60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46" name="Shape 17546"/>
        <p:cNvGrpSpPr/>
        <p:nvPr/>
      </p:nvGrpSpPr>
      <p:grpSpPr>
        <a:xfrm>
          <a:off x="0" y="0"/>
          <a:ext cx="0" cy="0"/>
          <a:chOff x="0" y="0"/>
          <a:chExt cx="0" cy="0"/>
        </a:xfrm>
      </p:grpSpPr>
      <p:sp>
        <p:nvSpPr>
          <p:cNvPr id="17547" name="Google Shape;17547;p60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48" name="Google Shape;17548;p60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54" name="Shape 17554"/>
        <p:cNvGrpSpPr/>
        <p:nvPr/>
      </p:nvGrpSpPr>
      <p:grpSpPr>
        <a:xfrm>
          <a:off x="0" y="0"/>
          <a:ext cx="0" cy="0"/>
          <a:chOff x="0" y="0"/>
          <a:chExt cx="0" cy="0"/>
        </a:xfrm>
      </p:grpSpPr>
      <p:sp>
        <p:nvSpPr>
          <p:cNvPr id="17555" name="Google Shape;17555;p60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56" name="Google Shape;17556;p60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61" name="Shape 17561"/>
        <p:cNvGrpSpPr/>
        <p:nvPr/>
      </p:nvGrpSpPr>
      <p:grpSpPr>
        <a:xfrm>
          <a:off x="0" y="0"/>
          <a:ext cx="0" cy="0"/>
          <a:chOff x="0" y="0"/>
          <a:chExt cx="0" cy="0"/>
        </a:xfrm>
      </p:grpSpPr>
      <p:sp>
        <p:nvSpPr>
          <p:cNvPr id="17562" name="Google Shape;17562;p60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63" name="Google Shape;17563;p60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69" name="Shape 17569"/>
        <p:cNvGrpSpPr/>
        <p:nvPr/>
      </p:nvGrpSpPr>
      <p:grpSpPr>
        <a:xfrm>
          <a:off x="0" y="0"/>
          <a:ext cx="0" cy="0"/>
          <a:chOff x="0" y="0"/>
          <a:chExt cx="0" cy="0"/>
        </a:xfrm>
      </p:grpSpPr>
      <p:sp>
        <p:nvSpPr>
          <p:cNvPr id="17570" name="Google Shape;17570;p60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71" name="Google Shape;17571;p60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79" name="Shape 17579"/>
        <p:cNvGrpSpPr/>
        <p:nvPr/>
      </p:nvGrpSpPr>
      <p:grpSpPr>
        <a:xfrm>
          <a:off x="0" y="0"/>
          <a:ext cx="0" cy="0"/>
          <a:chOff x="0" y="0"/>
          <a:chExt cx="0" cy="0"/>
        </a:xfrm>
      </p:grpSpPr>
      <p:sp>
        <p:nvSpPr>
          <p:cNvPr id="17580" name="Google Shape;17580;p60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81" name="Google Shape;17581;p60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87" name="Shape 17587"/>
        <p:cNvGrpSpPr/>
        <p:nvPr/>
      </p:nvGrpSpPr>
      <p:grpSpPr>
        <a:xfrm>
          <a:off x="0" y="0"/>
          <a:ext cx="0" cy="0"/>
          <a:chOff x="0" y="0"/>
          <a:chExt cx="0" cy="0"/>
        </a:xfrm>
      </p:grpSpPr>
      <p:sp>
        <p:nvSpPr>
          <p:cNvPr id="17588" name="Google Shape;17588;p61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89" name="Google Shape;17589;p61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94" name="Shape 17594"/>
        <p:cNvGrpSpPr/>
        <p:nvPr/>
      </p:nvGrpSpPr>
      <p:grpSpPr>
        <a:xfrm>
          <a:off x="0" y="0"/>
          <a:ext cx="0" cy="0"/>
          <a:chOff x="0" y="0"/>
          <a:chExt cx="0" cy="0"/>
        </a:xfrm>
      </p:grpSpPr>
      <p:sp>
        <p:nvSpPr>
          <p:cNvPr id="17595" name="Google Shape;17595;p61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596" name="Google Shape;17596;p61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11" name="Shape 17611"/>
        <p:cNvGrpSpPr/>
        <p:nvPr/>
      </p:nvGrpSpPr>
      <p:grpSpPr>
        <a:xfrm>
          <a:off x="0" y="0"/>
          <a:ext cx="0" cy="0"/>
          <a:chOff x="0" y="0"/>
          <a:chExt cx="0" cy="0"/>
        </a:xfrm>
      </p:grpSpPr>
      <p:sp>
        <p:nvSpPr>
          <p:cNvPr id="17612" name="Google Shape;17612;p61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613" name="Google Shape;17613;p61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32" name="Shape 17632"/>
        <p:cNvGrpSpPr/>
        <p:nvPr/>
      </p:nvGrpSpPr>
      <p:grpSpPr>
        <a:xfrm>
          <a:off x="0" y="0"/>
          <a:ext cx="0" cy="0"/>
          <a:chOff x="0" y="0"/>
          <a:chExt cx="0" cy="0"/>
        </a:xfrm>
      </p:grpSpPr>
      <p:sp>
        <p:nvSpPr>
          <p:cNvPr id="17633" name="Google Shape;17633;p61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634" name="Google Shape;17634;p61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 name="Shape 1051"/>
        <p:cNvGrpSpPr/>
        <p:nvPr/>
      </p:nvGrpSpPr>
      <p:grpSpPr>
        <a:xfrm>
          <a:off x="0" y="0"/>
          <a:ext cx="0" cy="0"/>
          <a:chOff x="0" y="0"/>
          <a:chExt cx="0" cy="0"/>
        </a:xfrm>
      </p:grpSpPr>
      <p:sp>
        <p:nvSpPr>
          <p:cNvPr id="1052" name="Google Shape;1052;p6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53" name="Google Shape;1053;p6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50" name="Shape 17650"/>
        <p:cNvGrpSpPr/>
        <p:nvPr/>
      </p:nvGrpSpPr>
      <p:grpSpPr>
        <a:xfrm>
          <a:off x="0" y="0"/>
          <a:ext cx="0" cy="0"/>
          <a:chOff x="0" y="0"/>
          <a:chExt cx="0" cy="0"/>
        </a:xfrm>
      </p:grpSpPr>
      <p:sp>
        <p:nvSpPr>
          <p:cNvPr id="17651" name="Google Shape;17651;p61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652" name="Google Shape;17652;p61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72" name="Shape 17672"/>
        <p:cNvGrpSpPr/>
        <p:nvPr/>
      </p:nvGrpSpPr>
      <p:grpSpPr>
        <a:xfrm>
          <a:off x="0" y="0"/>
          <a:ext cx="0" cy="0"/>
          <a:chOff x="0" y="0"/>
          <a:chExt cx="0" cy="0"/>
        </a:xfrm>
      </p:grpSpPr>
      <p:sp>
        <p:nvSpPr>
          <p:cNvPr id="17673" name="Google Shape;17673;p61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674" name="Google Shape;17674;p61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98" name="Shape 17698"/>
        <p:cNvGrpSpPr/>
        <p:nvPr/>
      </p:nvGrpSpPr>
      <p:grpSpPr>
        <a:xfrm>
          <a:off x="0" y="0"/>
          <a:ext cx="0" cy="0"/>
          <a:chOff x="0" y="0"/>
          <a:chExt cx="0" cy="0"/>
        </a:xfrm>
      </p:grpSpPr>
      <p:sp>
        <p:nvSpPr>
          <p:cNvPr id="17699" name="Google Shape;17699;p61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700" name="Google Shape;17700;p61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22" name="Shape 17722"/>
        <p:cNvGrpSpPr/>
        <p:nvPr/>
      </p:nvGrpSpPr>
      <p:grpSpPr>
        <a:xfrm>
          <a:off x="0" y="0"/>
          <a:ext cx="0" cy="0"/>
          <a:chOff x="0" y="0"/>
          <a:chExt cx="0" cy="0"/>
        </a:xfrm>
      </p:grpSpPr>
      <p:sp>
        <p:nvSpPr>
          <p:cNvPr id="17723" name="Google Shape;17723;p61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724" name="Google Shape;17724;p61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46" name="Shape 17746"/>
        <p:cNvGrpSpPr/>
        <p:nvPr/>
      </p:nvGrpSpPr>
      <p:grpSpPr>
        <a:xfrm>
          <a:off x="0" y="0"/>
          <a:ext cx="0" cy="0"/>
          <a:chOff x="0" y="0"/>
          <a:chExt cx="0" cy="0"/>
        </a:xfrm>
      </p:grpSpPr>
      <p:sp>
        <p:nvSpPr>
          <p:cNvPr id="17747" name="Google Shape;17747;p61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748" name="Google Shape;17748;p61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71" name="Shape 17771"/>
        <p:cNvGrpSpPr/>
        <p:nvPr/>
      </p:nvGrpSpPr>
      <p:grpSpPr>
        <a:xfrm>
          <a:off x="0" y="0"/>
          <a:ext cx="0" cy="0"/>
          <a:chOff x="0" y="0"/>
          <a:chExt cx="0" cy="0"/>
        </a:xfrm>
      </p:grpSpPr>
      <p:sp>
        <p:nvSpPr>
          <p:cNvPr id="17772" name="Google Shape;17772;p61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773" name="Google Shape;17773;p61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95" name="Shape 17795"/>
        <p:cNvGrpSpPr/>
        <p:nvPr/>
      </p:nvGrpSpPr>
      <p:grpSpPr>
        <a:xfrm>
          <a:off x="0" y="0"/>
          <a:ext cx="0" cy="0"/>
          <a:chOff x="0" y="0"/>
          <a:chExt cx="0" cy="0"/>
        </a:xfrm>
      </p:grpSpPr>
      <p:sp>
        <p:nvSpPr>
          <p:cNvPr id="17796" name="Google Shape;17796;p62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797" name="Google Shape;17797;p62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21" name="Shape 17821"/>
        <p:cNvGrpSpPr/>
        <p:nvPr/>
      </p:nvGrpSpPr>
      <p:grpSpPr>
        <a:xfrm>
          <a:off x="0" y="0"/>
          <a:ext cx="0" cy="0"/>
          <a:chOff x="0" y="0"/>
          <a:chExt cx="0" cy="0"/>
        </a:xfrm>
      </p:grpSpPr>
      <p:sp>
        <p:nvSpPr>
          <p:cNvPr id="17822" name="Google Shape;17822;p62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823" name="Google Shape;17823;p62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45" name="Shape 17845"/>
        <p:cNvGrpSpPr/>
        <p:nvPr/>
      </p:nvGrpSpPr>
      <p:grpSpPr>
        <a:xfrm>
          <a:off x="0" y="0"/>
          <a:ext cx="0" cy="0"/>
          <a:chOff x="0" y="0"/>
          <a:chExt cx="0" cy="0"/>
        </a:xfrm>
      </p:grpSpPr>
      <p:sp>
        <p:nvSpPr>
          <p:cNvPr id="17846" name="Google Shape;17846;p62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847" name="Google Shape;17847;p62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70" name="Shape 17870"/>
        <p:cNvGrpSpPr/>
        <p:nvPr/>
      </p:nvGrpSpPr>
      <p:grpSpPr>
        <a:xfrm>
          <a:off x="0" y="0"/>
          <a:ext cx="0" cy="0"/>
          <a:chOff x="0" y="0"/>
          <a:chExt cx="0" cy="0"/>
        </a:xfrm>
      </p:grpSpPr>
      <p:sp>
        <p:nvSpPr>
          <p:cNvPr id="17871" name="Google Shape;17871;p62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872" name="Google Shape;17872;p62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7" name="Shape 1067"/>
        <p:cNvGrpSpPr/>
        <p:nvPr/>
      </p:nvGrpSpPr>
      <p:grpSpPr>
        <a:xfrm>
          <a:off x="0" y="0"/>
          <a:ext cx="0" cy="0"/>
          <a:chOff x="0" y="0"/>
          <a:chExt cx="0" cy="0"/>
        </a:xfrm>
      </p:grpSpPr>
      <p:sp>
        <p:nvSpPr>
          <p:cNvPr id="1068" name="Google Shape;1068;p6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69" name="Google Shape;1069;p6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95" name="Shape 17895"/>
        <p:cNvGrpSpPr/>
        <p:nvPr/>
      </p:nvGrpSpPr>
      <p:grpSpPr>
        <a:xfrm>
          <a:off x="0" y="0"/>
          <a:ext cx="0" cy="0"/>
          <a:chOff x="0" y="0"/>
          <a:chExt cx="0" cy="0"/>
        </a:xfrm>
      </p:grpSpPr>
      <p:sp>
        <p:nvSpPr>
          <p:cNvPr id="17896" name="Google Shape;17896;p62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897" name="Google Shape;17897;p62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22" name="Shape 17922"/>
        <p:cNvGrpSpPr/>
        <p:nvPr/>
      </p:nvGrpSpPr>
      <p:grpSpPr>
        <a:xfrm>
          <a:off x="0" y="0"/>
          <a:ext cx="0" cy="0"/>
          <a:chOff x="0" y="0"/>
          <a:chExt cx="0" cy="0"/>
        </a:xfrm>
      </p:grpSpPr>
      <p:sp>
        <p:nvSpPr>
          <p:cNvPr id="17923" name="Google Shape;17923;p62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924" name="Google Shape;17924;p62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49" name="Shape 17949"/>
        <p:cNvGrpSpPr/>
        <p:nvPr/>
      </p:nvGrpSpPr>
      <p:grpSpPr>
        <a:xfrm>
          <a:off x="0" y="0"/>
          <a:ext cx="0" cy="0"/>
          <a:chOff x="0" y="0"/>
          <a:chExt cx="0" cy="0"/>
        </a:xfrm>
      </p:grpSpPr>
      <p:sp>
        <p:nvSpPr>
          <p:cNvPr id="17950" name="Google Shape;17950;p62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951" name="Google Shape;17951;p62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77" name="Shape 17977"/>
        <p:cNvGrpSpPr/>
        <p:nvPr/>
      </p:nvGrpSpPr>
      <p:grpSpPr>
        <a:xfrm>
          <a:off x="0" y="0"/>
          <a:ext cx="0" cy="0"/>
          <a:chOff x="0" y="0"/>
          <a:chExt cx="0" cy="0"/>
        </a:xfrm>
      </p:grpSpPr>
      <p:sp>
        <p:nvSpPr>
          <p:cNvPr id="17978" name="Google Shape;17978;p62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979" name="Google Shape;17979;p62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05" name="Shape 18005"/>
        <p:cNvGrpSpPr/>
        <p:nvPr/>
      </p:nvGrpSpPr>
      <p:grpSpPr>
        <a:xfrm>
          <a:off x="0" y="0"/>
          <a:ext cx="0" cy="0"/>
          <a:chOff x="0" y="0"/>
          <a:chExt cx="0" cy="0"/>
        </a:xfrm>
      </p:grpSpPr>
      <p:sp>
        <p:nvSpPr>
          <p:cNvPr id="18006" name="Google Shape;18006;p62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007" name="Google Shape;18007;p62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26" name="Shape 18026"/>
        <p:cNvGrpSpPr/>
        <p:nvPr/>
      </p:nvGrpSpPr>
      <p:grpSpPr>
        <a:xfrm>
          <a:off x="0" y="0"/>
          <a:ext cx="0" cy="0"/>
          <a:chOff x="0" y="0"/>
          <a:chExt cx="0" cy="0"/>
        </a:xfrm>
      </p:grpSpPr>
      <p:sp>
        <p:nvSpPr>
          <p:cNvPr id="18027" name="Google Shape;18027;p62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028" name="Google Shape;18028;p62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47" name="Shape 18047"/>
        <p:cNvGrpSpPr/>
        <p:nvPr/>
      </p:nvGrpSpPr>
      <p:grpSpPr>
        <a:xfrm>
          <a:off x="0" y="0"/>
          <a:ext cx="0" cy="0"/>
          <a:chOff x="0" y="0"/>
          <a:chExt cx="0" cy="0"/>
        </a:xfrm>
      </p:grpSpPr>
      <p:sp>
        <p:nvSpPr>
          <p:cNvPr id="18048" name="Google Shape;18048;p63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049" name="Google Shape;18049;p63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69" name="Shape 18069"/>
        <p:cNvGrpSpPr/>
        <p:nvPr/>
      </p:nvGrpSpPr>
      <p:grpSpPr>
        <a:xfrm>
          <a:off x="0" y="0"/>
          <a:ext cx="0" cy="0"/>
          <a:chOff x="0" y="0"/>
          <a:chExt cx="0" cy="0"/>
        </a:xfrm>
      </p:grpSpPr>
      <p:sp>
        <p:nvSpPr>
          <p:cNvPr id="18070" name="Google Shape;18070;p63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071" name="Google Shape;18071;p63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91" name="Shape 18091"/>
        <p:cNvGrpSpPr/>
        <p:nvPr/>
      </p:nvGrpSpPr>
      <p:grpSpPr>
        <a:xfrm>
          <a:off x="0" y="0"/>
          <a:ext cx="0" cy="0"/>
          <a:chOff x="0" y="0"/>
          <a:chExt cx="0" cy="0"/>
        </a:xfrm>
      </p:grpSpPr>
      <p:sp>
        <p:nvSpPr>
          <p:cNvPr id="18092" name="Google Shape;18092;p63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093" name="Google Shape;18093;p63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14" name="Shape 18114"/>
        <p:cNvGrpSpPr/>
        <p:nvPr/>
      </p:nvGrpSpPr>
      <p:grpSpPr>
        <a:xfrm>
          <a:off x="0" y="0"/>
          <a:ext cx="0" cy="0"/>
          <a:chOff x="0" y="0"/>
          <a:chExt cx="0" cy="0"/>
        </a:xfrm>
      </p:grpSpPr>
      <p:sp>
        <p:nvSpPr>
          <p:cNvPr id="18115" name="Google Shape;18115;p63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116" name="Google Shape;18116;p63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4" name="Shape 1084"/>
        <p:cNvGrpSpPr/>
        <p:nvPr/>
      </p:nvGrpSpPr>
      <p:grpSpPr>
        <a:xfrm>
          <a:off x="0" y="0"/>
          <a:ext cx="0" cy="0"/>
          <a:chOff x="0" y="0"/>
          <a:chExt cx="0" cy="0"/>
        </a:xfrm>
      </p:grpSpPr>
      <p:sp>
        <p:nvSpPr>
          <p:cNvPr id="1085" name="Google Shape;1085;p6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086" name="Google Shape;1086;p6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38" name="Shape 18138"/>
        <p:cNvGrpSpPr/>
        <p:nvPr/>
      </p:nvGrpSpPr>
      <p:grpSpPr>
        <a:xfrm>
          <a:off x="0" y="0"/>
          <a:ext cx="0" cy="0"/>
          <a:chOff x="0" y="0"/>
          <a:chExt cx="0" cy="0"/>
        </a:xfrm>
      </p:grpSpPr>
      <p:sp>
        <p:nvSpPr>
          <p:cNvPr id="18139" name="Google Shape;18139;p63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140" name="Google Shape;18140;p63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62" name="Shape 18162"/>
        <p:cNvGrpSpPr/>
        <p:nvPr/>
      </p:nvGrpSpPr>
      <p:grpSpPr>
        <a:xfrm>
          <a:off x="0" y="0"/>
          <a:ext cx="0" cy="0"/>
          <a:chOff x="0" y="0"/>
          <a:chExt cx="0" cy="0"/>
        </a:xfrm>
      </p:grpSpPr>
      <p:sp>
        <p:nvSpPr>
          <p:cNvPr id="18163" name="Google Shape;18163;p63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164" name="Google Shape;18164;p63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86" name="Shape 18186"/>
        <p:cNvGrpSpPr/>
        <p:nvPr/>
      </p:nvGrpSpPr>
      <p:grpSpPr>
        <a:xfrm>
          <a:off x="0" y="0"/>
          <a:ext cx="0" cy="0"/>
          <a:chOff x="0" y="0"/>
          <a:chExt cx="0" cy="0"/>
        </a:xfrm>
      </p:grpSpPr>
      <p:sp>
        <p:nvSpPr>
          <p:cNvPr id="18187" name="Google Shape;18187;p63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188" name="Google Shape;18188;p63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94" name="Shape 18194"/>
        <p:cNvGrpSpPr/>
        <p:nvPr/>
      </p:nvGrpSpPr>
      <p:grpSpPr>
        <a:xfrm>
          <a:off x="0" y="0"/>
          <a:ext cx="0" cy="0"/>
          <a:chOff x="0" y="0"/>
          <a:chExt cx="0" cy="0"/>
        </a:xfrm>
      </p:grpSpPr>
      <p:sp>
        <p:nvSpPr>
          <p:cNvPr id="18195" name="Google Shape;18195;p63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196" name="Google Shape;18196;p63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02" name="Shape 18202"/>
        <p:cNvGrpSpPr/>
        <p:nvPr/>
      </p:nvGrpSpPr>
      <p:grpSpPr>
        <a:xfrm>
          <a:off x="0" y="0"/>
          <a:ext cx="0" cy="0"/>
          <a:chOff x="0" y="0"/>
          <a:chExt cx="0" cy="0"/>
        </a:xfrm>
      </p:grpSpPr>
      <p:sp>
        <p:nvSpPr>
          <p:cNvPr id="18203" name="Google Shape;18203;p63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204" name="Google Shape;18204;p63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16" name="Shape 18216"/>
        <p:cNvGrpSpPr/>
        <p:nvPr/>
      </p:nvGrpSpPr>
      <p:grpSpPr>
        <a:xfrm>
          <a:off x="0" y="0"/>
          <a:ext cx="0" cy="0"/>
          <a:chOff x="0" y="0"/>
          <a:chExt cx="0" cy="0"/>
        </a:xfrm>
      </p:grpSpPr>
      <p:sp>
        <p:nvSpPr>
          <p:cNvPr id="18217" name="Google Shape;18217;p63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218" name="Google Shape;18218;p63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30" name="Shape 18230"/>
        <p:cNvGrpSpPr/>
        <p:nvPr/>
      </p:nvGrpSpPr>
      <p:grpSpPr>
        <a:xfrm>
          <a:off x="0" y="0"/>
          <a:ext cx="0" cy="0"/>
          <a:chOff x="0" y="0"/>
          <a:chExt cx="0" cy="0"/>
        </a:xfrm>
      </p:grpSpPr>
      <p:sp>
        <p:nvSpPr>
          <p:cNvPr id="18231" name="Google Shape;18231;p64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232" name="Google Shape;18232;p64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45" name="Shape 18245"/>
        <p:cNvGrpSpPr/>
        <p:nvPr/>
      </p:nvGrpSpPr>
      <p:grpSpPr>
        <a:xfrm>
          <a:off x="0" y="0"/>
          <a:ext cx="0" cy="0"/>
          <a:chOff x="0" y="0"/>
          <a:chExt cx="0" cy="0"/>
        </a:xfrm>
      </p:grpSpPr>
      <p:sp>
        <p:nvSpPr>
          <p:cNvPr id="18246" name="Google Shape;18246;p64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247" name="Google Shape;18247;p64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60" name="Shape 18260"/>
        <p:cNvGrpSpPr/>
        <p:nvPr/>
      </p:nvGrpSpPr>
      <p:grpSpPr>
        <a:xfrm>
          <a:off x="0" y="0"/>
          <a:ext cx="0" cy="0"/>
          <a:chOff x="0" y="0"/>
          <a:chExt cx="0" cy="0"/>
        </a:xfrm>
      </p:grpSpPr>
      <p:sp>
        <p:nvSpPr>
          <p:cNvPr id="18261" name="Google Shape;18261;p64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262" name="Google Shape;18262;p64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76" name="Shape 18276"/>
        <p:cNvGrpSpPr/>
        <p:nvPr/>
      </p:nvGrpSpPr>
      <p:grpSpPr>
        <a:xfrm>
          <a:off x="0" y="0"/>
          <a:ext cx="0" cy="0"/>
          <a:chOff x="0" y="0"/>
          <a:chExt cx="0" cy="0"/>
        </a:xfrm>
      </p:grpSpPr>
      <p:sp>
        <p:nvSpPr>
          <p:cNvPr id="18277" name="Google Shape;18277;p64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278" name="Google Shape;18278;p64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 name="Shape 1100"/>
        <p:cNvGrpSpPr/>
        <p:nvPr/>
      </p:nvGrpSpPr>
      <p:grpSpPr>
        <a:xfrm>
          <a:off x="0" y="0"/>
          <a:ext cx="0" cy="0"/>
          <a:chOff x="0" y="0"/>
          <a:chExt cx="0" cy="0"/>
        </a:xfrm>
      </p:grpSpPr>
      <p:sp>
        <p:nvSpPr>
          <p:cNvPr id="1101" name="Google Shape;1101;p6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02" name="Google Shape;1102;p6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1" name="Shape 18291"/>
        <p:cNvGrpSpPr/>
        <p:nvPr/>
      </p:nvGrpSpPr>
      <p:grpSpPr>
        <a:xfrm>
          <a:off x="0" y="0"/>
          <a:ext cx="0" cy="0"/>
          <a:chOff x="0" y="0"/>
          <a:chExt cx="0" cy="0"/>
        </a:xfrm>
      </p:grpSpPr>
      <p:sp>
        <p:nvSpPr>
          <p:cNvPr id="18292" name="Google Shape;18292;p64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293" name="Google Shape;18293;p64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07" name="Shape 18307"/>
        <p:cNvGrpSpPr/>
        <p:nvPr/>
      </p:nvGrpSpPr>
      <p:grpSpPr>
        <a:xfrm>
          <a:off x="0" y="0"/>
          <a:ext cx="0" cy="0"/>
          <a:chOff x="0" y="0"/>
          <a:chExt cx="0" cy="0"/>
        </a:xfrm>
      </p:grpSpPr>
      <p:sp>
        <p:nvSpPr>
          <p:cNvPr id="18308" name="Google Shape;18308;p64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309" name="Google Shape;18309;p64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22" name="Shape 18322"/>
        <p:cNvGrpSpPr/>
        <p:nvPr/>
      </p:nvGrpSpPr>
      <p:grpSpPr>
        <a:xfrm>
          <a:off x="0" y="0"/>
          <a:ext cx="0" cy="0"/>
          <a:chOff x="0" y="0"/>
          <a:chExt cx="0" cy="0"/>
        </a:xfrm>
      </p:grpSpPr>
      <p:sp>
        <p:nvSpPr>
          <p:cNvPr id="18323" name="Google Shape;18323;p64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324" name="Google Shape;18324;p64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38" name="Shape 18338"/>
        <p:cNvGrpSpPr/>
        <p:nvPr/>
      </p:nvGrpSpPr>
      <p:grpSpPr>
        <a:xfrm>
          <a:off x="0" y="0"/>
          <a:ext cx="0" cy="0"/>
          <a:chOff x="0" y="0"/>
          <a:chExt cx="0" cy="0"/>
        </a:xfrm>
      </p:grpSpPr>
      <p:sp>
        <p:nvSpPr>
          <p:cNvPr id="18339" name="Google Shape;18339;p64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340" name="Google Shape;18340;p64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53" name="Shape 18353"/>
        <p:cNvGrpSpPr/>
        <p:nvPr/>
      </p:nvGrpSpPr>
      <p:grpSpPr>
        <a:xfrm>
          <a:off x="0" y="0"/>
          <a:ext cx="0" cy="0"/>
          <a:chOff x="0" y="0"/>
          <a:chExt cx="0" cy="0"/>
        </a:xfrm>
      </p:grpSpPr>
      <p:sp>
        <p:nvSpPr>
          <p:cNvPr id="18354" name="Google Shape;18354;p64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355" name="Google Shape;18355;p64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69" name="Shape 18369"/>
        <p:cNvGrpSpPr/>
        <p:nvPr/>
      </p:nvGrpSpPr>
      <p:grpSpPr>
        <a:xfrm>
          <a:off x="0" y="0"/>
          <a:ext cx="0" cy="0"/>
          <a:chOff x="0" y="0"/>
          <a:chExt cx="0" cy="0"/>
        </a:xfrm>
      </p:grpSpPr>
      <p:sp>
        <p:nvSpPr>
          <p:cNvPr id="18370" name="Google Shape;18370;p64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371" name="Google Shape;18371;p64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84" name="Shape 18384"/>
        <p:cNvGrpSpPr/>
        <p:nvPr/>
      </p:nvGrpSpPr>
      <p:grpSpPr>
        <a:xfrm>
          <a:off x="0" y="0"/>
          <a:ext cx="0" cy="0"/>
          <a:chOff x="0" y="0"/>
          <a:chExt cx="0" cy="0"/>
        </a:xfrm>
      </p:grpSpPr>
      <p:sp>
        <p:nvSpPr>
          <p:cNvPr id="18385" name="Google Shape;18385;p65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386" name="Google Shape;18386;p65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00" name="Shape 18400"/>
        <p:cNvGrpSpPr/>
        <p:nvPr/>
      </p:nvGrpSpPr>
      <p:grpSpPr>
        <a:xfrm>
          <a:off x="0" y="0"/>
          <a:ext cx="0" cy="0"/>
          <a:chOff x="0" y="0"/>
          <a:chExt cx="0" cy="0"/>
        </a:xfrm>
      </p:grpSpPr>
      <p:sp>
        <p:nvSpPr>
          <p:cNvPr id="18401" name="Google Shape;18401;p65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02" name="Google Shape;18402;p65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15" name="Shape 18415"/>
        <p:cNvGrpSpPr/>
        <p:nvPr/>
      </p:nvGrpSpPr>
      <p:grpSpPr>
        <a:xfrm>
          <a:off x="0" y="0"/>
          <a:ext cx="0" cy="0"/>
          <a:chOff x="0" y="0"/>
          <a:chExt cx="0" cy="0"/>
        </a:xfrm>
      </p:grpSpPr>
      <p:sp>
        <p:nvSpPr>
          <p:cNvPr id="18416" name="Google Shape;18416;p65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17" name="Google Shape;18417;p65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22" name="Shape 18422"/>
        <p:cNvGrpSpPr/>
        <p:nvPr/>
      </p:nvGrpSpPr>
      <p:grpSpPr>
        <a:xfrm>
          <a:off x="0" y="0"/>
          <a:ext cx="0" cy="0"/>
          <a:chOff x="0" y="0"/>
          <a:chExt cx="0" cy="0"/>
        </a:xfrm>
      </p:grpSpPr>
      <p:sp>
        <p:nvSpPr>
          <p:cNvPr id="18423" name="Google Shape;18423;p65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24" name="Google Shape;18424;p65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8" name="Shape 1108"/>
        <p:cNvGrpSpPr/>
        <p:nvPr/>
      </p:nvGrpSpPr>
      <p:grpSpPr>
        <a:xfrm>
          <a:off x="0" y="0"/>
          <a:ext cx="0" cy="0"/>
          <a:chOff x="0" y="0"/>
          <a:chExt cx="0" cy="0"/>
        </a:xfrm>
      </p:grpSpPr>
      <p:sp>
        <p:nvSpPr>
          <p:cNvPr id="1109" name="Google Shape;1109;p6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10" name="Google Shape;1110;p6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29" name="Shape 18429"/>
        <p:cNvGrpSpPr/>
        <p:nvPr/>
      </p:nvGrpSpPr>
      <p:grpSpPr>
        <a:xfrm>
          <a:off x="0" y="0"/>
          <a:ext cx="0" cy="0"/>
          <a:chOff x="0" y="0"/>
          <a:chExt cx="0" cy="0"/>
        </a:xfrm>
      </p:grpSpPr>
      <p:sp>
        <p:nvSpPr>
          <p:cNvPr id="18430" name="Google Shape;18430;p65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31" name="Google Shape;18431;p65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36" name="Shape 18436"/>
        <p:cNvGrpSpPr/>
        <p:nvPr/>
      </p:nvGrpSpPr>
      <p:grpSpPr>
        <a:xfrm>
          <a:off x="0" y="0"/>
          <a:ext cx="0" cy="0"/>
          <a:chOff x="0" y="0"/>
          <a:chExt cx="0" cy="0"/>
        </a:xfrm>
      </p:grpSpPr>
      <p:sp>
        <p:nvSpPr>
          <p:cNvPr id="18437" name="Google Shape;18437;p65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38" name="Google Shape;18438;p65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43" name="Shape 18443"/>
        <p:cNvGrpSpPr/>
        <p:nvPr/>
      </p:nvGrpSpPr>
      <p:grpSpPr>
        <a:xfrm>
          <a:off x="0" y="0"/>
          <a:ext cx="0" cy="0"/>
          <a:chOff x="0" y="0"/>
          <a:chExt cx="0" cy="0"/>
        </a:xfrm>
      </p:grpSpPr>
      <p:sp>
        <p:nvSpPr>
          <p:cNvPr id="18444" name="Google Shape;18444;p65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45" name="Google Shape;18445;p65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50" name="Shape 18450"/>
        <p:cNvGrpSpPr/>
        <p:nvPr/>
      </p:nvGrpSpPr>
      <p:grpSpPr>
        <a:xfrm>
          <a:off x="0" y="0"/>
          <a:ext cx="0" cy="0"/>
          <a:chOff x="0" y="0"/>
          <a:chExt cx="0" cy="0"/>
        </a:xfrm>
      </p:grpSpPr>
      <p:sp>
        <p:nvSpPr>
          <p:cNvPr id="18451" name="Google Shape;18451;p65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52" name="Google Shape;18452;p65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57" name="Shape 18457"/>
        <p:cNvGrpSpPr/>
        <p:nvPr/>
      </p:nvGrpSpPr>
      <p:grpSpPr>
        <a:xfrm>
          <a:off x="0" y="0"/>
          <a:ext cx="0" cy="0"/>
          <a:chOff x="0" y="0"/>
          <a:chExt cx="0" cy="0"/>
        </a:xfrm>
      </p:grpSpPr>
      <p:sp>
        <p:nvSpPr>
          <p:cNvPr id="18458" name="Google Shape;18458;p65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59" name="Google Shape;18459;p65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65" name="Shape 18465"/>
        <p:cNvGrpSpPr/>
        <p:nvPr/>
      </p:nvGrpSpPr>
      <p:grpSpPr>
        <a:xfrm>
          <a:off x="0" y="0"/>
          <a:ext cx="0" cy="0"/>
          <a:chOff x="0" y="0"/>
          <a:chExt cx="0" cy="0"/>
        </a:xfrm>
      </p:grpSpPr>
      <p:sp>
        <p:nvSpPr>
          <p:cNvPr id="18466" name="Google Shape;18466;p65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67" name="Google Shape;18467;p65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72" name="Shape 18472"/>
        <p:cNvGrpSpPr/>
        <p:nvPr/>
      </p:nvGrpSpPr>
      <p:grpSpPr>
        <a:xfrm>
          <a:off x="0" y="0"/>
          <a:ext cx="0" cy="0"/>
          <a:chOff x="0" y="0"/>
          <a:chExt cx="0" cy="0"/>
        </a:xfrm>
      </p:grpSpPr>
      <p:sp>
        <p:nvSpPr>
          <p:cNvPr id="18473" name="Google Shape;18473;p66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74" name="Google Shape;18474;p66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82" name="Shape 18482"/>
        <p:cNvGrpSpPr/>
        <p:nvPr/>
      </p:nvGrpSpPr>
      <p:grpSpPr>
        <a:xfrm>
          <a:off x="0" y="0"/>
          <a:ext cx="0" cy="0"/>
          <a:chOff x="0" y="0"/>
          <a:chExt cx="0" cy="0"/>
        </a:xfrm>
      </p:grpSpPr>
      <p:sp>
        <p:nvSpPr>
          <p:cNvPr id="18483" name="Google Shape;18483;p66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84" name="Google Shape;18484;p66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90" name="Shape 18490"/>
        <p:cNvGrpSpPr/>
        <p:nvPr/>
      </p:nvGrpSpPr>
      <p:grpSpPr>
        <a:xfrm>
          <a:off x="0" y="0"/>
          <a:ext cx="0" cy="0"/>
          <a:chOff x="0" y="0"/>
          <a:chExt cx="0" cy="0"/>
        </a:xfrm>
      </p:grpSpPr>
      <p:sp>
        <p:nvSpPr>
          <p:cNvPr id="18491" name="Google Shape;18491;p66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492" name="Google Shape;18492;p66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99" name="Shape 18499"/>
        <p:cNvGrpSpPr/>
        <p:nvPr/>
      </p:nvGrpSpPr>
      <p:grpSpPr>
        <a:xfrm>
          <a:off x="0" y="0"/>
          <a:ext cx="0" cy="0"/>
          <a:chOff x="0" y="0"/>
          <a:chExt cx="0" cy="0"/>
        </a:xfrm>
      </p:grpSpPr>
      <p:sp>
        <p:nvSpPr>
          <p:cNvPr id="18500" name="Google Shape;18500;p66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501" name="Google Shape;18501;p66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5" name="Shape 1125"/>
        <p:cNvGrpSpPr/>
        <p:nvPr/>
      </p:nvGrpSpPr>
      <p:grpSpPr>
        <a:xfrm>
          <a:off x="0" y="0"/>
          <a:ext cx="0" cy="0"/>
          <a:chOff x="0" y="0"/>
          <a:chExt cx="0" cy="0"/>
        </a:xfrm>
      </p:grpSpPr>
      <p:sp>
        <p:nvSpPr>
          <p:cNvPr id="1126" name="Google Shape;1126;p7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27" name="Google Shape;1127;p7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07" name="Shape 18507"/>
        <p:cNvGrpSpPr/>
        <p:nvPr/>
      </p:nvGrpSpPr>
      <p:grpSpPr>
        <a:xfrm>
          <a:off x="0" y="0"/>
          <a:ext cx="0" cy="0"/>
          <a:chOff x="0" y="0"/>
          <a:chExt cx="0" cy="0"/>
        </a:xfrm>
      </p:grpSpPr>
      <p:sp>
        <p:nvSpPr>
          <p:cNvPr id="18508" name="Google Shape;18508;p66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509" name="Google Shape;18509;p66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19" name="Shape 18519"/>
        <p:cNvGrpSpPr/>
        <p:nvPr/>
      </p:nvGrpSpPr>
      <p:grpSpPr>
        <a:xfrm>
          <a:off x="0" y="0"/>
          <a:ext cx="0" cy="0"/>
          <a:chOff x="0" y="0"/>
          <a:chExt cx="0" cy="0"/>
        </a:xfrm>
      </p:grpSpPr>
      <p:sp>
        <p:nvSpPr>
          <p:cNvPr id="18520" name="Google Shape;18520;p66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521" name="Google Shape;18521;p66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31" name="Shape 18531"/>
        <p:cNvGrpSpPr/>
        <p:nvPr/>
      </p:nvGrpSpPr>
      <p:grpSpPr>
        <a:xfrm>
          <a:off x="0" y="0"/>
          <a:ext cx="0" cy="0"/>
          <a:chOff x="0" y="0"/>
          <a:chExt cx="0" cy="0"/>
        </a:xfrm>
      </p:grpSpPr>
      <p:sp>
        <p:nvSpPr>
          <p:cNvPr id="18532" name="Google Shape;18532;p66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533" name="Google Shape;18533;p66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43" name="Shape 18543"/>
        <p:cNvGrpSpPr/>
        <p:nvPr/>
      </p:nvGrpSpPr>
      <p:grpSpPr>
        <a:xfrm>
          <a:off x="0" y="0"/>
          <a:ext cx="0" cy="0"/>
          <a:chOff x="0" y="0"/>
          <a:chExt cx="0" cy="0"/>
        </a:xfrm>
      </p:grpSpPr>
      <p:sp>
        <p:nvSpPr>
          <p:cNvPr id="18544" name="Google Shape;18544;p66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545" name="Google Shape;18545;p66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55" name="Shape 18555"/>
        <p:cNvGrpSpPr/>
        <p:nvPr/>
      </p:nvGrpSpPr>
      <p:grpSpPr>
        <a:xfrm>
          <a:off x="0" y="0"/>
          <a:ext cx="0" cy="0"/>
          <a:chOff x="0" y="0"/>
          <a:chExt cx="0" cy="0"/>
        </a:xfrm>
      </p:grpSpPr>
      <p:sp>
        <p:nvSpPr>
          <p:cNvPr id="18556" name="Google Shape;18556;p66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557" name="Google Shape;18557;p66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71" name="Shape 18571"/>
        <p:cNvGrpSpPr/>
        <p:nvPr/>
      </p:nvGrpSpPr>
      <p:grpSpPr>
        <a:xfrm>
          <a:off x="0" y="0"/>
          <a:ext cx="0" cy="0"/>
          <a:chOff x="0" y="0"/>
          <a:chExt cx="0" cy="0"/>
        </a:xfrm>
      </p:grpSpPr>
      <p:sp>
        <p:nvSpPr>
          <p:cNvPr id="18572" name="Google Shape;18572;p66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573" name="Google Shape;18573;p66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87" name="Shape 18587"/>
        <p:cNvGrpSpPr/>
        <p:nvPr/>
      </p:nvGrpSpPr>
      <p:grpSpPr>
        <a:xfrm>
          <a:off x="0" y="0"/>
          <a:ext cx="0" cy="0"/>
          <a:chOff x="0" y="0"/>
          <a:chExt cx="0" cy="0"/>
        </a:xfrm>
      </p:grpSpPr>
      <p:sp>
        <p:nvSpPr>
          <p:cNvPr id="18588" name="Google Shape;18588;p67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589" name="Google Shape;18589;p67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10" name="Shape 18610"/>
        <p:cNvGrpSpPr/>
        <p:nvPr/>
      </p:nvGrpSpPr>
      <p:grpSpPr>
        <a:xfrm>
          <a:off x="0" y="0"/>
          <a:ext cx="0" cy="0"/>
          <a:chOff x="0" y="0"/>
          <a:chExt cx="0" cy="0"/>
        </a:xfrm>
      </p:grpSpPr>
      <p:sp>
        <p:nvSpPr>
          <p:cNvPr id="18611" name="Google Shape;18611;p67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612" name="Google Shape;18612;p67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33" name="Shape 18633"/>
        <p:cNvGrpSpPr/>
        <p:nvPr/>
      </p:nvGrpSpPr>
      <p:grpSpPr>
        <a:xfrm>
          <a:off x="0" y="0"/>
          <a:ext cx="0" cy="0"/>
          <a:chOff x="0" y="0"/>
          <a:chExt cx="0" cy="0"/>
        </a:xfrm>
      </p:grpSpPr>
      <p:sp>
        <p:nvSpPr>
          <p:cNvPr id="18634" name="Google Shape;18634;p67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635" name="Google Shape;18635;p67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62" name="Shape 18662"/>
        <p:cNvGrpSpPr/>
        <p:nvPr/>
      </p:nvGrpSpPr>
      <p:grpSpPr>
        <a:xfrm>
          <a:off x="0" y="0"/>
          <a:ext cx="0" cy="0"/>
          <a:chOff x="0" y="0"/>
          <a:chExt cx="0" cy="0"/>
        </a:xfrm>
      </p:grpSpPr>
      <p:sp>
        <p:nvSpPr>
          <p:cNvPr id="18663" name="Google Shape;18663;p67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664" name="Google Shape;18664;p67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p7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43" name="Google Shape;1143;p7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88" name="Shape 18688"/>
        <p:cNvGrpSpPr/>
        <p:nvPr/>
      </p:nvGrpSpPr>
      <p:grpSpPr>
        <a:xfrm>
          <a:off x="0" y="0"/>
          <a:ext cx="0" cy="0"/>
          <a:chOff x="0" y="0"/>
          <a:chExt cx="0" cy="0"/>
        </a:xfrm>
      </p:grpSpPr>
      <p:sp>
        <p:nvSpPr>
          <p:cNvPr id="18689" name="Google Shape;18689;p67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690" name="Google Shape;18690;p67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14" name="Shape 18714"/>
        <p:cNvGrpSpPr/>
        <p:nvPr/>
      </p:nvGrpSpPr>
      <p:grpSpPr>
        <a:xfrm>
          <a:off x="0" y="0"/>
          <a:ext cx="0" cy="0"/>
          <a:chOff x="0" y="0"/>
          <a:chExt cx="0" cy="0"/>
        </a:xfrm>
      </p:grpSpPr>
      <p:sp>
        <p:nvSpPr>
          <p:cNvPr id="18715" name="Google Shape;18715;p67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716" name="Google Shape;18716;p67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39" name="Shape 18739"/>
        <p:cNvGrpSpPr/>
        <p:nvPr/>
      </p:nvGrpSpPr>
      <p:grpSpPr>
        <a:xfrm>
          <a:off x="0" y="0"/>
          <a:ext cx="0" cy="0"/>
          <a:chOff x="0" y="0"/>
          <a:chExt cx="0" cy="0"/>
        </a:xfrm>
      </p:grpSpPr>
      <p:sp>
        <p:nvSpPr>
          <p:cNvPr id="18740" name="Google Shape;18740;p67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741" name="Google Shape;18741;p67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65" name="Shape 18765"/>
        <p:cNvGrpSpPr/>
        <p:nvPr/>
      </p:nvGrpSpPr>
      <p:grpSpPr>
        <a:xfrm>
          <a:off x="0" y="0"/>
          <a:ext cx="0" cy="0"/>
          <a:chOff x="0" y="0"/>
          <a:chExt cx="0" cy="0"/>
        </a:xfrm>
      </p:grpSpPr>
      <p:sp>
        <p:nvSpPr>
          <p:cNvPr id="18766" name="Google Shape;18766;p67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767" name="Google Shape;18767;p67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90" name="Shape 18790"/>
        <p:cNvGrpSpPr/>
        <p:nvPr/>
      </p:nvGrpSpPr>
      <p:grpSpPr>
        <a:xfrm>
          <a:off x="0" y="0"/>
          <a:ext cx="0" cy="0"/>
          <a:chOff x="0" y="0"/>
          <a:chExt cx="0" cy="0"/>
        </a:xfrm>
      </p:grpSpPr>
      <p:sp>
        <p:nvSpPr>
          <p:cNvPr id="18791" name="Google Shape;18791;p67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792" name="Google Shape;18792;p67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21" name="Shape 18821"/>
        <p:cNvGrpSpPr/>
        <p:nvPr/>
      </p:nvGrpSpPr>
      <p:grpSpPr>
        <a:xfrm>
          <a:off x="0" y="0"/>
          <a:ext cx="0" cy="0"/>
          <a:chOff x="0" y="0"/>
          <a:chExt cx="0" cy="0"/>
        </a:xfrm>
      </p:grpSpPr>
      <p:sp>
        <p:nvSpPr>
          <p:cNvPr id="18822" name="Google Shape;18822;p67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823" name="Google Shape;18823;p67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52" name="Shape 18852"/>
        <p:cNvGrpSpPr/>
        <p:nvPr/>
      </p:nvGrpSpPr>
      <p:grpSpPr>
        <a:xfrm>
          <a:off x="0" y="0"/>
          <a:ext cx="0" cy="0"/>
          <a:chOff x="0" y="0"/>
          <a:chExt cx="0" cy="0"/>
        </a:xfrm>
      </p:grpSpPr>
      <p:sp>
        <p:nvSpPr>
          <p:cNvPr id="18853" name="Google Shape;18853;p68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854" name="Google Shape;18854;p68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90" name="Shape 18890"/>
        <p:cNvGrpSpPr/>
        <p:nvPr/>
      </p:nvGrpSpPr>
      <p:grpSpPr>
        <a:xfrm>
          <a:off x="0" y="0"/>
          <a:ext cx="0" cy="0"/>
          <a:chOff x="0" y="0"/>
          <a:chExt cx="0" cy="0"/>
        </a:xfrm>
      </p:grpSpPr>
      <p:sp>
        <p:nvSpPr>
          <p:cNvPr id="18891" name="Google Shape;18891;p68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892" name="Google Shape;18892;p68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28" name="Shape 18928"/>
        <p:cNvGrpSpPr/>
        <p:nvPr/>
      </p:nvGrpSpPr>
      <p:grpSpPr>
        <a:xfrm>
          <a:off x="0" y="0"/>
          <a:ext cx="0" cy="0"/>
          <a:chOff x="0" y="0"/>
          <a:chExt cx="0" cy="0"/>
        </a:xfrm>
      </p:grpSpPr>
      <p:sp>
        <p:nvSpPr>
          <p:cNvPr id="18929" name="Google Shape;18929;p68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930" name="Google Shape;18930;p68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70" name="Shape 18970"/>
        <p:cNvGrpSpPr/>
        <p:nvPr/>
      </p:nvGrpSpPr>
      <p:grpSpPr>
        <a:xfrm>
          <a:off x="0" y="0"/>
          <a:ext cx="0" cy="0"/>
          <a:chOff x="0" y="0"/>
          <a:chExt cx="0" cy="0"/>
        </a:xfrm>
      </p:grpSpPr>
      <p:sp>
        <p:nvSpPr>
          <p:cNvPr id="18971" name="Google Shape;18971;p68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8972" name="Google Shape;18972;p68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9" name="Shape 1149"/>
        <p:cNvGrpSpPr/>
        <p:nvPr/>
      </p:nvGrpSpPr>
      <p:grpSpPr>
        <a:xfrm>
          <a:off x="0" y="0"/>
          <a:ext cx="0" cy="0"/>
          <a:chOff x="0" y="0"/>
          <a:chExt cx="0" cy="0"/>
        </a:xfrm>
      </p:grpSpPr>
      <p:sp>
        <p:nvSpPr>
          <p:cNvPr id="1150" name="Google Shape;1150;p7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51" name="Google Shape;1151;p7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11" name="Shape 19011"/>
        <p:cNvGrpSpPr/>
        <p:nvPr/>
      </p:nvGrpSpPr>
      <p:grpSpPr>
        <a:xfrm>
          <a:off x="0" y="0"/>
          <a:ext cx="0" cy="0"/>
          <a:chOff x="0" y="0"/>
          <a:chExt cx="0" cy="0"/>
        </a:xfrm>
      </p:grpSpPr>
      <p:sp>
        <p:nvSpPr>
          <p:cNvPr id="19012" name="Google Shape;19012;p68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013" name="Google Shape;19013;p68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54" name="Shape 19054"/>
        <p:cNvGrpSpPr/>
        <p:nvPr/>
      </p:nvGrpSpPr>
      <p:grpSpPr>
        <a:xfrm>
          <a:off x="0" y="0"/>
          <a:ext cx="0" cy="0"/>
          <a:chOff x="0" y="0"/>
          <a:chExt cx="0" cy="0"/>
        </a:xfrm>
      </p:grpSpPr>
      <p:sp>
        <p:nvSpPr>
          <p:cNvPr id="19055" name="Google Shape;19055;p68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056" name="Google Shape;19056;p68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95" name="Shape 19095"/>
        <p:cNvGrpSpPr/>
        <p:nvPr/>
      </p:nvGrpSpPr>
      <p:grpSpPr>
        <a:xfrm>
          <a:off x="0" y="0"/>
          <a:ext cx="0" cy="0"/>
          <a:chOff x="0" y="0"/>
          <a:chExt cx="0" cy="0"/>
        </a:xfrm>
      </p:grpSpPr>
      <p:sp>
        <p:nvSpPr>
          <p:cNvPr id="19096" name="Google Shape;19096;p68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097" name="Google Shape;19097;p68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38" name="Shape 19138"/>
        <p:cNvGrpSpPr/>
        <p:nvPr/>
      </p:nvGrpSpPr>
      <p:grpSpPr>
        <a:xfrm>
          <a:off x="0" y="0"/>
          <a:ext cx="0" cy="0"/>
          <a:chOff x="0" y="0"/>
          <a:chExt cx="0" cy="0"/>
        </a:xfrm>
      </p:grpSpPr>
      <p:sp>
        <p:nvSpPr>
          <p:cNvPr id="19139" name="Google Shape;19139;p68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140" name="Google Shape;19140;p68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81" name="Shape 19181"/>
        <p:cNvGrpSpPr/>
        <p:nvPr/>
      </p:nvGrpSpPr>
      <p:grpSpPr>
        <a:xfrm>
          <a:off x="0" y="0"/>
          <a:ext cx="0" cy="0"/>
          <a:chOff x="0" y="0"/>
          <a:chExt cx="0" cy="0"/>
        </a:xfrm>
      </p:grpSpPr>
      <p:sp>
        <p:nvSpPr>
          <p:cNvPr id="19182" name="Google Shape;19182;p68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183" name="Google Shape;19183;p68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28" name="Shape 19228"/>
        <p:cNvGrpSpPr/>
        <p:nvPr/>
      </p:nvGrpSpPr>
      <p:grpSpPr>
        <a:xfrm>
          <a:off x="0" y="0"/>
          <a:ext cx="0" cy="0"/>
          <a:chOff x="0" y="0"/>
          <a:chExt cx="0" cy="0"/>
        </a:xfrm>
      </p:grpSpPr>
      <p:sp>
        <p:nvSpPr>
          <p:cNvPr id="19229" name="Google Shape;19229;p68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230" name="Google Shape;19230;p68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73" name="Shape 19273"/>
        <p:cNvGrpSpPr/>
        <p:nvPr/>
      </p:nvGrpSpPr>
      <p:grpSpPr>
        <a:xfrm>
          <a:off x="0" y="0"/>
          <a:ext cx="0" cy="0"/>
          <a:chOff x="0" y="0"/>
          <a:chExt cx="0" cy="0"/>
        </a:xfrm>
      </p:grpSpPr>
      <p:sp>
        <p:nvSpPr>
          <p:cNvPr id="19274" name="Google Shape;19274;p69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275" name="Google Shape;19275;p69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19" name="Shape 19319"/>
        <p:cNvGrpSpPr/>
        <p:nvPr/>
      </p:nvGrpSpPr>
      <p:grpSpPr>
        <a:xfrm>
          <a:off x="0" y="0"/>
          <a:ext cx="0" cy="0"/>
          <a:chOff x="0" y="0"/>
          <a:chExt cx="0" cy="0"/>
        </a:xfrm>
      </p:grpSpPr>
      <p:sp>
        <p:nvSpPr>
          <p:cNvPr id="19320" name="Google Shape;19320;p69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321" name="Google Shape;19321;p69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64" name="Shape 19364"/>
        <p:cNvGrpSpPr/>
        <p:nvPr/>
      </p:nvGrpSpPr>
      <p:grpSpPr>
        <a:xfrm>
          <a:off x="0" y="0"/>
          <a:ext cx="0" cy="0"/>
          <a:chOff x="0" y="0"/>
          <a:chExt cx="0" cy="0"/>
        </a:xfrm>
      </p:grpSpPr>
      <p:sp>
        <p:nvSpPr>
          <p:cNvPr id="19365" name="Google Shape;19365;p69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366" name="Google Shape;19366;p69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11" name="Shape 19411"/>
        <p:cNvGrpSpPr/>
        <p:nvPr/>
      </p:nvGrpSpPr>
      <p:grpSpPr>
        <a:xfrm>
          <a:off x="0" y="0"/>
          <a:ext cx="0" cy="0"/>
          <a:chOff x="0" y="0"/>
          <a:chExt cx="0" cy="0"/>
        </a:xfrm>
      </p:grpSpPr>
      <p:sp>
        <p:nvSpPr>
          <p:cNvPr id="19412" name="Google Shape;19412;p69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413" name="Google Shape;19413;p69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 name="Shape 1166"/>
        <p:cNvGrpSpPr/>
        <p:nvPr/>
      </p:nvGrpSpPr>
      <p:grpSpPr>
        <a:xfrm>
          <a:off x="0" y="0"/>
          <a:ext cx="0" cy="0"/>
          <a:chOff x="0" y="0"/>
          <a:chExt cx="0" cy="0"/>
        </a:xfrm>
      </p:grpSpPr>
      <p:sp>
        <p:nvSpPr>
          <p:cNvPr id="1167" name="Google Shape;1167;p7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68" name="Google Shape;1168;p7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56" name="Shape 19456"/>
        <p:cNvGrpSpPr/>
        <p:nvPr/>
      </p:nvGrpSpPr>
      <p:grpSpPr>
        <a:xfrm>
          <a:off x="0" y="0"/>
          <a:ext cx="0" cy="0"/>
          <a:chOff x="0" y="0"/>
          <a:chExt cx="0" cy="0"/>
        </a:xfrm>
      </p:grpSpPr>
      <p:sp>
        <p:nvSpPr>
          <p:cNvPr id="19457" name="Google Shape;19457;p69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458" name="Google Shape;19458;p69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08" name="Shape 19508"/>
        <p:cNvGrpSpPr/>
        <p:nvPr/>
      </p:nvGrpSpPr>
      <p:grpSpPr>
        <a:xfrm>
          <a:off x="0" y="0"/>
          <a:ext cx="0" cy="0"/>
          <a:chOff x="0" y="0"/>
          <a:chExt cx="0" cy="0"/>
        </a:xfrm>
      </p:grpSpPr>
      <p:sp>
        <p:nvSpPr>
          <p:cNvPr id="19509" name="Google Shape;19509;p69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510" name="Google Shape;19510;p69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60" name="Shape 19560"/>
        <p:cNvGrpSpPr/>
        <p:nvPr/>
      </p:nvGrpSpPr>
      <p:grpSpPr>
        <a:xfrm>
          <a:off x="0" y="0"/>
          <a:ext cx="0" cy="0"/>
          <a:chOff x="0" y="0"/>
          <a:chExt cx="0" cy="0"/>
        </a:xfrm>
      </p:grpSpPr>
      <p:sp>
        <p:nvSpPr>
          <p:cNvPr id="19561" name="Google Shape;19561;p69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562" name="Google Shape;19562;p69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15" name="Shape 19615"/>
        <p:cNvGrpSpPr/>
        <p:nvPr/>
      </p:nvGrpSpPr>
      <p:grpSpPr>
        <a:xfrm>
          <a:off x="0" y="0"/>
          <a:ext cx="0" cy="0"/>
          <a:chOff x="0" y="0"/>
          <a:chExt cx="0" cy="0"/>
        </a:xfrm>
      </p:grpSpPr>
      <p:sp>
        <p:nvSpPr>
          <p:cNvPr id="19616" name="Google Shape;19616;p69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617" name="Google Shape;19617;p69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69" name="Shape 19669"/>
        <p:cNvGrpSpPr/>
        <p:nvPr/>
      </p:nvGrpSpPr>
      <p:grpSpPr>
        <a:xfrm>
          <a:off x="0" y="0"/>
          <a:ext cx="0" cy="0"/>
          <a:chOff x="0" y="0"/>
          <a:chExt cx="0" cy="0"/>
        </a:xfrm>
      </p:grpSpPr>
      <p:sp>
        <p:nvSpPr>
          <p:cNvPr id="19670" name="Google Shape;19670;p69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671" name="Google Shape;19671;p69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25" name="Shape 19725"/>
        <p:cNvGrpSpPr/>
        <p:nvPr/>
      </p:nvGrpSpPr>
      <p:grpSpPr>
        <a:xfrm>
          <a:off x="0" y="0"/>
          <a:ext cx="0" cy="0"/>
          <a:chOff x="0" y="0"/>
          <a:chExt cx="0" cy="0"/>
        </a:xfrm>
      </p:grpSpPr>
      <p:sp>
        <p:nvSpPr>
          <p:cNvPr id="19726" name="Google Shape;19726;p69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727" name="Google Shape;19727;p69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79" name="Shape 19779"/>
        <p:cNvGrpSpPr/>
        <p:nvPr/>
      </p:nvGrpSpPr>
      <p:grpSpPr>
        <a:xfrm>
          <a:off x="0" y="0"/>
          <a:ext cx="0" cy="0"/>
          <a:chOff x="0" y="0"/>
          <a:chExt cx="0" cy="0"/>
        </a:xfrm>
      </p:grpSpPr>
      <p:sp>
        <p:nvSpPr>
          <p:cNvPr id="19780" name="Google Shape;19780;p70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781" name="Google Shape;19781;p70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93" name="Shape 19793"/>
        <p:cNvGrpSpPr/>
        <p:nvPr/>
      </p:nvGrpSpPr>
      <p:grpSpPr>
        <a:xfrm>
          <a:off x="0" y="0"/>
          <a:ext cx="0" cy="0"/>
          <a:chOff x="0" y="0"/>
          <a:chExt cx="0" cy="0"/>
        </a:xfrm>
      </p:grpSpPr>
      <p:sp>
        <p:nvSpPr>
          <p:cNvPr id="19794" name="Google Shape;19794;p70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795" name="Google Shape;19795;p70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07" name="Shape 19807"/>
        <p:cNvGrpSpPr/>
        <p:nvPr/>
      </p:nvGrpSpPr>
      <p:grpSpPr>
        <a:xfrm>
          <a:off x="0" y="0"/>
          <a:ext cx="0" cy="0"/>
          <a:chOff x="0" y="0"/>
          <a:chExt cx="0" cy="0"/>
        </a:xfrm>
      </p:grpSpPr>
      <p:sp>
        <p:nvSpPr>
          <p:cNvPr id="19808" name="Google Shape;19808;p70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809" name="Google Shape;19809;p70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21" name="Shape 19821"/>
        <p:cNvGrpSpPr/>
        <p:nvPr/>
      </p:nvGrpSpPr>
      <p:grpSpPr>
        <a:xfrm>
          <a:off x="0" y="0"/>
          <a:ext cx="0" cy="0"/>
          <a:chOff x="0" y="0"/>
          <a:chExt cx="0" cy="0"/>
        </a:xfrm>
      </p:grpSpPr>
      <p:sp>
        <p:nvSpPr>
          <p:cNvPr id="19822" name="Google Shape;19822;p70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823" name="Google Shape;19823;p70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 name="Shape 215"/>
        <p:cNvGrpSpPr/>
        <p:nvPr/>
      </p:nvGrpSpPr>
      <p:grpSpPr>
        <a:xfrm>
          <a:off x="0" y="0"/>
          <a:ext cx="0" cy="0"/>
          <a:chOff x="0" y="0"/>
          <a:chExt cx="0" cy="0"/>
        </a:xfrm>
      </p:grpSpPr>
      <p:sp>
        <p:nvSpPr>
          <p:cNvPr id="216" name="Google Shape;216;p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17" name="Google Shape;217;p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4" name="Shape 1184"/>
        <p:cNvGrpSpPr/>
        <p:nvPr/>
      </p:nvGrpSpPr>
      <p:grpSpPr>
        <a:xfrm>
          <a:off x="0" y="0"/>
          <a:ext cx="0" cy="0"/>
          <a:chOff x="0" y="0"/>
          <a:chExt cx="0" cy="0"/>
        </a:xfrm>
      </p:grpSpPr>
      <p:sp>
        <p:nvSpPr>
          <p:cNvPr id="1185" name="Google Shape;1185;p7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186" name="Google Shape;1186;p7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35" name="Shape 19835"/>
        <p:cNvGrpSpPr/>
        <p:nvPr/>
      </p:nvGrpSpPr>
      <p:grpSpPr>
        <a:xfrm>
          <a:off x="0" y="0"/>
          <a:ext cx="0" cy="0"/>
          <a:chOff x="0" y="0"/>
          <a:chExt cx="0" cy="0"/>
        </a:xfrm>
      </p:grpSpPr>
      <p:sp>
        <p:nvSpPr>
          <p:cNvPr id="19836" name="Google Shape;19836;p70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837" name="Google Shape;19837;p70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52" name="Shape 19852"/>
        <p:cNvGrpSpPr/>
        <p:nvPr/>
      </p:nvGrpSpPr>
      <p:grpSpPr>
        <a:xfrm>
          <a:off x="0" y="0"/>
          <a:ext cx="0" cy="0"/>
          <a:chOff x="0" y="0"/>
          <a:chExt cx="0" cy="0"/>
        </a:xfrm>
      </p:grpSpPr>
      <p:sp>
        <p:nvSpPr>
          <p:cNvPr id="19853" name="Google Shape;19853;p70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854" name="Google Shape;19854;p70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68" name="Shape 19868"/>
        <p:cNvGrpSpPr/>
        <p:nvPr/>
      </p:nvGrpSpPr>
      <p:grpSpPr>
        <a:xfrm>
          <a:off x="0" y="0"/>
          <a:ext cx="0" cy="0"/>
          <a:chOff x="0" y="0"/>
          <a:chExt cx="0" cy="0"/>
        </a:xfrm>
      </p:grpSpPr>
      <p:sp>
        <p:nvSpPr>
          <p:cNvPr id="19869" name="Google Shape;19869;p70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870" name="Google Shape;19870;p70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86" name="Shape 19886"/>
        <p:cNvGrpSpPr/>
        <p:nvPr/>
      </p:nvGrpSpPr>
      <p:grpSpPr>
        <a:xfrm>
          <a:off x="0" y="0"/>
          <a:ext cx="0" cy="0"/>
          <a:chOff x="0" y="0"/>
          <a:chExt cx="0" cy="0"/>
        </a:xfrm>
      </p:grpSpPr>
      <p:sp>
        <p:nvSpPr>
          <p:cNvPr id="19887" name="Google Shape;19887;p70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888" name="Google Shape;19888;p70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03" name="Shape 19903"/>
        <p:cNvGrpSpPr/>
        <p:nvPr/>
      </p:nvGrpSpPr>
      <p:grpSpPr>
        <a:xfrm>
          <a:off x="0" y="0"/>
          <a:ext cx="0" cy="0"/>
          <a:chOff x="0" y="0"/>
          <a:chExt cx="0" cy="0"/>
        </a:xfrm>
      </p:grpSpPr>
      <p:sp>
        <p:nvSpPr>
          <p:cNvPr id="19904" name="Google Shape;19904;p70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905" name="Google Shape;19905;p70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22" name="Shape 19922"/>
        <p:cNvGrpSpPr/>
        <p:nvPr/>
      </p:nvGrpSpPr>
      <p:grpSpPr>
        <a:xfrm>
          <a:off x="0" y="0"/>
          <a:ext cx="0" cy="0"/>
          <a:chOff x="0" y="0"/>
          <a:chExt cx="0" cy="0"/>
        </a:xfrm>
      </p:grpSpPr>
      <p:sp>
        <p:nvSpPr>
          <p:cNvPr id="19923" name="Google Shape;19923;p70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924" name="Google Shape;19924;p70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40" name="Shape 19940"/>
        <p:cNvGrpSpPr/>
        <p:nvPr/>
      </p:nvGrpSpPr>
      <p:grpSpPr>
        <a:xfrm>
          <a:off x="0" y="0"/>
          <a:ext cx="0" cy="0"/>
          <a:chOff x="0" y="0"/>
          <a:chExt cx="0" cy="0"/>
        </a:xfrm>
      </p:grpSpPr>
      <p:sp>
        <p:nvSpPr>
          <p:cNvPr id="19941" name="Google Shape;19941;p71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942" name="Google Shape;19942;p71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59" name="Shape 19959"/>
        <p:cNvGrpSpPr/>
        <p:nvPr/>
      </p:nvGrpSpPr>
      <p:grpSpPr>
        <a:xfrm>
          <a:off x="0" y="0"/>
          <a:ext cx="0" cy="0"/>
          <a:chOff x="0" y="0"/>
          <a:chExt cx="0" cy="0"/>
        </a:xfrm>
      </p:grpSpPr>
      <p:sp>
        <p:nvSpPr>
          <p:cNvPr id="19960" name="Google Shape;19960;p71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961" name="Google Shape;19961;p71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77" name="Shape 19977"/>
        <p:cNvGrpSpPr/>
        <p:nvPr/>
      </p:nvGrpSpPr>
      <p:grpSpPr>
        <a:xfrm>
          <a:off x="0" y="0"/>
          <a:ext cx="0" cy="0"/>
          <a:chOff x="0" y="0"/>
          <a:chExt cx="0" cy="0"/>
        </a:xfrm>
      </p:grpSpPr>
      <p:sp>
        <p:nvSpPr>
          <p:cNvPr id="19978" name="Google Shape;19978;p71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979" name="Google Shape;19979;p71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96" name="Shape 19996"/>
        <p:cNvGrpSpPr/>
        <p:nvPr/>
      </p:nvGrpSpPr>
      <p:grpSpPr>
        <a:xfrm>
          <a:off x="0" y="0"/>
          <a:ext cx="0" cy="0"/>
          <a:chOff x="0" y="0"/>
          <a:chExt cx="0" cy="0"/>
        </a:xfrm>
      </p:grpSpPr>
      <p:sp>
        <p:nvSpPr>
          <p:cNvPr id="19997" name="Google Shape;19997;p71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9998" name="Google Shape;19998;p71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1" name="Shape 1201"/>
        <p:cNvGrpSpPr/>
        <p:nvPr/>
      </p:nvGrpSpPr>
      <p:grpSpPr>
        <a:xfrm>
          <a:off x="0" y="0"/>
          <a:ext cx="0" cy="0"/>
          <a:chOff x="0" y="0"/>
          <a:chExt cx="0" cy="0"/>
        </a:xfrm>
      </p:grpSpPr>
      <p:sp>
        <p:nvSpPr>
          <p:cNvPr id="1202" name="Google Shape;1202;p7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03" name="Google Shape;1203;p7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14" name="Shape 20014"/>
        <p:cNvGrpSpPr/>
        <p:nvPr/>
      </p:nvGrpSpPr>
      <p:grpSpPr>
        <a:xfrm>
          <a:off x="0" y="0"/>
          <a:ext cx="0" cy="0"/>
          <a:chOff x="0" y="0"/>
          <a:chExt cx="0" cy="0"/>
        </a:xfrm>
      </p:grpSpPr>
      <p:sp>
        <p:nvSpPr>
          <p:cNvPr id="20015" name="Google Shape;20015;p71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016" name="Google Shape;20016;p71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35" name="Shape 20035"/>
        <p:cNvGrpSpPr/>
        <p:nvPr/>
      </p:nvGrpSpPr>
      <p:grpSpPr>
        <a:xfrm>
          <a:off x="0" y="0"/>
          <a:ext cx="0" cy="0"/>
          <a:chOff x="0" y="0"/>
          <a:chExt cx="0" cy="0"/>
        </a:xfrm>
      </p:grpSpPr>
      <p:sp>
        <p:nvSpPr>
          <p:cNvPr id="20036" name="Google Shape;20036;p71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037" name="Google Shape;20037;p71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54" name="Shape 20054"/>
        <p:cNvGrpSpPr/>
        <p:nvPr/>
      </p:nvGrpSpPr>
      <p:grpSpPr>
        <a:xfrm>
          <a:off x="0" y="0"/>
          <a:ext cx="0" cy="0"/>
          <a:chOff x="0" y="0"/>
          <a:chExt cx="0" cy="0"/>
        </a:xfrm>
      </p:grpSpPr>
      <p:sp>
        <p:nvSpPr>
          <p:cNvPr id="20055" name="Google Shape;20055;p71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056" name="Google Shape;20056;p71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75" name="Shape 20075"/>
        <p:cNvGrpSpPr/>
        <p:nvPr/>
      </p:nvGrpSpPr>
      <p:grpSpPr>
        <a:xfrm>
          <a:off x="0" y="0"/>
          <a:ext cx="0" cy="0"/>
          <a:chOff x="0" y="0"/>
          <a:chExt cx="0" cy="0"/>
        </a:xfrm>
      </p:grpSpPr>
      <p:sp>
        <p:nvSpPr>
          <p:cNvPr id="20076" name="Google Shape;20076;p71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077" name="Google Shape;20077;p71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95" name="Shape 20095"/>
        <p:cNvGrpSpPr/>
        <p:nvPr/>
      </p:nvGrpSpPr>
      <p:grpSpPr>
        <a:xfrm>
          <a:off x="0" y="0"/>
          <a:ext cx="0" cy="0"/>
          <a:chOff x="0" y="0"/>
          <a:chExt cx="0" cy="0"/>
        </a:xfrm>
      </p:grpSpPr>
      <p:sp>
        <p:nvSpPr>
          <p:cNvPr id="20096" name="Google Shape;20096;p71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097" name="Google Shape;20097;p71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17" name="Shape 20117"/>
        <p:cNvGrpSpPr/>
        <p:nvPr/>
      </p:nvGrpSpPr>
      <p:grpSpPr>
        <a:xfrm>
          <a:off x="0" y="0"/>
          <a:ext cx="0" cy="0"/>
          <a:chOff x="0" y="0"/>
          <a:chExt cx="0" cy="0"/>
        </a:xfrm>
      </p:grpSpPr>
      <p:sp>
        <p:nvSpPr>
          <p:cNvPr id="20118" name="Google Shape;20118;p71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119" name="Google Shape;20119;p71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38" name="Shape 20138"/>
        <p:cNvGrpSpPr/>
        <p:nvPr/>
      </p:nvGrpSpPr>
      <p:grpSpPr>
        <a:xfrm>
          <a:off x="0" y="0"/>
          <a:ext cx="0" cy="0"/>
          <a:chOff x="0" y="0"/>
          <a:chExt cx="0" cy="0"/>
        </a:xfrm>
      </p:grpSpPr>
      <p:sp>
        <p:nvSpPr>
          <p:cNvPr id="20139" name="Google Shape;20139;p72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140" name="Google Shape;20140;p72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47" name="Shape 20147"/>
        <p:cNvGrpSpPr/>
        <p:nvPr/>
      </p:nvGrpSpPr>
      <p:grpSpPr>
        <a:xfrm>
          <a:off x="0" y="0"/>
          <a:ext cx="0" cy="0"/>
          <a:chOff x="0" y="0"/>
          <a:chExt cx="0" cy="0"/>
        </a:xfrm>
      </p:grpSpPr>
      <p:sp>
        <p:nvSpPr>
          <p:cNvPr id="20148" name="Google Shape;20148;p72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149" name="Google Shape;20149;p72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55" name="Shape 20155"/>
        <p:cNvGrpSpPr/>
        <p:nvPr/>
      </p:nvGrpSpPr>
      <p:grpSpPr>
        <a:xfrm>
          <a:off x="0" y="0"/>
          <a:ext cx="0" cy="0"/>
          <a:chOff x="0" y="0"/>
          <a:chExt cx="0" cy="0"/>
        </a:xfrm>
      </p:grpSpPr>
      <p:sp>
        <p:nvSpPr>
          <p:cNvPr id="20156" name="Google Shape;20156;p72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157" name="Google Shape;20157;p72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64" name="Shape 20164"/>
        <p:cNvGrpSpPr/>
        <p:nvPr/>
      </p:nvGrpSpPr>
      <p:grpSpPr>
        <a:xfrm>
          <a:off x="0" y="0"/>
          <a:ext cx="0" cy="0"/>
          <a:chOff x="0" y="0"/>
          <a:chExt cx="0" cy="0"/>
        </a:xfrm>
      </p:grpSpPr>
      <p:sp>
        <p:nvSpPr>
          <p:cNvPr id="20165" name="Google Shape;20165;p72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166" name="Google Shape;20166;p72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9" name="Shape 1219"/>
        <p:cNvGrpSpPr/>
        <p:nvPr/>
      </p:nvGrpSpPr>
      <p:grpSpPr>
        <a:xfrm>
          <a:off x="0" y="0"/>
          <a:ext cx="0" cy="0"/>
          <a:chOff x="0" y="0"/>
          <a:chExt cx="0" cy="0"/>
        </a:xfrm>
      </p:grpSpPr>
      <p:sp>
        <p:nvSpPr>
          <p:cNvPr id="1220" name="Google Shape;1220;p7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21" name="Google Shape;1221;p7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72" name="Shape 20172"/>
        <p:cNvGrpSpPr/>
        <p:nvPr/>
      </p:nvGrpSpPr>
      <p:grpSpPr>
        <a:xfrm>
          <a:off x="0" y="0"/>
          <a:ext cx="0" cy="0"/>
          <a:chOff x="0" y="0"/>
          <a:chExt cx="0" cy="0"/>
        </a:xfrm>
      </p:grpSpPr>
      <p:sp>
        <p:nvSpPr>
          <p:cNvPr id="20173" name="Google Shape;20173;p72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174" name="Google Shape;20174;p72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82" name="Shape 20182"/>
        <p:cNvGrpSpPr/>
        <p:nvPr/>
      </p:nvGrpSpPr>
      <p:grpSpPr>
        <a:xfrm>
          <a:off x="0" y="0"/>
          <a:ext cx="0" cy="0"/>
          <a:chOff x="0" y="0"/>
          <a:chExt cx="0" cy="0"/>
        </a:xfrm>
      </p:grpSpPr>
      <p:sp>
        <p:nvSpPr>
          <p:cNvPr id="20183" name="Google Shape;20183;p72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184" name="Google Shape;20184;p72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90" name="Shape 20190"/>
        <p:cNvGrpSpPr/>
        <p:nvPr/>
      </p:nvGrpSpPr>
      <p:grpSpPr>
        <a:xfrm>
          <a:off x="0" y="0"/>
          <a:ext cx="0" cy="0"/>
          <a:chOff x="0" y="0"/>
          <a:chExt cx="0" cy="0"/>
        </a:xfrm>
      </p:grpSpPr>
      <p:sp>
        <p:nvSpPr>
          <p:cNvPr id="20191" name="Google Shape;20191;p72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192" name="Google Shape;20192;p72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00" name="Shape 20200"/>
        <p:cNvGrpSpPr/>
        <p:nvPr/>
      </p:nvGrpSpPr>
      <p:grpSpPr>
        <a:xfrm>
          <a:off x="0" y="0"/>
          <a:ext cx="0" cy="0"/>
          <a:chOff x="0" y="0"/>
          <a:chExt cx="0" cy="0"/>
        </a:xfrm>
      </p:grpSpPr>
      <p:sp>
        <p:nvSpPr>
          <p:cNvPr id="20201" name="Google Shape;20201;p72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202" name="Google Shape;20202;p72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08" name="Shape 20208"/>
        <p:cNvGrpSpPr/>
        <p:nvPr/>
      </p:nvGrpSpPr>
      <p:grpSpPr>
        <a:xfrm>
          <a:off x="0" y="0"/>
          <a:ext cx="0" cy="0"/>
          <a:chOff x="0" y="0"/>
          <a:chExt cx="0" cy="0"/>
        </a:xfrm>
      </p:grpSpPr>
      <p:sp>
        <p:nvSpPr>
          <p:cNvPr id="20209" name="Google Shape;20209;p72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210" name="Google Shape;20210;p72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17" name="Shape 20217"/>
        <p:cNvGrpSpPr/>
        <p:nvPr/>
      </p:nvGrpSpPr>
      <p:grpSpPr>
        <a:xfrm>
          <a:off x="0" y="0"/>
          <a:ext cx="0" cy="0"/>
          <a:chOff x="0" y="0"/>
          <a:chExt cx="0" cy="0"/>
        </a:xfrm>
      </p:grpSpPr>
      <p:sp>
        <p:nvSpPr>
          <p:cNvPr id="20218" name="Google Shape;20218;p72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219" name="Google Shape;20219;p72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25" name="Shape 20225"/>
        <p:cNvGrpSpPr/>
        <p:nvPr/>
      </p:nvGrpSpPr>
      <p:grpSpPr>
        <a:xfrm>
          <a:off x="0" y="0"/>
          <a:ext cx="0" cy="0"/>
          <a:chOff x="0" y="0"/>
          <a:chExt cx="0" cy="0"/>
        </a:xfrm>
      </p:grpSpPr>
      <p:sp>
        <p:nvSpPr>
          <p:cNvPr id="20226" name="Google Shape;20226;p73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227" name="Google Shape;20227;p73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35" name="Shape 20235"/>
        <p:cNvGrpSpPr/>
        <p:nvPr/>
      </p:nvGrpSpPr>
      <p:grpSpPr>
        <a:xfrm>
          <a:off x="0" y="0"/>
          <a:ext cx="0" cy="0"/>
          <a:chOff x="0" y="0"/>
          <a:chExt cx="0" cy="0"/>
        </a:xfrm>
      </p:grpSpPr>
      <p:sp>
        <p:nvSpPr>
          <p:cNvPr id="20236" name="Google Shape;20236;p73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237" name="Google Shape;20237;p73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43" name="Shape 20243"/>
        <p:cNvGrpSpPr/>
        <p:nvPr/>
      </p:nvGrpSpPr>
      <p:grpSpPr>
        <a:xfrm>
          <a:off x="0" y="0"/>
          <a:ext cx="0" cy="0"/>
          <a:chOff x="0" y="0"/>
          <a:chExt cx="0" cy="0"/>
        </a:xfrm>
      </p:grpSpPr>
      <p:sp>
        <p:nvSpPr>
          <p:cNvPr id="20244" name="Google Shape;20244;p73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245" name="Google Shape;20245;p73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52" name="Shape 20252"/>
        <p:cNvGrpSpPr/>
        <p:nvPr/>
      </p:nvGrpSpPr>
      <p:grpSpPr>
        <a:xfrm>
          <a:off x="0" y="0"/>
          <a:ext cx="0" cy="0"/>
          <a:chOff x="0" y="0"/>
          <a:chExt cx="0" cy="0"/>
        </a:xfrm>
      </p:grpSpPr>
      <p:sp>
        <p:nvSpPr>
          <p:cNvPr id="20253" name="Google Shape;20253;p73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254" name="Google Shape;20254;p73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 name="Shape 1236"/>
        <p:cNvGrpSpPr/>
        <p:nvPr/>
      </p:nvGrpSpPr>
      <p:grpSpPr>
        <a:xfrm>
          <a:off x="0" y="0"/>
          <a:ext cx="0" cy="0"/>
          <a:chOff x="0" y="0"/>
          <a:chExt cx="0" cy="0"/>
        </a:xfrm>
      </p:grpSpPr>
      <p:sp>
        <p:nvSpPr>
          <p:cNvPr id="1237" name="Google Shape;1237;p7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38" name="Google Shape;1238;p7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60" name="Shape 20260"/>
        <p:cNvGrpSpPr/>
        <p:nvPr/>
      </p:nvGrpSpPr>
      <p:grpSpPr>
        <a:xfrm>
          <a:off x="0" y="0"/>
          <a:ext cx="0" cy="0"/>
          <a:chOff x="0" y="0"/>
          <a:chExt cx="0" cy="0"/>
        </a:xfrm>
      </p:grpSpPr>
      <p:sp>
        <p:nvSpPr>
          <p:cNvPr id="20261" name="Google Shape;20261;p73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262" name="Google Shape;20262;p73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69" name="Shape 20269"/>
        <p:cNvGrpSpPr/>
        <p:nvPr/>
      </p:nvGrpSpPr>
      <p:grpSpPr>
        <a:xfrm>
          <a:off x="0" y="0"/>
          <a:ext cx="0" cy="0"/>
          <a:chOff x="0" y="0"/>
          <a:chExt cx="0" cy="0"/>
        </a:xfrm>
      </p:grpSpPr>
      <p:sp>
        <p:nvSpPr>
          <p:cNvPr id="20270" name="Google Shape;20270;p73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0271" name="Google Shape;20271;p73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 name="Shape 1254"/>
        <p:cNvGrpSpPr/>
        <p:nvPr/>
      </p:nvGrpSpPr>
      <p:grpSpPr>
        <a:xfrm>
          <a:off x="0" y="0"/>
          <a:ext cx="0" cy="0"/>
          <a:chOff x="0" y="0"/>
          <a:chExt cx="0" cy="0"/>
        </a:xfrm>
      </p:grpSpPr>
      <p:sp>
        <p:nvSpPr>
          <p:cNvPr id="1255" name="Google Shape;1255;p7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56" name="Google Shape;1256;p7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1" name="Shape 1271"/>
        <p:cNvGrpSpPr/>
        <p:nvPr/>
      </p:nvGrpSpPr>
      <p:grpSpPr>
        <a:xfrm>
          <a:off x="0" y="0"/>
          <a:ext cx="0" cy="0"/>
          <a:chOff x="0" y="0"/>
          <a:chExt cx="0" cy="0"/>
        </a:xfrm>
      </p:grpSpPr>
      <p:sp>
        <p:nvSpPr>
          <p:cNvPr id="1272" name="Google Shape;1272;p7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73" name="Google Shape;1273;p7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 name="Shape 1290"/>
        <p:cNvGrpSpPr/>
        <p:nvPr/>
      </p:nvGrpSpPr>
      <p:grpSpPr>
        <a:xfrm>
          <a:off x="0" y="0"/>
          <a:ext cx="0" cy="0"/>
          <a:chOff x="0" y="0"/>
          <a:chExt cx="0" cy="0"/>
        </a:xfrm>
      </p:grpSpPr>
      <p:sp>
        <p:nvSpPr>
          <p:cNvPr id="1291" name="Google Shape;1291;p8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292" name="Google Shape;1292;p8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9" name="Shape 1309"/>
        <p:cNvGrpSpPr/>
        <p:nvPr/>
      </p:nvGrpSpPr>
      <p:grpSpPr>
        <a:xfrm>
          <a:off x="0" y="0"/>
          <a:ext cx="0" cy="0"/>
          <a:chOff x="0" y="0"/>
          <a:chExt cx="0" cy="0"/>
        </a:xfrm>
      </p:grpSpPr>
      <p:sp>
        <p:nvSpPr>
          <p:cNvPr id="1310" name="Google Shape;1310;p8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11" name="Google Shape;1311;p8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8" name="Shape 1328"/>
        <p:cNvGrpSpPr/>
        <p:nvPr/>
      </p:nvGrpSpPr>
      <p:grpSpPr>
        <a:xfrm>
          <a:off x="0" y="0"/>
          <a:ext cx="0" cy="0"/>
          <a:chOff x="0" y="0"/>
          <a:chExt cx="0" cy="0"/>
        </a:xfrm>
      </p:grpSpPr>
      <p:sp>
        <p:nvSpPr>
          <p:cNvPr id="1329" name="Google Shape;1329;p8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30" name="Google Shape;1330;p8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5" name="Shape 1345"/>
        <p:cNvGrpSpPr/>
        <p:nvPr/>
      </p:nvGrpSpPr>
      <p:grpSpPr>
        <a:xfrm>
          <a:off x="0" y="0"/>
          <a:ext cx="0" cy="0"/>
          <a:chOff x="0" y="0"/>
          <a:chExt cx="0" cy="0"/>
        </a:xfrm>
      </p:grpSpPr>
      <p:sp>
        <p:nvSpPr>
          <p:cNvPr id="1346" name="Google Shape;1346;p8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47" name="Google Shape;1347;p8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 name="Shape 226"/>
        <p:cNvGrpSpPr/>
        <p:nvPr/>
      </p:nvGrpSpPr>
      <p:grpSpPr>
        <a:xfrm>
          <a:off x="0" y="0"/>
          <a:ext cx="0" cy="0"/>
          <a:chOff x="0" y="0"/>
          <a:chExt cx="0" cy="0"/>
        </a:xfrm>
      </p:grpSpPr>
      <p:sp>
        <p:nvSpPr>
          <p:cNvPr id="227" name="Google Shape;227;p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28" name="Google Shape;228;p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6" name="Shape 1356"/>
        <p:cNvGrpSpPr/>
        <p:nvPr/>
      </p:nvGrpSpPr>
      <p:grpSpPr>
        <a:xfrm>
          <a:off x="0" y="0"/>
          <a:ext cx="0" cy="0"/>
          <a:chOff x="0" y="0"/>
          <a:chExt cx="0" cy="0"/>
        </a:xfrm>
      </p:grpSpPr>
      <p:sp>
        <p:nvSpPr>
          <p:cNvPr id="1357" name="Google Shape;1357;p8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58" name="Google Shape;1358;p8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5" name="Shape 1375"/>
        <p:cNvGrpSpPr/>
        <p:nvPr/>
      </p:nvGrpSpPr>
      <p:grpSpPr>
        <a:xfrm>
          <a:off x="0" y="0"/>
          <a:ext cx="0" cy="0"/>
          <a:chOff x="0" y="0"/>
          <a:chExt cx="0" cy="0"/>
        </a:xfrm>
      </p:grpSpPr>
      <p:sp>
        <p:nvSpPr>
          <p:cNvPr id="1376" name="Google Shape;1376;p8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77" name="Google Shape;1377;p8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5" name="Shape 1395"/>
        <p:cNvGrpSpPr/>
        <p:nvPr/>
      </p:nvGrpSpPr>
      <p:grpSpPr>
        <a:xfrm>
          <a:off x="0" y="0"/>
          <a:ext cx="0" cy="0"/>
          <a:chOff x="0" y="0"/>
          <a:chExt cx="0" cy="0"/>
        </a:xfrm>
      </p:grpSpPr>
      <p:sp>
        <p:nvSpPr>
          <p:cNvPr id="1396" name="Google Shape;1396;p8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397" name="Google Shape;1397;p8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 name="Shape 1415"/>
        <p:cNvGrpSpPr/>
        <p:nvPr/>
      </p:nvGrpSpPr>
      <p:grpSpPr>
        <a:xfrm>
          <a:off x="0" y="0"/>
          <a:ext cx="0" cy="0"/>
          <a:chOff x="0" y="0"/>
          <a:chExt cx="0" cy="0"/>
        </a:xfrm>
      </p:grpSpPr>
      <p:sp>
        <p:nvSpPr>
          <p:cNvPr id="1416" name="Google Shape;1416;p8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17" name="Google Shape;1417;p8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5" name="Shape 1435"/>
        <p:cNvGrpSpPr/>
        <p:nvPr/>
      </p:nvGrpSpPr>
      <p:grpSpPr>
        <a:xfrm>
          <a:off x="0" y="0"/>
          <a:ext cx="0" cy="0"/>
          <a:chOff x="0" y="0"/>
          <a:chExt cx="0" cy="0"/>
        </a:xfrm>
      </p:grpSpPr>
      <p:sp>
        <p:nvSpPr>
          <p:cNvPr id="1436" name="Google Shape;1436;p8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37" name="Google Shape;1437;p8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6" name="Shape 1456"/>
        <p:cNvGrpSpPr/>
        <p:nvPr/>
      </p:nvGrpSpPr>
      <p:grpSpPr>
        <a:xfrm>
          <a:off x="0" y="0"/>
          <a:ext cx="0" cy="0"/>
          <a:chOff x="0" y="0"/>
          <a:chExt cx="0" cy="0"/>
        </a:xfrm>
      </p:grpSpPr>
      <p:sp>
        <p:nvSpPr>
          <p:cNvPr id="1457" name="Google Shape;1457;p8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58" name="Google Shape;1458;p8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8" name="Shape 1478"/>
        <p:cNvGrpSpPr/>
        <p:nvPr/>
      </p:nvGrpSpPr>
      <p:grpSpPr>
        <a:xfrm>
          <a:off x="0" y="0"/>
          <a:ext cx="0" cy="0"/>
          <a:chOff x="0" y="0"/>
          <a:chExt cx="0" cy="0"/>
        </a:xfrm>
      </p:grpSpPr>
      <p:sp>
        <p:nvSpPr>
          <p:cNvPr id="1479" name="Google Shape;1479;p9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480" name="Google Shape;1480;p9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9" name="Shape 1499"/>
        <p:cNvGrpSpPr/>
        <p:nvPr/>
      </p:nvGrpSpPr>
      <p:grpSpPr>
        <a:xfrm>
          <a:off x="0" y="0"/>
          <a:ext cx="0" cy="0"/>
          <a:chOff x="0" y="0"/>
          <a:chExt cx="0" cy="0"/>
        </a:xfrm>
      </p:grpSpPr>
      <p:sp>
        <p:nvSpPr>
          <p:cNvPr id="1500" name="Google Shape;1500;p9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01" name="Google Shape;1501;p9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1" name="Shape 1521"/>
        <p:cNvGrpSpPr/>
        <p:nvPr/>
      </p:nvGrpSpPr>
      <p:grpSpPr>
        <a:xfrm>
          <a:off x="0" y="0"/>
          <a:ext cx="0" cy="0"/>
          <a:chOff x="0" y="0"/>
          <a:chExt cx="0" cy="0"/>
        </a:xfrm>
      </p:grpSpPr>
      <p:sp>
        <p:nvSpPr>
          <p:cNvPr id="1522" name="Google Shape;1522;p9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23" name="Google Shape;1523;p9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2" name="Shape 1542"/>
        <p:cNvGrpSpPr/>
        <p:nvPr/>
      </p:nvGrpSpPr>
      <p:grpSpPr>
        <a:xfrm>
          <a:off x="0" y="0"/>
          <a:ext cx="0" cy="0"/>
          <a:chOff x="0" y="0"/>
          <a:chExt cx="0" cy="0"/>
        </a:xfrm>
      </p:grpSpPr>
      <p:sp>
        <p:nvSpPr>
          <p:cNvPr id="1543" name="Google Shape;1543;p9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44" name="Google Shape;1544;p9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 name="Shape 238"/>
        <p:cNvGrpSpPr/>
        <p:nvPr/>
      </p:nvGrpSpPr>
      <p:grpSpPr>
        <a:xfrm>
          <a:off x="0" y="0"/>
          <a:ext cx="0" cy="0"/>
          <a:chOff x="0" y="0"/>
          <a:chExt cx="0" cy="0"/>
        </a:xfrm>
      </p:grpSpPr>
      <p:sp>
        <p:nvSpPr>
          <p:cNvPr id="239" name="Google Shape;239;p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240" name="Google Shape;240;p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0" name="Shape 1560"/>
        <p:cNvGrpSpPr/>
        <p:nvPr/>
      </p:nvGrpSpPr>
      <p:grpSpPr>
        <a:xfrm>
          <a:off x="0" y="0"/>
          <a:ext cx="0" cy="0"/>
          <a:chOff x="0" y="0"/>
          <a:chExt cx="0" cy="0"/>
        </a:xfrm>
      </p:grpSpPr>
      <p:sp>
        <p:nvSpPr>
          <p:cNvPr id="1561" name="Google Shape;1561;p9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62" name="Google Shape;1562;p94: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6" name="Shape 1576"/>
        <p:cNvGrpSpPr/>
        <p:nvPr/>
      </p:nvGrpSpPr>
      <p:grpSpPr>
        <a:xfrm>
          <a:off x="0" y="0"/>
          <a:ext cx="0" cy="0"/>
          <a:chOff x="0" y="0"/>
          <a:chExt cx="0" cy="0"/>
        </a:xfrm>
      </p:grpSpPr>
      <p:sp>
        <p:nvSpPr>
          <p:cNvPr id="1577" name="Google Shape;1577;p95: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78" name="Google Shape;1578;p95: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4" name="Shape 1594"/>
        <p:cNvGrpSpPr/>
        <p:nvPr/>
      </p:nvGrpSpPr>
      <p:grpSpPr>
        <a:xfrm>
          <a:off x="0" y="0"/>
          <a:ext cx="0" cy="0"/>
          <a:chOff x="0" y="0"/>
          <a:chExt cx="0" cy="0"/>
        </a:xfrm>
      </p:grpSpPr>
      <p:sp>
        <p:nvSpPr>
          <p:cNvPr id="1595" name="Google Shape;1595;p9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596" name="Google Shape;1596;p9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1" name="Shape 1611"/>
        <p:cNvGrpSpPr/>
        <p:nvPr/>
      </p:nvGrpSpPr>
      <p:grpSpPr>
        <a:xfrm>
          <a:off x="0" y="0"/>
          <a:ext cx="0" cy="0"/>
          <a:chOff x="0" y="0"/>
          <a:chExt cx="0" cy="0"/>
        </a:xfrm>
      </p:grpSpPr>
      <p:sp>
        <p:nvSpPr>
          <p:cNvPr id="1612" name="Google Shape;1612;p9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13" name="Google Shape;1613;p9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0" name="Shape 1630"/>
        <p:cNvGrpSpPr/>
        <p:nvPr/>
      </p:nvGrpSpPr>
      <p:grpSpPr>
        <a:xfrm>
          <a:off x="0" y="0"/>
          <a:ext cx="0" cy="0"/>
          <a:chOff x="0" y="0"/>
          <a:chExt cx="0" cy="0"/>
        </a:xfrm>
      </p:grpSpPr>
      <p:sp>
        <p:nvSpPr>
          <p:cNvPr id="1631" name="Google Shape;1631;p98: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32" name="Google Shape;1632;p98: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8" name="Shape 1648"/>
        <p:cNvGrpSpPr/>
        <p:nvPr/>
      </p:nvGrpSpPr>
      <p:grpSpPr>
        <a:xfrm>
          <a:off x="0" y="0"/>
          <a:ext cx="0" cy="0"/>
          <a:chOff x="0" y="0"/>
          <a:chExt cx="0" cy="0"/>
        </a:xfrm>
      </p:grpSpPr>
      <p:sp>
        <p:nvSpPr>
          <p:cNvPr id="1649" name="Google Shape;1649;p99: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50" name="Google Shape;1650;p99: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6" name="Shape 1666"/>
        <p:cNvGrpSpPr/>
        <p:nvPr/>
      </p:nvGrpSpPr>
      <p:grpSpPr>
        <a:xfrm>
          <a:off x="0" y="0"/>
          <a:ext cx="0" cy="0"/>
          <a:chOff x="0" y="0"/>
          <a:chExt cx="0" cy="0"/>
        </a:xfrm>
      </p:grpSpPr>
      <p:sp>
        <p:nvSpPr>
          <p:cNvPr id="1667" name="Google Shape;1667;p10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68" name="Google Shape;1668;p100: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4" name="Shape 1684"/>
        <p:cNvGrpSpPr/>
        <p:nvPr/>
      </p:nvGrpSpPr>
      <p:grpSpPr>
        <a:xfrm>
          <a:off x="0" y="0"/>
          <a:ext cx="0" cy="0"/>
          <a:chOff x="0" y="0"/>
          <a:chExt cx="0" cy="0"/>
        </a:xfrm>
      </p:grpSpPr>
      <p:sp>
        <p:nvSpPr>
          <p:cNvPr id="1685" name="Google Shape;1685;p10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686" name="Google Shape;1686;p101: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5" name="Shape 1705"/>
        <p:cNvGrpSpPr/>
        <p:nvPr/>
      </p:nvGrpSpPr>
      <p:grpSpPr>
        <a:xfrm>
          <a:off x="0" y="0"/>
          <a:ext cx="0" cy="0"/>
          <a:chOff x="0" y="0"/>
          <a:chExt cx="0" cy="0"/>
        </a:xfrm>
      </p:grpSpPr>
      <p:sp>
        <p:nvSpPr>
          <p:cNvPr id="1706" name="Google Shape;1706;p10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07" name="Google Shape;1707;p102: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4" name="Shape 1724"/>
        <p:cNvGrpSpPr/>
        <p:nvPr/>
      </p:nvGrpSpPr>
      <p:grpSpPr>
        <a:xfrm>
          <a:off x="0" y="0"/>
          <a:ext cx="0" cy="0"/>
          <a:chOff x="0" y="0"/>
          <a:chExt cx="0" cy="0"/>
        </a:xfrm>
      </p:grpSpPr>
      <p:sp>
        <p:nvSpPr>
          <p:cNvPr id="1725" name="Google Shape;1725;p103: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360"/>
              </a:spcBef>
              <a:spcAft>
                <a:spcPts val="0"/>
              </a:spcAft>
              <a:buNone/>
            </a:pPr>
            <a:r>
              <a:t/>
            </a:r>
            <a:endParaRPr/>
          </a:p>
        </p:txBody>
      </p:sp>
      <p:sp>
        <p:nvSpPr>
          <p:cNvPr id="1726" name="Google Shape;1726;p10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48" name="Shape 48"/>
        <p:cNvGrpSpPr/>
        <p:nvPr/>
      </p:nvGrpSpPr>
      <p:grpSpPr>
        <a:xfrm>
          <a:off x="0" y="0"/>
          <a:ext cx="0" cy="0"/>
          <a:chOff x="0" y="0"/>
          <a:chExt cx="0" cy="0"/>
        </a:xfrm>
      </p:grpSpPr>
      <p:sp>
        <p:nvSpPr>
          <p:cNvPr id="49" name="Google Shape;49;p737"/>
          <p:cNvSpPr txBox="1"/>
          <p:nvPr>
            <p:ph type="title"/>
          </p:nvPr>
        </p:nvSpPr>
        <p:spPr>
          <a:xfrm>
            <a:off x="457200" y="122238"/>
            <a:ext cx="7543800" cy="1295400"/>
          </a:xfrm>
          <a:prstGeom prst="rect">
            <a:avLst/>
          </a:prstGeom>
          <a:noFill/>
          <a:ln>
            <a:noFill/>
          </a:ln>
        </p:spPr>
        <p:txBody>
          <a:bodyPr anchorCtr="0" anchor="b"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50" name="Google Shape;50;p737"/>
          <p:cNvSpPr txBox="1"/>
          <p:nvPr>
            <p:ph idx="1" type="body"/>
          </p:nvPr>
        </p:nvSpPr>
        <p:spPr>
          <a:xfrm>
            <a:off x="457200" y="1719263"/>
            <a:ext cx="8229600" cy="4411662"/>
          </a:xfrm>
          <a:prstGeom prst="rect">
            <a:avLst/>
          </a:prstGeom>
          <a:noFill/>
          <a:ln>
            <a:noFill/>
          </a:ln>
        </p:spPr>
        <p:txBody>
          <a:bodyPr anchorCtr="0" anchor="t" bIns="45700" lIns="91425" spcFirstLastPara="1" rIns="91425" wrap="square" tIns="45700">
            <a:noAutofit/>
          </a:bodyPr>
          <a:lstStyle>
            <a:lvl1pPr indent="-308610" lvl="0" marL="457200" algn="l">
              <a:spcBef>
                <a:spcPts val="360"/>
              </a:spcBef>
              <a:spcAft>
                <a:spcPts val="0"/>
              </a:spcAft>
              <a:buSzPts val="1260"/>
              <a:buChar char="●"/>
              <a:defRPr/>
            </a:lvl1pPr>
            <a:lvl2pPr indent="-308610" lvl="1" marL="914400" algn="l">
              <a:spcBef>
                <a:spcPts val="360"/>
              </a:spcBef>
              <a:spcAft>
                <a:spcPts val="0"/>
              </a:spcAft>
              <a:buSzPts val="1260"/>
              <a:buChar char="●"/>
              <a:defRPr/>
            </a:lvl2pPr>
            <a:lvl3pPr indent="-308610" lvl="2" marL="1371600" algn="l">
              <a:spcBef>
                <a:spcPts val="360"/>
              </a:spcBef>
              <a:spcAft>
                <a:spcPts val="0"/>
              </a:spcAft>
              <a:buSzPts val="1260"/>
              <a:buChar char="●"/>
              <a:defRPr/>
            </a:lvl3pPr>
            <a:lvl4pPr indent="-314325" lvl="3" marL="1828800" algn="l">
              <a:spcBef>
                <a:spcPts val="360"/>
              </a:spcBef>
              <a:spcAft>
                <a:spcPts val="0"/>
              </a:spcAft>
              <a:buSzPts val="1350"/>
              <a:buChar char="▪"/>
              <a:defRPr/>
            </a:lvl4pPr>
            <a:lvl5pPr indent="-320040" lvl="4" marL="2286000" algn="l">
              <a:spcBef>
                <a:spcPts val="360"/>
              </a:spcBef>
              <a:spcAft>
                <a:spcPts val="0"/>
              </a:spcAft>
              <a:buSzPts val="1440"/>
              <a:buChar char="▪"/>
              <a:defRPr/>
            </a:lvl5pPr>
            <a:lvl6pPr indent="-320040" lvl="5" marL="2743200" algn="l">
              <a:spcBef>
                <a:spcPts val="360"/>
              </a:spcBef>
              <a:spcAft>
                <a:spcPts val="0"/>
              </a:spcAft>
              <a:buSzPts val="1440"/>
              <a:buChar char="▪"/>
              <a:defRPr/>
            </a:lvl6pPr>
            <a:lvl7pPr indent="-320040" lvl="6" marL="3200400" algn="l">
              <a:spcBef>
                <a:spcPts val="360"/>
              </a:spcBef>
              <a:spcAft>
                <a:spcPts val="0"/>
              </a:spcAft>
              <a:buSzPts val="1440"/>
              <a:buChar char="▪"/>
              <a:defRPr/>
            </a:lvl7pPr>
            <a:lvl8pPr indent="-320040" lvl="7" marL="3657600" algn="l">
              <a:spcBef>
                <a:spcPts val="360"/>
              </a:spcBef>
              <a:spcAft>
                <a:spcPts val="0"/>
              </a:spcAft>
              <a:buSzPts val="1440"/>
              <a:buChar char="▪"/>
              <a:defRPr/>
            </a:lvl8pPr>
            <a:lvl9pPr indent="-320040" lvl="8" marL="4114800" algn="l">
              <a:spcBef>
                <a:spcPts val="360"/>
              </a:spcBef>
              <a:spcAft>
                <a:spcPts val="0"/>
              </a:spcAft>
              <a:buSzPts val="1440"/>
              <a:buChar char="▪"/>
              <a:defRPr/>
            </a:lvl9pPr>
          </a:lstStyle>
          <a:p/>
        </p:txBody>
      </p:sp>
      <p:sp>
        <p:nvSpPr>
          <p:cNvPr id="51" name="Google Shape;51;p737"/>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52" name="Google Shape;52;p737"/>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53" name="Google Shape;53;p737"/>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Vertical Text" type="vertTx">
  <p:cSld name="VERTICAL_TEXT">
    <p:spTree>
      <p:nvGrpSpPr>
        <p:cNvPr id="139" name="Shape 139"/>
        <p:cNvGrpSpPr/>
        <p:nvPr/>
      </p:nvGrpSpPr>
      <p:grpSpPr>
        <a:xfrm>
          <a:off x="0" y="0"/>
          <a:ext cx="0" cy="0"/>
          <a:chOff x="0" y="0"/>
          <a:chExt cx="0" cy="0"/>
        </a:xfrm>
      </p:grpSpPr>
      <p:sp>
        <p:nvSpPr>
          <p:cNvPr id="140" name="Google Shape;140;p746"/>
          <p:cNvSpPr txBox="1"/>
          <p:nvPr>
            <p:ph type="title"/>
          </p:nvPr>
        </p:nvSpPr>
        <p:spPr>
          <a:xfrm>
            <a:off x="457200" y="122238"/>
            <a:ext cx="7543800" cy="1295400"/>
          </a:xfrm>
          <a:prstGeom prst="rect">
            <a:avLst/>
          </a:prstGeom>
          <a:noFill/>
          <a:ln>
            <a:noFill/>
          </a:ln>
        </p:spPr>
        <p:txBody>
          <a:bodyPr anchorCtr="0" anchor="b"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41" name="Google Shape;141;p746"/>
          <p:cNvSpPr txBox="1"/>
          <p:nvPr>
            <p:ph idx="1" type="body"/>
          </p:nvPr>
        </p:nvSpPr>
        <p:spPr>
          <a:xfrm rot="5400000">
            <a:off x="2366169" y="-189706"/>
            <a:ext cx="4411662" cy="8229600"/>
          </a:xfrm>
          <a:prstGeom prst="rect">
            <a:avLst/>
          </a:prstGeom>
          <a:noFill/>
          <a:ln>
            <a:noFill/>
          </a:ln>
        </p:spPr>
        <p:txBody>
          <a:bodyPr anchorCtr="0" anchor="t" bIns="45700" lIns="91425" spcFirstLastPara="1" rIns="91425" wrap="square" tIns="45700">
            <a:noAutofit/>
          </a:bodyPr>
          <a:lstStyle>
            <a:lvl1pPr indent="-308610" lvl="0" marL="457200" algn="l">
              <a:spcBef>
                <a:spcPts val="360"/>
              </a:spcBef>
              <a:spcAft>
                <a:spcPts val="0"/>
              </a:spcAft>
              <a:buSzPts val="1260"/>
              <a:buChar char="●"/>
              <a:defRPr/>
            </a:lvl1pPr>
            <a:lvl2pPr indent="-308610" lvl="1" marL="914400" algn="l">
              <a:spcBef>
                <a:spcPts val="360"/>
              </a:spcBef>
              <a:spcAft>
                <a:spcPts val="0"/>
              </a:spcAft>
              <a:buSzPts val="1260"/>
              <a:buChar char="●"/>
              <a:defRPr/>
            </a:lvl2pPr>
            <a:lvl3pPr indent="-308610" lvl="2" marL="1371600" algn="l">
              <a:spcBef>
                <a:spcPts val="360"/>
              </a:spcBef>
              <a:spcAft>
                <a:spcPts val="0"/>
              </a:spcAft>
              <a:buSzPts val="1260"/>
              <a:buChar char="●"/>
              <a:defRPr/>
            </a:lvl3pPr>
            <a:lvl4pPr indent="-314325" lvl="3" marL="1828800" algn="l">
              <a:spcBef>
                <a:spcPts val="360"/>
              </a:spcBef>
              <a:spcAft>
                <a:spcPts val="0"/>
              </a:spcAft>
              <a:buSzPts val="1350"/>
              <a:buChar char="▪"/>
              <a:defRPr/>
            </a:lvl4pPr>
            <a:lvl5pPr indent="-320040" lvl="4" marL="2286000" algn="l">
              <a:spcBef>
                <a:spcPts val="360"/>
              </a:spcBef>
              <a:spcAft>
                <a:spcPts val="0"/>
              </a:spcAft>
              <a:buSzPts val="1440"/>
              <a:buChar char="▪"/>
              <a:defRPr/>
            </a:lvl5pPr>
            <a:lvl6pPr indent="-320040" lvl="5" marL="2743200" algn="l">
              <a:spcBef>
                <a:spcPts val="360"/>
              </a:spcBef>
              <a:spcAft>
                <a:spcPts val="0"/>
              </a:spcAft>
              <a:buSzPts val="1440"/>
              <a:buChar char="▪"/>
              <a:defRPr/>
            </a:lvl6pPr>
            <a:lvl7pPr indent="-320040" lvl="6" marL="3200400" algn="l">
              <a:spcBef>
                <a:spcPts val="360"/>
              </a:spcBef>
              <a:spcAft>
                <a:spcPts val="0"/>
              </a:spcAft>
              <a:buSzPts val="1440"/>
              <a:buChar char="▪"/>
              <a:defRPr/>
            </a:lvl7pPr>
            <a:lvl8pPr indent="-320040" lvl="7" marL="3657600" algn="l">
              <a:spcBef>
                <a:spcPts val="360"/>
              </a:spcBef>
              <a:spcAft>
                <a:spcPts val="0"/>
              </a:spcAft>
              <a:buSzPts val="1440"/>
              <a:buChar char="▪"/>
              <a:defRPr/>
            </a:lvl8pPr>
            <a:lvl9pPr indent="-320040" lvl="8" marL="4114800" algn="l">
              <a:spcBef>
                <a:spcPts val="360"/>
              </a:spcBef>
              <a:spcAft>
                <a:spcPts val="0"/>
              </a:spcAft>
              <a:buSzPts val="1440"/>
              <a:buChar char="▪"/>
              <a:defRPr/>
            </a:lvl9pPr>
          </a:lstStyle>
          <a:p/>
        </p:txBody>
      </p:sp>
      <p:sp>
        <p:nvSpPr>
          <p:cNvPr id="142" name="Google Shape;142;p746"/>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43" name="Google Shape;143;p746"/>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44" name="Google Shape;144;p746"/>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Vertical Title and Text" type="vertTitleAndTx">
  <p:cSld name="VERTICAL_TITLE_AND_VERTICAL_TEXT">
    <p:spTree>
      <p:nvGrpSpPr>
        <p:cNvPr id="145" name="Shape 145"/>
        <p:cNvGrpSpPr/>
        <p:nvPr/>
      </p:nvGrpSpPr>
      <p:grpSpPr>
        <a:xfrm>
          <a:off x="0" y="0"/>
          <a:ext cx="0" cy="0"/>
          <a:chOff x="0" y="0"/>
          <a:chExt cx="0" cy="0"/>
        </a:xfrm>
      </p:grpSpPr>
      <p:sp>
        <p:nvSpPr>
          <p:cNvPr id="146" name="Google Shape;146;p747"/>
          <p:cNvSpPr txBox="1"/>
          <p:nvPr>
            <p:ph type="title"/>
          </p:nvPr>
        </p:nvSpPr>
        <p:spPr>
          <a:xfrm rot="5400000">
            <a:off x="4653757" y="2097882"/>
            <a:ext cx="6008687" cy="2057400"/>
          </a:xfrm>
          <a:prstGeom prst="rect">
            <a:avLst/>
          </a:prstGeom>
          <a:noFill/>
          <a:ln>
            <a:noFill/>
          </a:ln>
        </p:spPr>
        <p:txBody>
          <a:bodyPr anchorCtr="0" anchor="b"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47" name="Google Shape;147;p747"/>
          <p:cNvSpPr txBox="1"/>
          <p:nvPr>
            <p:ph idx="1" type="body"/>
          </p:nvPr>
        </p:nvSpPr>
        <p:spPr>
          <a:xfrm rot="5400000">
            <a:off x="462756" y="116681"/>
            <a:ext cx="6008687" cy="6019800"/>
          </a:xfrm>
          <a:prstGeom prst="rect">
            <a:avLst/>
          </a:prstGeom>
          <a:noFill/>
          <a:ln>
            <a:noFill/>
          </a:ln>
        </p:spPr>
        <p:txBody>
          <a:bodyPr anchorCtr="0" anchor="t" bIns="45700" lIns="91425" spcFirstLastPara="1" rIns="91425" wrap="square" tIns="45700">
            <a:noAutofit/>
          </a:bodyPr>
          <a:lstStyle>
            <a:lvl1pPr indent="-308610" lvl="0" marL="457200" algn="l">
              <a:spcBef>
                <a:spcPts val="360"/>
              </a:spcBef>
              <a:spcAft>
                <a:spcPts val="0"/>
              </a:spcAft>
              <a:buSzPts val="1260"/>
              <a:buChar char="●"/>
              <a:defRPr/>
            </a:lvl1pPr>
            <a:lvl2pPr indent="-308610" lvl="1" marL="914400" algn="l">
              <a:spcBef>
                <a:spcPts val="360"/>
              </a:spcBef>
              <a:spcAft>
                <a:spcPts val="0"/>
              </a:spcAft>
              <a:buSzPts val="1260"/>
              <a:buChar char="●"/>
              <a:defRPr/>
            </a:lvl2pPr>
            <a:lvl3pPr indent="-308610" lvl="2" marL="1371600" algn="l">
              <a:spcBef>
                <a:spcPts val="360"/>
              </a:spcBef>
              <a:spcAft>
                <a:spcPts val="0"/>
              </a:spcAft>
              <a:buSzPts val="1260"/>
              <a:buChar char="●"/>
              <a:defRPr/>
            </a:lvl3pPr>
            <a:lvl4pPr indent="-314325" lvl="3" marL="1828800" algn="l">
              <a:spcBef>
                <a:spcPts val="360"/>
              </a:spcBef>
              <a:spcAft>
                <a:spcPts val="0"/>
              </a:spcAft>
              <a:buSzPts val="1350"/>
              <a:buChar char="▪"/>
              <a:defRPr/>
            </a:lvl4pPr>
            <a:lvl5pPr indent="-320040" lvl="4" marL="2286000" algn="l">
              <a:spcBef>
                <a:spcPts val="360"/>
              </a:spcBef>
              <a:spcAft>
                <a:spcPts val="0"/>
              </a:spcAft>
              <a:buSzPts val="1440"/>
              <a:buChar char="▪"/>
              <a:defRPr/>
            </a:lvl5pPr>
            <a:lvl6pPr indent="-320040" lvl="5" marL="2743200" algn="l">
              <a:spcBef>
                <a:spcPts val="360"/>
              </a:spcBef>
              <a:spcAft>
                <a:spcPts val="0"/>
              </a:spcAft>
              <a:buSzPts val="1440"/>
              <a:buChar char="▪"/>
              <a:defRPr/>
            </a:lvl6pPr>
            <a:lvl7pPr indent="-320040" lvl="6" marL="3200400" algn="l">
              <a:spcBef>
                <a:spcPts val="360"/>
              </a:spcBef>
              <a:spcAft>
                <a:spcPts val="0"/>
              </a:spcAft>
              <a:buSzPts val="1440"/>
              <a:buChar char="▪"/>
              <a:defRPr/>
            </a:lvl7pPr>
            <a:lvl8pPr indent="-320040" lvl="7" marL="3657600" algn="l">
              <a:spcBef>
                <a:spcPts val="360"/>
              </a:spcBef>
              <a:spcAft>
                <a:spcPts val="0"/>
              </a:spcAft>
              <a:buSzPts val="1440"/>
              <a:buChar char="▪"/>
              <a:defRPr/>
            </a:lvl8pPr>
            <a:lvl9pPr indent="-320040" lvl="8" marL="4114800" algn="l">
              <a:spcBef>
                <a:spcPts val="360"/>
              </a:spcBef>
              <a:spcAft>
                <a:spcPts val="0"/>
              </a:spcAft>
              <a:buSzPts val="1440"/>
              <a:buChar char="▪"/>
              <a:defRPr/>
            </a:lvl9pPr>
          </a:lstStyle>
          <a:p/>
        </p:txBody>
      </p:sp>
      <p:sp>
        <p:nvSpPr>
          <p:cNvPr id="148" name="Google Shape;148;p747"/>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49" name="Google Shape;149;p747"/>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50" name="Google Shape;150;p747"/>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4" name="Shape 54"/>
        <p:cNvGrpSpPr/>
        <p:nvPr/>
      </p:nvGrpSpPr>
      <p:grpSpPr>
        <a:xfrm>
          <a:off x="0" y="0"/>
          <a:ext cx="0" cy="0"/>
          <a:chOff x="0" y="0"/>
          <a:chExt cx="0" cy="0"/>
        </a:xfrm>
      </p:grpSpPr>
      <p:sp>
        <p:nvSpPr>
          <p:cNvPr id="55" name="Google Shape;55;p738"/>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56" name="Google Shape;56;p738"/>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57" name="Google Shape;57;p738"/>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8" name="Shape 58"/>
        <p:cNvGrpSpPr/>
        <p:nvPr/>
      </p:nvGrpSpPr>
      <p:grpSpPr>
        <a:xfrm>
          <a:off x="0" y="0"/>
          <a:ext cx="0" cy="0"/>
          <a:chOff x="0" y="0"/>
          <a:chExt cx="0" cy="0"/>
        </a:xfrm>
      </p:grpSpPr>
      <p:sp>
        <p:nvSpPr>
          <p:cNvPr id="59" name="Google Shape;59;p739"/>
          <p:cNvSpPr txBox="1"/>
          <p:nvPr>
            <p:ph type="title"/>
          </p:nvPr>
        </p:nvSpPr>
        <p:spPr>
          <a:xfrm>
            <a:off x="457200" y="122238"/>
            <a:ext cx="7543800" cy="1295400"/>
          </a:xfrm>
          <a:prstGeom prst="rect">
            <a:avLst/>
          </a:prstGeom>
          <a:noFill/>
          <a:ln>
            <a:noFill/>
          </a:ln>
        </p:spPr>
        <p:txBody>
          <a:bodyPr anchorCtr="0" anchor="b"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60" name="Google Shape;60;p739"/>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61" name="Google Shape;61;p739"/>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62" name="Google Shape;62;p739"/>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showMasterSp="0" type="title">
  <p:cSld name="TITLE">
    <p:spTree>
      <p:nvGrpSpPr>
        <p:cNvPr id="63" name="Shape 63"/>
        <p:cNvGrpSpPr/>
        <p:nvPr/>
      </p:nvGrpSpPr>
      <p:grpSpPr>
        <a:xfrm>
          <a:off x="0" y="0"/>
          <a:ext cx="0" cy="0"/>
          <a:chOff x="0" y="0"/>
          <a:chExt cx="0" cy="0"/>
        </a:xfrm>
      </p:grpSpPr>
      <p:cxnSp>
        <p:nvCxnSpPr>
          <p:cNvPr id="64" name="Google Shape;64;p740"/>
          <p:cNvCxnSpPr/>
          <p:nvPr/>
        </p:nvCxnSpPr>
        <p:spPr>
          <a:xfrm>
            <a:off x="7315200" y="1066800"/>
            <a:ext cx="0" cy="4495800"/>
          </a:xfrm>
          <a:prstGeom prst="straightConnector1">
            <a:avLst/>
          </a:prstGeom>
          <a:noFill/>
          <a:ln cap="flat" cmpd="sng" w="9525">
            <a:solidFill>
              <a:schemeClr val="dk1"/>
            </a:solidFill>
            <a:prstDash val="solid"/>
            <a:round/>
            <a:headEnd len="med" w="med" type="none"/>
            <a:tailEnd len="med" w="med" type="none"/>
          </a:ln>
        </p:spPr>
      </p:cxnSp>
      <p:grpSp>
        <p:nvGrpSpPr>
          <p:cNvPr id="65" name="Google Shape;65;p740"/>
          <p:cNvGrpSpPr/>
          <p:nvPr/>
        </p:nvGrpSpPr>
        <p:grpSpPr>
          <a:xfrm>
            <a:off x="7493000" y="2992438"/>
            <a:ext cx="1338263" cy="2189162"/>
            <a:chOff x="4704" y="1885"/>
            <a:chExt cx="843" cy="1379"/>
          </a:xfrm>
        </p:grpSpPr>
        <p:sp>
          <p:nvSpPr>
            <p:cNvPr id="66" name="Google Shape;66;p740"/>
            <p:cNvSpPr/>
            <p:nvPr/>
          </p:nvSpPr>
          <p:spPr>
            <a:xfrm>
              <a:off x="4704" y="1885"/>
              <a:ext cx="127" cy="12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67" name="Google Shape;67;p740"/>
            <p:cNvSpPr/>
            <p:nvPr/>
          </p:nvSpPr>
          <p:spPr>
            <a:xfrm>
              <a:off x="4883" y="1885"/>
              <a:ext cx="127" cy="12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68" name="Google Shape;68;p740"/>
            <p:cNvSpPr/>
            <p:nvPr/>
          </p:nvSpPr>
          <p:spPr>
            <a:xfrm>
              <a:off x="5062" y="1885"/>
              <a:ext cx="127" cy="12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69" name="Google Shape;69;p740"/>
            <p:cNvSpPr/>
            <p:nvPr/>
          </p:nvSpPr>
          <p:spPr>
            <a:xfrm>
              <a:off x="4704" y="2064"/>
              <a:ext cx="127" cy="12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70" name="Google Shape;70;p740"/>
            <p:cNvSpPr/>
            <p:nvPr/>
          </p:nvSpPr>
          <p:spPr>
            <a:xfrm>
              <a:off x="4883" y="2064"/>
              <a:ext cx="127" cy="12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71" name="Google Shape;71;p740"/>
            <p:cNvSpPr/>
            <p:nvPr/>
          </p:nvSpPr>
          <p:spPr>
            <a:xfrm>
              <a:off x="5062" y="2064"/>
              <a:ext cx="127" cy="12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72" name="Google Shape;72;p740"/>
            <p:cNvSpPr/>
            <p:nvPr/>
          </p:nvSpPr>
          <p:spPr>
            <a:xfrm>
              <a:off x="5241" y="2064"/>
              <a:ext cx="127" cy="127"/>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73" name="Google Shape;73;p740"/>
            <p:cNvSpPr/>
            <p:nvPr/>
          </p:nvSpPr>
          <p:spPr>
            <a:xfrm>
              <a:off x="4704" y="2243"/>
              <a:ext cx="127" cy="12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74" name="Google Shape;74;p740"/>
            <p:cNvSpPr/>
            <p:nvPr/>
          </p:nvSpPr>
          <p:spPr>
            <a:xfrm>
              <a:off x="4883" y="2243"/>
              <a:ext cx="127" cy="12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75" name="Google Shape;75;p740"/>
            <p:cNvSpPr/>
            <p:nvPr/>
          </p:nvSpPr>
          <p:spPr>
            <a:xfrm>
              <a:off x="5062" y="2243"/>
              <a:ext cx="127" cy="127"/>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76" name="Google Shape;76;p740"/>
            <p:cNvSpPr/>
            <p:nvPr/>
          </p:nvSpPr>
          <p:spPr>
            <a:xfrm>
              <a:off x="5241" y="2243"/>
              <a:ext cx="127" cy="127"/>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77" name="Google Shape;77;p740"/>
            <p:cNvSpPr/>
            <p:nvPr/>
          </p:nvSpPr>
          <p:spPr>
            <a:xfrm>
              <a:off x="5420" y="2243"/>
              <a:ext cx="127" cy="127"/>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78" name="Google Shape;78;p740"/>
            <p:cNvSpPr/>
            <p:nvPr/>
          </p:nvSpPr>
          <p:spPr>
            <a:xfrm>
              <a:off x="4704" y="2421"/>
              <a:ext cx="127" cy="128"/>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79" name="Google Shape;79;p740"/>
            <p:cNvSpPr/>
            <p:nvPr/>
          </p:nvSpPr>
          <p:spPr>
            <a:xfrm>
              <a:off x="4883" y="2421"/>
              <a:ext cx="127" cy="128"/>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0" name="Google Shape;80;p740"/>
            <p:cNvSpPr/>
            <p:nvPr/>
          </p:nvSpPr>
          <p:spPr>
            <a:xfrm>
              <a:off x="5062" y="2421"/>
              <a:ext cx="127" cy="128"/>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1" name="Google Shape;81;p740"/>
            <p:cNvSpPr/>
            <p:nvPr/>
          </p:nvSpPr>
          <p:spPr>
            <a:xfrm>
              <a:off x="5241" y="2421"/>
              <a:ext cx="127" cy="128"/>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2" name="Google Shape;82;p740"/>
            <p:cNvSpPr/>
            <p:nvPr/>
          </p:nvSpPr>
          <p:spPr>
            <a:xfrm>
              <a:off x="4704" y="2600"/>
              <a:ext cx="127" cy="128"/>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3" name="Google Shape;83;p740"/>
            <p:cNvSpPr/>
            <p:nvPr/>
          </p:nvSpPr>
          <p:spPr>
            <a:xfrm>
              <a:off x="4883" y="2600"/>
              <a:ext cx="127" cy="128"/>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4" name="Google Shape;84;p740"/>
            <p:cNvSpPr/>
            <p:nvPr/>
          </p:nvSpPr>
          <p:spPr>
            <a:xfrm>
              <a:off x="5062" y="2600"/>
              <a:ext cx="127" cy="128"/>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5" name="Google Shape;85;p740"/>
            <p:cNvSpPr/>
            <p:nvPr/>
          </p:nvSpPr>
          <p:spPr>
            <a:xfrm>
              <a:off x="5241" y="2600"/>
              <a:ext cx="127" cy="128"/>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6" name="Google Shape;86;p740"/>
            <p:cNvSpPr/>
            <p:nvPr/>
          </p:nvSpPr>
          <p:spPr>
            <a:xfrm>
              <a:off x="5420" y="2600"/>
              <a:ext cx="127" cy="128"/>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7" name="Google Shape;87;p740"/>
            <p:cNvSpPr/>
            <p:nvPr/>
          </p:nvSpPr>
          <p:spPr>
            <a:xfrm>
              <a:off x="4704" y="2779"/>
              <a:ext cx="127" cy="127"/>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8" name="Google Shape;88;p740"/>
            <p:cNvSpPr/>
            <p:nvPr/>
          </p:nvSpPr>
          <p:spPr>
            <a:xfrm>
              <a:off x="4883" y="2779"/>
              <a:ext cx="127" cy="127"/>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9" name="Google Shape;89;p740"/>
            <p:cNvSpPr/>
            <p:nvPr/>
          </p:nvSpPr>
          <p:spPr>
            <a:xfrm>
              <a:off x="5062" y="2779"/>
              <a:ext cx="127" cy="127"/>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0" name="Google Shape;90;p740"/>
            <p:cNvSpPr/>
            <p:nvPr/>
          </p:nvSpPr>
          <p:spPr>
            <a:xfrm>
              <a:off x="5241" y="2779"/>
              <a:ext cx="127" cy="127"/>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1" name="Google Shape;91;p740"/>
            <p:cNvSpPr/>
            <p:nvPr/>
          </p:nvSpPr>
          <p:spPr>
            <a:xfrm>
              <a:off x="4704" y="2958"/>
              <a:ext cx="127" cy="127"/>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2" name="Google Shape;92;p740"/>
            <p:cNvSpPr/>
            <p:nvPr/>
          </p:nvSpPr>
          <p:spPr>
            <a:xfrm>
              <a:off x="4883" y="2958"/>
              <a:ext cx="127" cy="127"/>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3" name="Google Shape;93;p740"/>
            <p:cNvSpPr/>
            <p:nvPr/>
          </p:nvSpPr>
          <p:spPr>
            <a:xfrm>
              <a:off x="5062" y="2958"/>
              <a:ext cx="127" cy="127"/>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4" name="Google Shape;94;p740"/>
            <p:cNvSpPr/>
            <p:nvPr/>
          </p:nvSpPr>
          <p:spPr>
            <a:xfrm>
              <a:off x="5241" y="2958"/>
              <a:ext cx="127" cy="127"/>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5" name="Google Shape;95;p740"/>
            <p:cNvSpPr/>
            <p:nvPr/>
          </p:nvSpPr>
          <p:spPr>
            <a:xfrm>
              <a:off x="4883" y="3137"/>
              <a:ext cx="127" cy="127"/>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6" name="Google Shape;96;p740"/>
            <p:cNvSpPr/>
            <p:nvPr/>
          </p:nvSpPr>
          <p:spPr>
            <a:xfrm>
              <a:off x="5241" y="3137"/>
              <a:ext cx="127" cy="127"/>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grpSp>
      <p:cxnSp>
        <p:nvCxnSpPr>
          <p:cNvPr id="97" name="Google Shape;97;p740"/>
          <p:cNvCxnSpPr/>
          <p:nvPr/>
        </p:nvCxnSpPr>
        <p:spPr>
          <a:xfrm>
            <a:off x="304800" y="2819400"/>
            <a:ext cx="8229600" cy="0"/>
          </a:xfrm>
          <a:prstGeom prst="straightConnector1">
            <a:avLst/>
          </a:prstGeom>
          <a:noFill/>
          <a:ln cap="flat" cmpd="sng" w="9525">
            <a:solidFill>
              <a:schemeClr val="dk1"/>
            </a:solidFill>
            <a:prstDash val="solid"/>
            <a:round/>
            <a:headEnd len="med" w="med" type="none"/>
            <a:tailEnd len="med" w="med" type="none"/>
          </a:ln>
        </p:spPr>
      </p:cxnSp>
      <p:sp>
        <p:nvSpPr>
          <p:cNvPr id="98" name="Google Shape;98;p740"/>
          <p:cNvSpPr txBox="1"/>
          <p:nvPr>
            <p:ph type="ctrTitle"/>
          </p:nvPr>
        </p:nvSpPr>
        <p:spPr>
          <a:xfrm>
            <a:off x="315913" y="466725"/>
            <a:ext cx="6781800" cy="2133600"/>
          </a:xfrm>
          <a:prstGeom prst="rect">
            <a:avLst/>
          </a:prstGeom>
          <a:noFill/>
          <a:ln>
            <a:noFill/>
          </a:ln>
        </p:spPr>
        <p:txBody>
          <a:bodyPr anchorCtr="0" anchor="b" bIns="45700" lIns="91425" spcFirstLastPara="1" rIns="91425" wrap="square" tIns="45700">
            <a:noAutofit/>
          </a:bodyPr>
          <a:lstStyle>
            <a:lvl1pPr lvl="0" algn="r">
              <a:spcBef>
                <a:spcPts val="0"/>
              </a:spcBef>
              <a:spcAft>
                <a:spcPts val="0"/>
              </a:spcAft>
              <a:buSzPts val="1400"/>
              <a:buNone/>
              <a:defRPr sz="4800"/>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99" name="Google Shape;99;p740"/>
          <p:cNvSpPr txBox="1"/>
          <p:nvPr>
            <p:ph idx="1" type="subTitle"/>
          </p:nvPr>
        </p:nvSpPr>
        <p:spPr>
          <a:xfrm>
            <a:off x="849313" y="3049588"/>
            <a:ext cx="6248400" cy="2362200"/>
          </a:xfrm>
          <a:prstGeom prst="rect">
            <a:avLst/>
          </a:prstGeom>
          <a:noFill/>
          <a:ln>
            <a:noFill/>
          </a:ln>
        </p:spPr>
        <p:txBody>
          <a:bodyPr anchorCtr="0" anchor="t" bIns="45700" lIns="91425" spcFirstLastPara="1" rIns="91425" wrap="square" tIns="45700">
            <a:noAutofit/>
          </a:bodyPr>
          <a:lstStyle>
            <a:lvl1pPr lvl="0" algn="r">
              <a:spcBef>
                <a:spcPts val="640"/>
              </a:spcBef>
              <a:spcAft>
                <a:spcPts val="0"/>
              </a:spcAft>
              <a:buSzPts val="2240"/>
              <a:buFont typeface="Noto Sans Symbols"/>
              <a:buNone/>
              <a:defRPr sz="3200"/>
            </a:lvl1pPr>
            <a:lvl2pPr lvl="1" algn="l">
              <a:spcBef>
                <a:spcPts val="360"/>
              </a:spcBef>
              <a:spcAft>
                <a:spcPts val="0"/>
              </a:spcAft>
              <a:buSzPts val="1260"/>
              <a:buChar char="●"/>
              <a:defRPr/>
            </a:lvl2pPr>
            <a:lvl3pPr lvl="2" algn="l">
              <a:spcBef>
                <a:spcPts val="360"/>
              </a:spcBef>
              <a:spcAft>
                <a:spcPts val="0"/>
              </a:spcAft>
              <a:buSzPts val="1260"/>
              <a:buChar char="●"/>
              <a:defRPr/>
            </a:lvl3pPr>
            <a:lvl4pPr lvl="3" algn="l">
              <a:spcBef>
                <a:spcPts val="360"/>
              </a:spcBef>
              <a:spcAft>
                <a:spcPts val="0"/>
              </a:spcAft>
              <a:buSzPts val="1350"/>
              <a:buChar char="▪"/>
              <a:defRPr/>
            </a:lvl4pPr>
            <a:lvl5pPr lvl="4" algn="l">
              <a:spcBef>
                <a:spcPts val="360"/>
              </a:spcBef>
              <a:spcAft>
                <a:spcPts val="0"/>
              </a:spcAft>
              <a:buSzPts val="1440"/>
              <a:buChar char="▪"/>
              <a:defRPr/>
            </a:lvl5pPr>
            <a:lvl6pPr lvl="5" algn="l">
              <a:spcBef>
                <a:spcPts val="360"/>
              </a:spcBef>
              <a:spcAft>
                <a:spcPts val="0"/>
              </a:spcAft>
              <a:buSzPts val="1440"/>
              <a:buChar char="▪"/>
              <a:defRPr/>
            </a:lvl6pPr>
            <a:lvl7pPr lvl="6" algn="l">
              <a:spcBef>
                <a:spcPts val="360"/>
              </a:spcBef>
              <a:spcAft>
                <a:spcPts val="0"/>
              </a:spcAft>
              <a:buSzPts val="1440"/>
              <a:buChar char="▪"/>
              <a:defRPr/>
            </a:lvl7pPr>
            <a:lvl8pPr lvl="7" algn="l">
              <a:spcBef>
                <a:spcPts val="360"/>
              </a:spcBef>
              <a:spcAft>
                <a:spcPts val="0"/>
              </a:spcAft>
              <a:buSzPts val="1440"/>
              <a:buChar char="▪"/>
              <a:defRPr/>
            </a:lvl8pPr>
            <a:lvl9pPr lvl="8" algn="l">
              <a:spcBef>
                <a:spcPts val="360"/>
              </a:spcBef>
              <a:spcAft>
                <a:spcPts val="0"/>
              </a:spcAft>
              <a:buSzPts val="1440"/>
              <a:buChar char="▪"/>
              <a:defRPr/>
            </a:lvl9pPr>
          </a:lstStyle>
          <a:p/>
        </p:txBody>
      </p:sp>
      <p:sp>
        <p:nvSpPr>
          <p:cNvPr id="100" name="Google Shape;100;p740"/>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01" name="Google Shape;101;p740"/>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02" name="Google Shape;102;p740"/>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03" name="Shape 103"/>
        <p:cNvGrpSpPr/>
        <p:nvPr/>
      </p:nvGrpSpPr>
      <p:grpSpPr>
        <a:xfrm>
          <a:off x="0" y="0"/>
          <a:ext cx="0" cy="0"/>
          <a:chOff x="0" y="0"/>
          <a:chExt cx="0" cy="0"/>
        </a:xfrm>
      </p:grpSpPr>
      <p:sp>
        <p:nvSpPr>
          <p:cNvPr id="104" name="Google Shape;104;p741"/>
          <p:cNvSpPr txBox="1"/>
          <p:nvPr>
            <p:ph type="title"/>
          </p:nvPr>
        </p:nvSpPr>
        <p:spPr>
          <a:xfrm>
            <a:off x="722313" y="4406900"/>
            <a:ext cx="7772400" cy="1362075"/>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b="1" sz="4000" cap="none"/>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05" name="Google Shape;105;p741"/>
          <p:cNvSpPr txBox="1"/>
          <p:nvPr>
            <p:ph idx="1" type="body"/>
          </p:nvPr>
        </p:nvSpPr>
        <p:spPr>
          <a:xfrm>
            <a:off x="722313" y="2906713"/>
            <a:ext cx="7772400" cy="1500187"/>
          </a:xfrm>
          <a:prstGeom prst="rect">
            <a:avLst/>
          </a:prstGeom>
          <a:noFill/>
          <a:ln>
            <a:noFill/>
          </a:ln>
        </p:spPr>
        <p:txBody>
          <a:bodyPr anchorCtr="0" anchor="b" bIns="45700" lIns="91425" spcFirstLastPara="1" rIns="91425" wrap="square" tIns="45700">
            <a:noAutofit/>
          </a:bodyPr>
          <a:lstStyle>
            <a:lvl1pPr indent="-228600" lvl="0" marL="457200" algn="l">
              <a:spcBef>
                <a:spcPts val="400"/>
              </a:spcBef>
              <a:spcAft>
                <a:spcPts val="0"/>
              </a:spcAft>
              <a:buSzPts val="1400"/>
              <a:buNone/>
              <a:defRPr sz="2000"/>
            </a:lvl1pPr>
            <a:lvl2pPr indent="-228600" lvl="1" marL="914400" algn="l">
              <a:spcBef>
                <a:spcPts val="360"/>
              </a:spcBef>
              <a:spcAft>
                <a:spcPts val="0"/>
              </a:spcAft>
              <a:buSzPts val="1260"/>
              <a:buNone/>
              <a:defRPr sz="1800"/>
            </a:lvl2pPr>
            <a:lvl3pPr indent="-228600" lvl="2" marL="1371600" algn="l">
              <a:spcBef>
                <a:spcPts val="320"/>
              </a:spcBef>
              <a:spcAft>
                <a:spcPts val="0"/>
              </a:spcAft>
              <a:buSzPts val="1120"/>
              <a:buNone/>
              <a:defRPr sz="1600"/>
            </a:lvl3pPr>
            <a:lvl4pPr indent="-228600" lvl="3" marL="1828800" algn="l">
              <a:spcBef>
                <a:spcPts val="280"/>
              </a:spcBef>
              <a:spcAft>
                <a:spcPts val="0"/>
              </a:spcAft>
              <a:buSzPts val="1050"/>
              <a:buNone/>
              <a:defRPr sz="1400"/>
            </a:lvl4pPr>
            <a:lvl5pPr indent="-228600" lvl="4" marL="2286000" algn="l">
              <a:spcBef>
                <a:spcPts val="280"/>
              </a:spcBef>
              <a:spcAft>
                <a:spcPts val="0"/>
              </a:spcAft>
              <a:buSzPts val="1120"/>
              <a:buNone/>
              <a:defRPr sz="1400"/>
            </a:lvl5pPr>
            <a:lvl6pPr indent="-228600" lvl="5" marL="2743200" algn="l">
              <a:spcBef>
                <a:spcPts val="280"/>
              </a:spcBef>
              <a:spcAft>
                <a:spcPts val="0"/>
              </a:spcAft>
              <a:buSzPts val="1120"/>
              <a:buNone/>
              <a:defRPr sz="1400"/>
            </a:lvl6pPr>
            <a:lvl7pPr indent="-228600" lvl="6" marL="3200400" algn="l">
              <a:spcBef>
                <a:spcPts val="280"/>
              </a:spcBef>
              <a:spcAft>
                <a:spcPts val="0"/>
              </a:spcAft>
              <a:buSzPts val="1120"/>
              <a:buNone/>
              <a:defRPr sz="1400"/>
            </a:lvl7pPr>
            <a:lvl8pPr indent="-228600" lvl="7" marL="3657600" algn="l">
              <a:spcBef>
                <a:spcPts val="280"/>
              </a:spcBef>
              <a:spcAft>
                <a:spcPts val="0"/>
              </a:spcAft>
              <a:buSzPts val="1120"/>
              <a:buNone/>
              <a:defRPr sz="1400"/>
            </a:lvl8pPr>
            <a:lvl9pPr indent="-228600" lvl="8" marL="4114800" algn="l">
              <a:spcBef>
                <a:spcPts val="280"/>
              </a:spcBef>
              <a:spcAft>
                <a:spcPts val="0"/>
              </a:spcAft>
              <a:buSzPts val="1120"/>
              <a:buNone/>
              <a:defRPr sz="1400"/>
            </a:lvl9pPr>
          </a:lstStyle>
          <a:p/>
        </p:txBody>
      </p:sp>
      <p:sp>
        <p:nvSpPr>
          <p:cNvPr id="106" name="Google Shape;106;p741"/>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07" name="Google Shape;107;p741"/>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08" name="Google Shape;108;p741"/>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type="twoObj">
  <p:cSld name="TWO_OBJECTS">
    <p:spTree>
      <p:nvGrpSpPr>
        <p:cNvPr id="109" name="Shape 109"/>
        <p:cNvGrpSpPr/>
        <p:nvPr/>
      </p:nvGrpSpPr>
      <p:grpSpPr>
        <a:xfrm>
          <a:off x="0" y="0"/>
          <a:ext cx="0" cy="0"/>
          <a:chOff x="0" y="0"/>
          <a:chExt cx="0" cy="0"/>
        </a:xfrm>
      </p:grpSpPr>
      <p:sp>
        <p:nvSpPr>
          <p:cNvPr id="110" name="Google Shape;110;p742"/>
          <p:cNvSpPr txBox="1"/>
          <p:nvPr>
            <p:ph type="title"/>
          </p:nvPr>
        </p:nvSpPr>
        <p:spPr>
          <a:xfrm>
            <a:off x="457200" y="122238"/>
            <a:ext cx="7543800" cy="1295400"/>
          </a:xfrm>
          <a:prstGeom prst="rect">
            <a:avLst/>
          </a:prstGeom>
          <a:noFill/>
          <a:ln>
            <a:noFill/>
          </a:ln>
        </p:spPr>
        <p:txBody>
          <a:bodyPr anchorCtr="0" anchor="b"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11" name="Google Shape;111;p742"/>
          <p:cNvSpPr txBox="1"/>
          <p:nvPr>
            <p:ph idx="1" type="body"/>
          </p:nvPr>
        </p:nvSpPr>
        <p:spPr>
          <a:xfrm>
            <a:off x="457200" y="1719263"/>
            <a:ext cx="4038600" cy="4411662"/>
          </a:xfrm>
          <a:prstGeom prst="rect">
            <a:avLst/>
          </a:prstGeom>
          <a:noFill/>
          <a:ln>
            <a:noFill/>
          </a:ln>
        </p:spPr>
        <p:txBody>
          <a:bodyPr anchorCtr="0" anchor="t" bIns="45700" lIns="91425" spcFirstLastPara="1" rIns="91425" wrap="square" tIns="45700">
            <a:noAutofit/>
          </a:bodyPr>
          <a:lstStyle>
            <a:lvl1pPr indent="-353060" lvl="0" marL="457200" algn="l">
              <a:spcBef>
                <a:spcPts val="560"/>
              </a:spcBef>
              <a:spcAft>
                <a:spcPts val="0"/>
              </a:spcAft>
              <a:buSzPts val="1960"/>
              <a:buChar char="●"/>
              <a:defRPr sz="2800"/>
            </a:lvl1pPr>
            <a:lvl2pPr indent="-335280" lvl="1" marL="914400" algn="l">
              <a:spcBef>
                <a:spcPts val="480"/>
              </a:spcBef>
              <a:spcAft>
                <a:spcPts val="0"/>
              </a:spcAft>
              <a:buSzPts val="1680"/>
              <a:buChar char="●"/>
              <a:defRPr sz="2400"/>
            </a:lvl2pPr>
            <a:lvl3pPr indent="-317500" lvl="2" marL="1371600" algn="l">
              <a:spcBef>
                <a:spcPts val="400"/>
              </a:spcBef>
              <a:spcAft>
                <a:spcPts val="0"/>
              </a:spcAft>
              <a:buSzPts val="1400"/>
              <a:buChar char="●"/>
              <a:defRPr sz="2000"/>
            </a:lvl3pPr>
            <a:lvl4pPr indent="-314325" lvl="3" marL="1828800" algn="l">
              <a:spcBef>
                <a:spcPts val="360"/>
              </a:spcBef>
              <a:spcAft>
                <a:spcPts val="0"/>
              </a:spcAft>
              <a:buSzPts val="1350"/>
              <a:buChar char="▪"/>
              <a:defRPr sz="1800"/>
            </a:lvl4pPr>
            <a:lvl5pPr indent="-320040" lvl="4" marL="2286000" algn="l">
              <a:spcBef>
                <a:spcPts val="360"/>
              </a:spcBef>
              <a:spcAft>
                <a:spcPts val="0"/>
              </a:spcAft>
              <a:buSzPts val="1440"/>
              <a:buChar char="▪"/>
              <a:defRPr sz="1800"/>
            </a:lvl5pPr>
            <a:lvl6pPr indent="-320040" lvl="5" marL="2743200" algn="l">
              <a:spcBef>
                <a:spcPts val="360"/>
              </a:spcBef>
              <a:spcAft>
                <a:spcPts val="0"/>
              </a:spcAft>
              <a:buSzPts val="1440"/>
              <a:buChar char="▪"/>
              <a:defRPr sz="1800"/>
            </a:lvl6pPr>
            <a:lvl7pPr indent="-320040" lvl="6" marL="3200400" algn="l">
              <a:spcBef>
                <a:spcPts val="360"/>
              </a:spcBef>
              <a:spcAft>
                <a:spcPts val="0"/>
              </a:spcAft>
              <a:buSzPts val="1440"/>
              <a:buChar char="▪"/>
              <a:defRPr sz="1800"/>
            </a:lvl7pPr>
            <a:lvl8pPr indent="-320040" lvl="7" marL="3657600" algn="l">
              <a:spcBef>
                <a:spcPts val="360"/>
              </a:spcBef>
              <a:spcAft>
                <a:spcPts val="0"/>
              </a:spcAft>
              <a:buSzPts val="1440"/>
              <a:buChar char="▪"/>
              <a:defRPr sz="1800"/>
            </a:lvl8pPr>
            <a:lvl9pPr indent="-320040" lvl="8" marL="4114800" algn="l">
              <a:spcBef>
                <a:spcPts val="360"/>
              </a:spcBef>
              <a:spcAft>
                <a:spcPts val="0"/>
              </a:spcAft>
              <a:buSzPts val="1440"/>
              <a:buChar char="▪"/>
              <a:defRPr sz="1800"/>
            </a:lvl9pPr>
          </a:lstStyle>
          <a:p/>
        </p:txBody>
      </p:sp>
      <p:sp>
        <p:nvSpPr>
          <p:cNvPr id="112" name="Google Shape;112;p742"/>
          <p:cNvSpPr txBox="1"/>
          <p:nvPr>
            <p:ph idx="2" type="body"/>
          </p:nvPr>
        </p:nvSpPr>
        <p:spPr>
          <a:xfrm>
            <a:off x="4648200" y="1719263"/>
            <a:ext cx="4038600" cy="4411662"/>
          </a:xfrm>
          <a:prstGeom prst="rect">
            <a:avLst/>
          </a:prstGeom>
          <a:noFill/>
          <a:ln>
            <a:noFill/>
          </a:ln>
        </p:spPr>
        <p:txBody>
          <a:bodyPr anchorCtr="0" anchor="t" bIns="45700" lIns="91425" spcFirstLastPara="1" rIns="91425" wrap="square" tIns="45700">
            <a:noAutofit/>
          </a:bodyPr>
          <a:lstStyle>
            <a:lvl1pPr indent="-353060" lvl="0" marL="457200" algn="l">
              <a:spcBef>
                <a:spcPts val="560"/>
              </a:spcBef>
              <a:spcAft>
                <a:spcPts val="0"/>
              </a:spcAft>
              <a:buSzPts val="1960"/>
              <a:buChar char="●"/>
              <a:defRPr sz="2800"/>
            </a:lvl1pPr>
            <a:lvl2pPr indent="-335280" lvl="1" marL="914400" algn="l">
              <a:spcBef>
                <a:spcPts val="480"/>
              </a:spcBef>
              <a:spcAft>
                <a:spcPts val="0"/>
              </a:spcAft>
              <a:buSzPts val="1680"/>
              <a:buChar char="●"/>
              <a:defRPr sz="2400"/>
            </a:lvl2pPr>
            <a:lvl3pPr indent="-317500" lvl="2" marL="1371600" algn="l">
              <a:spcBef>
                <a:spcPts val="400"/>
              </a:spcBef>
              <a:spcAft>
                <a:spcPts val="0"/>
              </a:spcAft>
              <a:buSzPts val="1400"/>
              <a:buChar char="●"/>
              <a:defRPr sz="2000"/>
            </a:lvl3pPr>
            <a:lvl4pPr indent="-314325" lvl="3" marL="1828800" algn="l">
              <a:spcBef>
                <a:spcPts val="360"/>
              </a:spcBef>
              <a:spcAft>
                <a:spcPts val="0"/>
              </a:spcAft>
              <a:buSzPts val="1350"/>
              <a:buChar char="▪"/>
              <a:defRPr sz="1800"/>
            </a:lvl4pPr>
            <a:lvl5pPr indent="-320040" lvl="4" marL="2286000" algn="l">
              <a:spcBef>
                <a:spcPts val="360"/>
              </a:spcBef>
              <a:spcAft>
                <a:spcPts val="0"/>
              </a:spcAft>
              <a:buSzPts val="1440"/>
              <a:buChar char="▪"/>
              <a:defRPr sz="1800"/>
            </a:lvl5pPr>
            <a:lvl6pPr indent="-320040" lvl="5" marL="2743200" algn="l">
              <a:spcBef>
                <a:spcPts val="360"/>
              </a:spcBef>
              <a:spcAft>
                <a:spcPts val="0"/>
              </a:spcAft>
              <a:buSzPts val="1440"/>
              <a:buChar char="▪"/>
              <a:defRPr sz="1800"/>
            </a:lvl6pPr>
            <a:lvl7pPr indent="-320040" lvl="6" marL="3200400" algn="l">
              <a:spcBef>
                <a:spcPts val="360"/>
              </a:spcBef>
              <a:spcAft>
                <a:spcPts val="0"/>
              </a:spcAft>
              <a:buSzPts val="1440"/>
              <a:buChar char="▪"/>
              <a:defRPr sz="1800"/>
            </a:lvl7pPr>
            <a:lvl8pPr indent="-320040" lvl="7" marL="3657600" algn="l">
              <a:spcBef>
                <a:spcPts val="360"/>
              </a:spcBef>
              <a:spcAft>
                <a:spcPts val="0"/>
              </a:spcAft>
              <a:buSzPts val="1440"/>
              <a:buChar char="▪"/>
              <a:defRPr sz="1800"/>
            </a:lvl8pPr>
            <a:lvl9pPr indent="-320040" lvl="8" marL="4114800" algn="l">
              <a:spcBef>
                <a:spcPts val="360"/>
              </a:spcBef>
              <a:spcAft>
                <a:spcPts val="0"/>
              </a:spcAft>
              <a:buSzPts val="1440"/>
              <a:buChar char="▪"/>
              <a:defRPr sz="1800"/>
            </a:lvl9pPr>
          </a:lstStyle>
          <a:p/>
        </p:txBody>
      </p:sp>
      <p:sp>
        <p:nvSpPr>
          <p:cNvPr id="113" name="Google Shape;113;p742"/>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14" name="Google Shape;114;p742"/>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15" name="Google Shape;115;p742"/>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mparison" type="twoTxTwoObj">
  <p:cSld name="TWO_OBJECTS_WITH_TEXT">
    <p:spTree>
      <p:nvGrpSpPr>
        <p:cNvPr id="116" name="Shape 116"/>
        <p:cNvGrpSpPr/>
        <p:nvPr/>
      </p:nvGrpSpPr>
      <p:grpSpPr>
        <a:xfrm>
          <a:off x="0" y="0"/>
          <a:ext cx="0" cy="0"/>
          <a:chOff x="0" y="0"/>
          <a:chExt cx="0" cy="0"/>
        </a:xfrm>
      </p:grpSpPr>
      <p:sp>
        <p:nvSpPr>
          <p:cNvPr id="117" name="Google Shape;117;p743"/>
          <p:cNvSpPr txBox="1"/>
          <p:nvPr>
            <p:ph type="title"/>
          </p:nvPr>
        </p:nvSpPr>
        <p:spPr>
          <a:xfrm>
            <a:off x="457200" y="274638"/>
            <a:ext cx="8229600" cy="1143000"/>
          </a:xfrm>
          <a:prstGeom prst="rect">
            <a:avLst/>
          </a:prstGeom>
          <a:noFill/>
          <a:ln>
            <a:noFill/>
          </a:ln>
        </p:spPr>
        <p:txBody>
          <a:bodyPr anchorCtr="0" anchor="b"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18" name="Google Shape;118;p743"/>
          <p:cNvSpPr txBox="1"/>
          <p:nvPr>
            <p:ph idx="1" type="body"/>
          </p:nvPr>
        </p:nvSpPr>
        <p:spPr>
          <a:xfrm>
            <a:off x="457200" y="1535113"/>
            <a:ext cx="4040188" cy="639762"/>
          </a:xfrm>
          <a:prstGeom prst="rect">
            <a:avLst/>
          </a:prstGeom>
          <a:noFill/>
          <a:ln>
            <a:noFill/>
          </a:ln>
        </p:spPr>
        <p:txBody>
          <a:bodyPr anchorCtr="0" anchor="b" bIns="45700" lIns="91425" spcFirstLastPara="1" rIns="91425" wrap="square" tIns="45700">
            <a:noAutofit/>
          </a:bodyPr>
          <a:lstStyle>
            <a:lvl1pPr indent="-228600" lvl="0" marL="457200" algn="l">
              <a:spcBef>
                <a:spcPts val="480"/>
              </a:spcBef>
              <a:spcAft>
                <a:spcPts val="0"/>
              </a:spcAft>
              <a:buSzPts val="1680"/>
              <a:buNone/>
              <a:defRPr b="1" sz="2400"/>
            </a:lvl1pPr>
            <a:lvl2pPr indent="-228600" lvl="1" marL="914400" algn="l">
              <a:spcBef>
                <a:spcPts val="400"/>
              </a:spcBef>
              <a:spcAft>
                <a:spcPts val="0"/>
              </a:spcAft>
              <a:buSzPts val="1400"/>
              <a:buNone/>
              <a:defRPr b="1" sz="2000"/>
            </a:lvl2pPr>
            <a:lvl3pPr indent="-228600" lvl="2" marL="1371600" algn="l">
              <a:spcBef>
                <a:spcPts val="360"/>
              </a:spcBef>
              <a:spcAft>
                <a:spcPts val="0"/>
              </a:spcAft>
              <a:buSzPts val="1260"/>
              <a:buNone/>
              <a:defRPr b="1" sz="1800"/>
            </a:lvl3pPr>
            <a:lvl4pPr indent="-228600" lvl="3" marL="1828800" algn="l">
              <a:spcBef>
                <a:spcPts val="320"/>
              </a:spcBef>
              <a:spcAft>
                <a:spcPts val="0"/>
              </a:spcAft>
              <a:buSzPts val="1200"/>
              <a:buNone/>
              <a:defRPr b="1" sz="1600"/>
            </a:lvl4pPr>
            <a:lvl5pPr indent="-228600" lvl="4" marL="2286000" algn="l">
              <a:spcBef>
                <a:spcPts val="320"/>
              </a:spcBef>
              <a:spcAft>
                <a:spcPts val="0"/>
              </a:spcAft>
              <a:buSzPts val="1280"/>
              <a:buNone/>
              <a:defRPr b="1" sz="1600"/>
            </a:lvl5pPr>
            <a:lvl6pPr indent="-228600" lvl="5" marL="2743200" algn="l">
              <a:spcBef>
                <a:spcPts val="320"/>
              </a:spcBef>
              <a:spcAft>
                <a:spcPts val="0"/>
              </a:spcAft>
              <a:buSzPts val="1280"/>
              <a:buNone/>
              <a:defRPr b="1" sz="1600"/>
            </a:lvl6pPr>
            <a:lvl7pPr indent="-228600" lvl="6" marL="3200400" algn="l">
              <a:spcBef>
                <a:spcPts val="320"/>
              </a:spcBef>
              <a:spcAft>
                <a:spcPts val="0"/>
              </a:spcAft>
              <a:buSzPts val="1280"/>
              <a:buNone/>
              <a:defRPr b="1" sz="1600"/>
            </a:lvl7pPr>
            <a:lvl8pPr indent="-228600" lvl="7" marL="3657600" algn="l">
              <a:spcBef>
                <a:spcPts val="320"/>
              </a:spcBef>
              <a:spcAft>
                <a:spcPts val="0"/>
              </a:spcAft>
              <a:buSzPts val="1280"/>
              <a:buNone/>
              <a:defRPr b="1" sz="1600"/>
            </a:lvl8pPr>
            <a:lvl9pPr indent="-228600" lvl="8" marL="4114800" algn="l">
              <a:spcBef>
                <a:spcPts val="320"/>
              </a:spcBef>
              <a:spcAft>
                <a:spcPts val="0"/>
              </a:spcAft>
              <a:buSzPts val="1280"/>
              <a:buNone/>
              <a:defRPr b="1" sz="1600"/>
            </a:lvl9pPr>
          </a:lstStyle>
          <a:p/>
        </p:txBody>
      </p:sp>
      <p:sp>
        <p:nvSpPr>
          <p:cNvPr id="119" name="Google Shape;119;p743"/>
          <p:cNvSpPr txBox="1"/>
          <p:nvPr>
            <p:ph idx="2" type="body"/>
          </p:nvPr>
        </p:nvSpPr>
        <p:spPr>
          <a:xfrm>
            <a:off x="457200" y="2174875"/>
            <a:ext cx="4040188" cy="3951288"/>
          </a:xfrm>
          <a:prstGeom prst="rect">
            <a:avLst/>
          </a:prstGeom>
          <a:noFill/>
          <a:ln>
            <a:noFill/>
          </a:ln>
        </p:spPr>
        <p:txBody>
          <a:bodyPr anchorCtr="0" anchor="t" bIns="45700" lIns="91425" spcFirstLastPara="1" rIns="91425" wrap="square" tIns="45700">
            <a:noAutofit/>
          </a:bodyPr>
          <a:lstStyle>
            <a:lvl1pPr indent="-335280" lvl="0" marL="457200" algn="l">
              <a:spcBef>
                <a:spcPts val="480"/>
              </a:spcBef>
              <a:spcAft>
                <a:spcPts val="0"/>
              </a:spcAft>
              <a:buSzPts val="1680"/>
              <a:buChar char="●"/>
              <a:defRPr sz="2400"/>
            </a:lvl1pPr>
            <a:lvl2pPr indent="-317500" lvl="1" marL="914400" algn="l">
              <a:spcBef>
                <a:spcPts val="400"/>
              </a:spcBef>
              <a:spcAft>
                <a:spcPts val="0"/>
              </a:spcAft>
              <a:buSzPts val="1400"/>
              <a:buChar char="●"/>
              <a:defRPr sz="2000"/>
            </a:lvl2pPr>
            <a:lvl3pPr indent="-308610" lvl="2" marL="1371600" algn="l">
              <a:spcBef>
                <a:spcPts val="360"/>
              </a:spcBef>
              <a:spcAft>
                <a:spcPts val="0"/>
              </a:spcAft>
              <a:buSzPts val="1260"/>
              <a:buChar char="●"/>
              <a:defRPr sz="1800"/>
            </a:lvl3pPr>
            <a:lvl4pPr indent="-304800" lvl="3" marL="1828800" algn="l">
              <a:spcBef>
                <a:spcPts val="320"/>
              </a:spcBef>
              <a:spcAft>
                <a:spcPts val="0"/>
              </a:spcAft>
              <a:buSzPts val="1200"/>
              <a:buChar char="▪"/>
              <a:defRPr sz="1600"/>
            </a:lvl4pPr>
            <a:lvl5pPr indent="-309880" lvl="4" marL="2286000" algn="l">
              <a:spcBef>
                <a:spcPts val="320"/>
              </a:spcBef>
              <a:spcAft>
                <a:spcPts val="0"/>
              </a:spcAft>
              <a:buSzPts val="1280"/>
              <a:buChar char="▪"/>
              <a:defRPr sz="1600"/>
            </a:lvl5pPr>
            <a:lvl6pPr indent="-309880" lvl="5" marL="2743200" algn="l">
              <a:spcBef>
                <a:spcPts val="320"/>
              </a:spcBef>
              <a:spcAft>
                <a:spcPts val="0"/>
              </a:spcAft>
              <a:buSzPts val="1280"/>
              <a:buChar char="▪"/>
              <a:defRPr sz="1600"/>
            </a:lvl6pPr>
            <a:lvl7pPr indent="-309880" lvl="6" marL="3200400" algn="l">
              <a:spcBef>
                <a:spcPts val="320"/>
              </a:spcBef>
              <a:spcAft>
                <a:spcPts val="0"/>
              </a:spcAft>
              <a:buSzPts val="1280"/>
              <a:buChar char="▪"/>
              <a:defRPr sz="1600"/>
            </a:lvl7pPr>
            <a:lvl8pPr indent="-309880" lvl="7" marL="3657600" algn="l">
              <a:spcBef>
                <a:spcPts val="320"/>
              </a:spcBef>
              <a:spcAft>
                <a:spcPts val="0"/>
              </a:spcAft>
              <a:buSzPts val="1280"/>
              <a:buChar char="▪"/>
              <a:defRPr sz="1600"/>
            </a:lvl8pPr>
            <a:lvl9pPr indent="-309880" lvl="8" marL="4114800" algn="l">
              <a:spcBef>
                <a:spcPts val="320"/>
              </a:spcBef>
              <a:spcAft>
                <a:spcPts val="0"/>
              </a:spcAft>
              <a:buSzPts val="1280"/>
              <a:buChar char="▪"/>
              <a:defRPr sz="1600"/>
            </a:lvl9pPr>
          </a:lstStyle>
          <a:p/>
        </p:txBody>
      </p:sp>
      <p:sp>
        <p:nvSpPr>
          <p:cNvPr id="120" name="Google Shape;120;p743"/>
          <p:cNvSpPr txBox="1"/>
          <p:nvPr>
            <p:ph idx="3" type="body"/>
          </p:nvPr>
        </p:nvSpPr>
        <p:spPr>
          <a:xfrm>
            <a:off x="4645025" y="1535113"/>
            <a:ext cx="4041775" cy="639762"/>
          </a:xfrm>
          <a:prstGeom prst="rect">
            <a:avLst/>
          </a:prstGeom>
          <a:noFill/>
          <a:ln>
            <a:noFill/>
          </a:ln>
        </p:spPr>
        <p:txBody>
          <a:bodyPr anchorCtr="0" anchor="b" bIns="45700" lIns="91425" spcFirstLastPara="1" rIns="91425" wrap="square" tIns="45700">
            <a:noAutofit/>
          </a:bodyPr>
          <a:lstStyle>
            <a:lvl1pPr indent="-228600" lvl="0" marL="457200" algn="l">
              <a:spcBef>
                <a:spcPts val="480"/>
              </a:spcBef>
              <a:spcAft>
                <a:spcPts val="0"/>
              </a:spcAft>
              <a:buSzPts val="1680"/>
              <a:buNone/>
              <a:defRPr b="1" sz="2400"/>
            </a:lvl1pPr>
            <a:lvl2pPr indent="-228600" lvl="1" marL="914400" algn="l">
              <a:spcBef>
                <a:spcPts val="400"/>
              </a:spcBef>
              <a:spcAft>
                <a:spcPts val="0"/>
              </a:spcAft>
              <a:buSzPts val="1400"/>
              <a:buNone/>
              <a:defRPr b="1" sz="2000"/>
            </a:lvl2pPr>
            <a:lvl3pPr indent="-228600" lvl="2" marL="1371600" algn="l">
              <a:spcBef>
                <a:spcPts val="360"/>
              </a:spcBef>
              <a:spcAft>
                <a:spcPts val="0"/>
              </a:spcAft>
              <a:buSzPts val="1260"/>
              <a:buNone/>
              <a:defRPr b="1" sz="1800"/>
            </a:lvl3pPr>
            <a:lvl4pPr indent="-228600" lvl="3" marL="1828800" algn="l">
              <a:spcBef>
                <a:spcPts val="320"/>
              </a:spcBef>
              <a:spcAft>
                <a:spcPts val="0"/>
              </a:spcAft>
              <a:buSzPts val="1200"/>
              <a:buNone/>
              <a:defRPr b="1" sz="1600"/>
            </a:lvl4pPr>
            <a:lvl5pPr indent="-228600" lvl="4" marL="2286000" algn="l">
              <a:spcBef>
                <a:spcPts val="320"/>
              </a:spcBef>
              <a:spcAft>
                <a:spcPts val="0"/>
              </a:spcAft>
              <a:buSzPts val="1280"/>
              <a:buNone/>
              <a:defRPr b="1" sz="1600"/>
            </a:lvl5pPr>
            <a:lvl6pPr indent="-228600" lvl="5" marL="2743200" algn="l">
              <a:spcBef>
                <a:spcPts val="320"/>
              </a:spcBef>
              <a:spcAft>
                <a:spcPts val="0"/>
              </a:spcAft>
              <a:buSzPts val="1280"/>
              <a:buNone/>
              <a:defRPr b="1" sz="1600"/>
            </a:lvl6pPr>
            <a:lvl7pPr indent="-228600" lvl="6" marL="3200400" algn="l">
              <a:spcBef>
                <a:spcPts val="320"/>
              </a:spcBef>
              <a:spcAft>
                <a:spcPts val="0"/>
              </a:spcAft>
              <a:buSzPts val="1280"/>
              <a:buNone/>
              <a:defRPr b="1" sz="1600"/>
            </a:lvl7pPr>
            <a:lvl8pPr indent="-228600" lvl="7" marL="3657600" algn="l">
              <a:spcBef>
                <a:spcPts val="320"/>
              </a:spcBef>
              <a:spcAft>
                <a:spcPts val="0"/>
              </a:spcAft>
              <a:buSzPts val="1280"/>
              <a:buNone/>
              <a:defRPr b="1" sz="1600"/>
            </a:lvl8pPr>
            <a:lvl9pPr indent="-228600" lvl="8" marL="4114800" algn="l">
              <a:spcBef>
                <a:spcPts val="320"/>
              </a:spcBef>
              <a:spcAft>
                <a:spcPts val="0"/>
              </a:spcAft>
              <a:buSzPts val="1280"/>
              <a:buNone/>
              <a:defRPr b="1" sz="1600"/>
            </a:lvl9pPr>
          </a:lstStyle>
          <a:p/>
        </p:txBody>
      </p:sp>
      <p:sp>
        <p:nvSpPr>
          <p:cNvPr id="121" name="Google Shape;121;p743"/>
          <p:cNvSpPr txBox="1"/>
          <p:nvPr>
            <p:ph idx="4" type="body"/>
          </p:nvPr>
        </p:nvSpPr>
        <p:spPr>
          <a:xfrm>
            <a:off x="4645025" y="2174875"/>
            <a:ext cx="4041775" cy="3951288"/>
          </a:xfrm>
          <a:prstGeom prst="rect">
            <a:avLst/>
          </a:prstGeom>
          <a:noFill/>
          <a:ln>
            <a:noFill/>
          </a:ln>
        </p:spPr>
        <p:txBody>
          <a:bodyPr anchorCtr="0" anchor="t" bIns="45700" lIns="91425" spcFirstLastPara="1" rIns="91425" wrap="square" tIns="45700">
            <a:noAutofit/>
          </a:bodyPr>
          <a:lstStyle>
            <a:lvl1pPr indent="-335280" lvl="0" marL="457200" algn="l">
              <a:spcBef>
                <a:spcPts val="480"/>
              </a:spcBef>
              <a:spcAft>
                <a:spcPts val="0"/>
              </a:spcAft>
              <a:buSzPts val="1680"/>
              <a:buChar char="●"/>
              <a:defRPr sz="2400"/>
            </a:lvl1pPr>
            <a:lvl2pPr indent="-317500" lvl="1" marL="914400" algn="l">
              <a:spcBef>
                <a:spcPts val="400"/>
              </a:spcBef>
              <a:spcAft>
                <a:spcPts val="0"/>
              </a:spcAft>
              <a:buSzPts val="1400"/>
              <a:buChar char="●"/>
              <a:defRPr sz="2000"/>
            </a:lvl2pPr>
            <a:lvl3pPr indent="-308610" lvl="2" marL="1371600" algn="l">
              <a:spcBef>
                <a:spcPts val="360"/>
              </a:spcBef>
              <a:spcAft>
                <a:spcPts val="0"/>
              </a:spcAft>
              <a:buSzPts val="1260"/>
              <a:buChar char="●"/>
              <a:defRPr sz="1800"/>
            </a:lvl3pPr>
            <a:lvl4pPr indent="-304800" lvl="3" marL="1828800" algn="l">
              <a:spcBef>
                <a:spcPts val="320"/>
              </a:spcBef>
              <a:spcAft>
                <a:spcPts val="0"/>
              </a:spcAft>
              <a:buSzPts val="1200"/>
              <a:buChar char="▪"/>
              <a:defRPr sz="1600"/>
            </a:lvl4pPr>
            <a:lvl5pPr indent="-309880" lvl="4" marL="2286000" algn="l">
              <a:spcBef>
                <a:spcPts val="320"/>
              </a:spcBef>
              <a:spcAft>
                <a:spcPts val="0"/>
              </a:spcAft>
              <a:buSzPts val="1280"/>
              <a:buChar char="▪"/>
              <a:defRPr sz="1600"/>
            </a:lvl5pPr>
            <a:lvl6pPr indent="-309880" lvl="5" marL="2743200" algn="l">
              <a:spcBef>
                <a:spcPts val="320"/>
              </a:spcBef>
              <a:spcAft>
                <a:spcPts val="0"/>
              </a:spcAft>
              <a:buSzPts val="1280"/>
              <a:buChar char="▪"/>
              <a:defRPr sz="1600"/>
            </a:lvl6pPr>
            <a:lvl7pPr indent="-309880" lvl="6" marL="3200400" algn="l">
              <a:spcBef>
                <a:spcPts val="320"/>
              </a:spcBef>
              <a:spcAft>
                <a:spcPts val="0"/>
              </a:spcAft>
              <a:buSzPts val="1280"/>
              <a:buChar char="▪"/>
              <a:defRPr sz="1600"/>
            </a:lvl7pPr>
            <a:lvl8pPr indent="-309880" lvl="7" marL="3657600" algn="l">
              <a:spcBef>
                <a:spcPts val="320"/>
              </a:spcBef>
              <a:spcAft>
                <a:spcPts val="0"/>
              </a:spcAft>
              <a:buSzPts val="1280"/>
              <a:buChar char="▪"/>
              <a:defRPr sz="1600"/>
            </a:lvl8pPr>
            <a:lvl9pPr indent="-309880" lvl="8" marL="4114800" algn="l">
              <a:spcBef>
                <a:spcPts val="320"/>
              </a:spcBef>
              <a:spcAft>
                <a:spcPts val="0"/>
              </a:spcAft>
              <a:buSzPts val="1280"/>
              <a:buChar char="▪"/>
              <a:defRPr sz="1600"/>
            </a:lvl9pPr>
          </a:lstStyle>
          <a:p/>
        </p:txBody>
      </p:sp>
      <p:sp>
        <p:nvSpPr>
          <p:cNvPr id="122" name="Google Shape;122;p743"/>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23" name="Google Shape;123;p743"/>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24" name="Google Shape;124;p743"/>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with Caption" type="objTx">
  <p:cSld name="OBJECT_WITH_CAPTION_TEXT">
    <p:spTree>
      <p:nvGrpSpPr>
        <p:cNvPr id="125" name="Shape 125"/>
        <p:cNvGrpSpPr/>
        <p:nvPr/>
      </p:nvGrpSpPr>
      <p:grpSpPr>
        <a:xfrm>
          <a:off x="0" y="0"/>
          <a:ext cx="0" cy="0"/>
          <a:chOff x="0" y="0"/>
          <a:chExt cx="0" cy="0"/>
        </a:xfrm>
      </p:grpSpPr>
      <p:sp>
        <p:nvSpPr>
          <p:cNvPr id="126" name="Google Shape;126;p744"/>
          <p:cNvSpPr txBox="1"/>
          <p:nvPr>
            <p:ph type="title"/>
          </p:nvPr>
        </p:nvSpPr>
        <p:spPr>
          <a:xfrm>
            <a:off x="457200" y="273050"/>
            <a:ext cx="3008313" cy="1162050"/>
          </a:xfrm>
          <a:prstGeom prst="rect">
            <a:avLst/>
          </a:prstGeom>
          <a:noFill/>
          <a:ln>
            <a:noFill/>
          </a:ln>
        </p:spPr>
        <p:txBody>
          <a:bodyPr anchorCtr="0" anchor="b" bIns="45700" lIns="91425" spcFirstLastPara="1" rIns="91425" wrap="square" tIns="45700">
            <a:noAutofit/>
          </a:bodyPr>
          <a:lstStyle>
            <a:lvl1pPr lvl="0" algn="l">
              <a:spcBef>
                <a:spcPts val="0"/>
              </a:spcBef>
              <a:spcAft>
                <a:spcPts val="0"/>
              </a:spcAft>
              <a:buSzPts val="1400"/>
              <a:buNone/>
              <a:defRPr b="1" sz="2000"/>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27" name="Google Shape;127;p744"/>
          <p:cNvSpPr txBox="1"/>
          <p:nvPr>
            <p:ph idx="1" type="body"/>
          </p:nvPr>
        </p:nvSpPr>
        <p:spPr>
          <a:xfrm>
            <a:off x="3575050" y="273050"/>
            <a:ext cx="5111750" cy="5853113"/>
          </a:xfrm>
          <a:prstGeom prst="rect">
            <a:avLst/>
          </a:prstGeom>
          <a:noFill/>
          <a:ln>
            <a:noFill/>
          </a:ln>
        </p:spPr>
        <p:txBody>
          <a:bodyPr anchorCtr="0" anchor="t" bIns="45700" lIns="91425" spcFirstLastPara="1" rIns="91425" wrap="square" tIns="45700">
            <a:noAutofit/>
          </a:bodyPr>
          <a:lstStyle>
            <a:lvl1pPr indent="-370840" lvl="0" marL="457200" algn="l">
              <a:spcBef>
                <a:spcPts val="640"/>
              </a:spcBef>
              <a:spcAft>
                <a:spcPts val="0"/>
              </a:spcAft>
              <a:buSzPts val="2240"/>
              <a:buChar char="●"/>
              <a:defRPr sz="3200"/>
            </a:lvl1pPr>
            <a:lvl2pPr indent="-353060" lvl="1" marL="914400" algn="l">
              <a:spcBef>
                <a:spcPts val="560"/>
              </a:spcBef>
              <a:spcAft>
                <a:spcPts val="0"/>
              </a:spcAft>
              <a:buSzPts val="1960"/>
              <a:buChar char="●"/>
              <a:defRPr sz="2800"/>
            </a:lvl2pPr>
            <a:lvl3pPr indent="-335280" lvl="2" marL="1371600" algn="l">
              <a:spcBef>
                <a:spcPts val="480"/>
              </a:spcBef>
              <a:spcAft>
                <a:spcPts val="0"/>
              </a:spcAft>
              <a:buSzPts val="1680"/>
              <a:buChar char="●"/>
              <a:defRPr sz="2400"/>
            </a:lvl3pPr>
            <a:lvl4pPr indent="-323850" lvl="3" marL="1828800" algn="l">
              <a:spcBef>
                <a:spcPts val="400"/>
              </a:spcBef>
              <a:spcAft>
                <a:spcPts val="0"/>
              </a:spcAft>
              <a:buSzPts val="1500"/>
              <a:buChar char="▪"/>
              <a:defRPr sz="2000"/>
            </a:lvl4pPr>
            <a:lvl5pPr indent="-330200" lvl="4" marL="2286000" algn="l">
              <a:spcBef>
                <a:spcPts val="400"/>
              </a:spcBef>
              <a:spcAft>
                <a:spcPts val="0"/>
              </a:spcAft>
              <a:buSzPts val="1600"/>
              <a:buChar char="▪"/>
              <a:defRPr sz="2000"/>
            </a:lvl5pPr>
            <a:lvl6pPr indent="-330200" lvl="5" marL="2743200" algn="l">
              <a:spcBef>
                <a:spcPts val="400"/>
              </a:spcBef>
              <a:spcAft>
                <a:spcPts val="0"/>
              </a:spcAft>
              <a:buSzPts val="1600"/>
              <a:buChar char="▪"/>
              <a:defRPr sz="2000"/>
            </a:lvl6pPr>
            <a:lvl7pPr indent="-330200" lvl="6" marL="3200400" algn="l">
              <a:spcBef>
                <a:spcPts val="400"/>
              </a:spcBef>
              <a:spcAft>
                <a:spcPts val="0"/>
              </a:spcAft>
              <a:buSzPts val="1600"/>
              <a:buChar char="▪"/>
              <a:defRPr sz="2000"/>
            </a:lvl7pPr>
            <a:lvl8pPr indent="-330200" lvl="7" marL="3657600" algn="l">
              <a:spcBef>
                <a:spcPts val="400"/>
              </a:spcBef>
              <a:spcAft>
                <a:spcPts val="0"/>
              </a:spcAft>
              <a:buSzPts val="1600"/>
              <a:buChar char="▪"/>
              <a:defRPr sz="2000"/>
            </a:lvl8pPr>
            <a:lvl9pPr indent="-330200" lvl="8" marL="4114800" algn="l">
              <a:spcBef>
                <a:spcPts val="400"/>
              </a:spcBef>
              <a:spcAft>
                <a:spcPts val="0"/>
              </a:spcAft>
              <a:buSzPts val="1600"/>
              <a:buChar char="▪"/>
              <a:defRPr sz="2000"/>
            </a:lvl9pPr>
          </a:lstStyle>
          <a:p/>
        </p:txBody>
      </p:sp>
      <p:sp>
        <p:nvSpPr>
          <p:cNvPr id="128" name="Google Shape;128;p744"/>
          <p:cNvSpPr txBox="1"/>
          <p:nvPr>
            <p:ph idx="2" type="body"/>
          </p:nvPr>
        </p:nvSpPr>
        <p:spPr>
          <a:xfrm>
            <a:off x="457200" y="1435100"/>
            <a:ext cx="3008313" cy="4691063"/>
          </a:xfrm>
          <a:prstGeom prst="rect">
            <a:avLst/>
          </a:prstGeom>
          <a:noFill/>
          <a:ln>
            <a:noFill/>
          </a:ln>
        </p:spPr>
        <p:txBody>
          <a:bodyPr anchorCtr="0" anchor="t" bIns="45700" lIns="91425" spcFirstLastPara="1" rIns="91425" wrap="square" tIns="45700">
            <a:noAutofit/>
          </a:bodyPr>
          <a:lstStyle>
            <a:lvl1pPr indent="-228600" lvl="0" marL="457200" algn="l">
              <a:spcBef>
                <a:spcPts val="280"/>
              </a:spcBef>
              <a:spcAft>
                <a:spcPts val="0"/>
              </a:spcAft>
              <a:buSzPts val="980"/>
              <a:buNone/>
              <a:defRPr sz="1400"/>
            </a:lvl1pPr>
            <a:lvl2pPr indent="-228600" lvl="1" marL="914400" algn="l">
              <a:spcBef>
                <a:spcPts val="240"/>
              </a:spcBef>
              <a:spcAft>
                <a:spcPts val="0"/>
              </a:spcAft>
              <a:buSzPts val="840"/>
              <a:buNone/>
              <a:defRPr sz="1200"/>
            </a:lvl2pPr>
            <a:lvl3pPr indent="-228600" lvl="2" marL="1371600" algn="l">
              <a:spcBef>
                <a:spcPts val="200"/>
              </a:spcBef>
              <a:spcAft>
                <a:spcPts val="0"/>
              </a:spcAft>
              <a:buSzPts val="700"/>
              <a:buNone/>
              <a:defRPr sz="1000"/>
            </a:lvl3pPr>
            <a:lvl4pPr indent="-228600" lvl="3" marL="1828800" algn="l">
              <a:spcBef>
                <a:spcPts val="180"/>
              </a:spcBef>
              <a:spcAft>
                <a:spcPts val="0"/>
              </a:spcAft>
              <a:buSzPts val="675"/>
              <a:buNone/>
              <a:defRPr sz="900"/>
            </a:lvl4pPr>
            <a:lvl5pPr indent="-228600" lvl="4" marL="2286000" algn="l">
              <a:spcBef>
                <a:spcPts val="180"/>
              </a:spcBef>
              <a:spcAft>
                <a:spcPts val="0"/>
              </a:spcAft>
              <a:buSzPts val="720"/>
              <a:buNone/>
              <a:defRPr sz="900"/>
            </a:lvl5pPr>
            <a:lvl6pPr indent="-228600" lvl="5" marL="2743200" algn="l">
              <a:spcBef>
                <a:spcPts val="180"/>
              </a:spcBef>
              <a:spcAft>
                <a:spcPts val="0"/>
              </a:spcAft>
              <a:buSzPts val="720"/>
              <a:buNone/>
              <a:defRPr sz="900"/>
            </a:lvl6pPr>
            <a:lvl7pPr indent="-228600" lvl="6" marL="3200400" algn="l">
              <a:spcBef>
                <a:spcPts val="180"/>
              </a:spcBef>
              <a:spcAft>
                <a:spcPts val="0"/>
              </a:spcAft>
              <a:buSzPts val="720"/>
              <a:buNone/>
              <a:defRPr sz="900"/>
            </a:lvl7pPr>
            <a:lvl8pPr indent="-228600" lvl="7" marL="3657600" algn="l">
              <a:spcBef>
                <a:spcPts val="180"/>
              </a:spcBef>
              <a:spcAft>
                <a:spcPts val="0"/>
              </a:spcAft>
              <a:buSzPts val="720"/>
              <a:buNone/>
              <a:defRPr sz="900"/>
            </a:lvl8pPr>
            <a:lvl9pPr indent="-228600" lvl="8" marL="4114800" algn="l">
              <a:spcBef>
                <a:spcPts val="180"/>
              </a:spcBef>
              <a:spcAft>
                <a:spcPts val="0"/>
              </a:spcAft>
              <a:buSzPts val="720"/>
              <a:buNone/>
              <a:defRPr sz="900"/>
            </a:lvl9pPr>
          </a:lstStyle>
          <a:p/>
        </p:txBody>
      </p:sp>
      <p:sp>
        <p:nvSpPr>
          <p:cNvPr id="129" name="Google Shape;129;p744"/>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30" name="Google Shape;130;p744"/>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31" name="Google Shape;131;p744"/>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icture with Caption" type="picTx">
  <p:cSld name="PICTURE_WITH_CAPTION_TEXT">
    <p:spTree>
      <p:nvGrpSpPr>
        <p:cNvPr id="132" name="Shape 132"/>
        <p:cNvGrpSpPr/>
        <p:nvPr/>
      </p:nvGrpSpPr>
      <p:grpSpPr>
        <a:xfrm>
          <a:off x="0" y="0"/>
          <a:ext cx="0" cy="0"/>
          <a:chOff x="0" y="0"/>
          <a:chExt cx="0" cy="0"/>
        </a:xfrm>
      </p:grpSpPr>
      <p:sp>
        <p:nvSpPr>
          <p:cNvPr id="133" name="Google Shape;133;p745"/>
          <p:cNvSpPr txBox="1"/>
          <p:nvPr>
            <p:ph type="title"/>
          </p:nvPr>
        </p:nvSpPr>
        <p:spPr>
          <a:xfrm>
            <a:off x="1792288" y="4800600"/>
            <a:ext cx="5486400" cy="566738"/>
          </a:xfrm>
          <a:prstGeom prst="rect">
            <a:avLst/>
          </a:prstGeom>
          <a:noFill/>
          <a:ln>
            <a:noFill/>
          </a:ln>
        </p:spPr>
        <p:txBody>
          <a:bodyPr anchorCtr="0" anchor="b" bIns="45700" lIns="91425" spcFirstLastPara="1" rIns="91425" wrap="square" tIns="45700">
            <a:noAutofit/>
          </a:bodyPr>
          <a:lstStyle>
            <a:lvl1pPr lvl="0" algn="l">
              <a:spcBef>
                <a:spcPts val="0"/>
              </a:spcBef>
              <a:spcAft>
                <a:spcPts val="0"/>
              </a:spcAft>
              <a:buSzPts val="1400"/>
              <a:buNone/>
              <a:defRPr b="1" sz="2000"/>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34" name="Google Shape;134;p745"/>
          <p:cNvSpPr/>
          <p:nvPr>
            <p:ph idx="2" type="pic"/>
          </p:nvPr>
        </p:nvSpPr>
        <p:spPr>
          <a:xfrm>
            <a:off x="1792288" y="612775"/>
            <a:ext cx="5486400" cy="4114800"/>
          </a:xfrm>
          <a:prstGeom prst="rect">
            <a:avLst/>
          </a:prstGeom>
          <a:noFill/>
          <a:ln>
            <a:noFill/>
          </a:ln>
        </p:spPr>
      </p:sp>
      <p:sp>
        <p:nvSpPr>
          <p:cNvPr id="135" name="Google Shape;135;p745"/>
          <p:cNvSpPr txBox="1"/>
          <p:nvPr>
            <p:ph idx="1" type="body"/>
          </p:nvPr>
        </p:nvSpPr>
        <p:spPr>
          <a:xfrm>
            <a:off x="1792288" y="5367338"/>
            <a:ext cx="5486400" cy="804862"/>
          </a:xfrm>
          <a:prstGeom prst="rect">
            <a:avLst/>
          </a:prstGeom>
          <a:noFill/>
          <a:ln>
            <a:noFill/>
          </a:ln>
        </p:spPr>
        <p:txBody>
          <a:bodyPr anchorCtr="0" anchor="t" bIns="45700" lIns="91425" spcFirstLastPara="1" rIns="91425" wrap="square" tIns="45700">
            <a:noAutofit/>
          </a:bodyPr>
          <a:lstStyle>
            <a:lvl1pPr indent="-228600" lvl="0" marL="457200" algn="l">
              <a:spcBef>
                <a:spcPts val="280"/>
              </a:spcBef>
              <a:spcAft>
                <a:spcPts val="0"/>
              </a:spcAft>
              <a:buSzPts val="980"/>
              <a:buNone/>
              <a:defRPr sz="1400"/>
            </a:lvl1pPr>
            <a:lvl2pPr indent="-228600" lvl="1" marL="914400" algn="l">
              <a:spcBef>
                <a:spcPts val="240"/>
              </a:spcBef>
              <a:spcAft>
                <a:spcPts val="0"/>
              </a:spcAft>
              <a:buSzPts val="840"/>
              <a:buNone/>
              <a:defRPr sz="1200"/>
            </a:lvl2pPr>
            <a:lvl3pPr indent="-228600" lvl="2" marL="1371600" algn="l">
              <a:spcBef>
                <a:spcPts val="200"/>
              </a:spcBef>
              <a:spcAft>
                <a:spcPts val="0"/>
              </a:spcAft>
              <a:buSzPts val="700"/>
              <a:buNone/>
              <a:defRPr sz="1000"/>
            </a:lvl3pPr>
            <a:lvl4pPr indent="-228600" lvl="3" marL="1828800" algn="l">
              <a:spcBef>
                <a:spcPts val="180"/>
              </a:spcBef>
              <a:spcAft>
                <a:spcPts val="0"/>
              </a:spcAft>
              <a:buSzPts val="675"/>
              <a:buNone/>
              <a:defRPr sz="900"/>
            </a:lvl4pPr>
            <a:lvl5pPr indent="-228600" lvl="4" marL="2286000" algn="l">
              <a:spcBef>
                <a:spcPts val="180"/>
              </a:spcBef>
              <a:spcAft>
                <a:spcPts val="0"/>
              </a:spcAft>
              <a:buSzPts val="720"/>
              <a:buNone/>
              <a:defRPr sz="900"/>
            </a:lvl5pPr>
            <a:lvl6pPr indent="-228600" lvl="5" marL="2743200" algn="l">
              <a:spcBef>
                <a:spcPts val="180"/>
              </a:spcBef>
              <a:spcAft>
                <a:spcPts val="0"/>
              </a:spcAft>
              <a:buSzPts val="720"/>
              <a:buNone/>
              <a:defRPr sz="900"/>
            </a:lvl6pPr>
            <a:lvl7pPr indent="-228600" lvl="6" marL="3200400" algn="l">
              <a:spcBef>
                <a:spcPts val="180"/>
              </a:spcBef>
              <a:spcAft>
                <a:spcPts val="0"/>
              </a:spcAft>
              <a:buSzPts val="720"/>
              <a:buNone/>
              <a:defRPr sz="900"/>
            </a:lvl7pPr>
            <a:lvl8pPr indent="-228600" lvl="7" marL="3657600" algn="l">
              <a:spcBef>
                <a:spcPts val="180"/>
              </a:spcBef>
              <a:spcAft>
                <a:spcPts val="0"/>
              </a:spcAft>
              <a:buSzPts val="720"/>
              <a:buNone/>
              <a:defRPr sz="900"/>
            </a:lvl8pPr>
            <a:lvl9pPr indent="-228600" lvl="8" marL="4114800" algn="l">
              <a:spcBef>
                <a:spcPts val="180"/>
              </a:spcBef>
              <a:spcAft>
                <a:spcPts val="0"/>
              </a:spcAft>
              <a:buSzPts val="720"/>
              <a:buNone/>
              <a:defRPr sz="900"/>
            </a:lvl9pPr>
          </a:lstStyle>
          <a:p/>
        </p:txBody>
      </p:sp>
      <p:sp>
        <p:nvSpPr>
          <p:cNvPr id="136" name="Google Shape;136;p745"/>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37" name="Google Shape;137;p745"/>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138" name="Google Shape;138;p745"/>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2" Type="http://schemas.openxmlformats.org/officeDocument/2006/relationships/theme" Target="../theme/theme2.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9" name="Shape 9"/>
        <p:cNvGrpSpPr/>
        <p:nvPr/>
      </p:nvGrpSpPr>
      <p:grpSpPr>
        <a:xfrm>
          <a:off x="0" y="0"/>
          <a:ext cx="0" cy="0"/>
          <a:chOff x="0" y="0"/>
          <a:chExt cx="0" cy="0"/>
        </a:xfrm>
      </p:grpSpPr>
      <p:cxnSp>
        <p:nvCxnSpPr>
          <p:cNvPr id="10" name="Google Shape;10;p736"/>
          <p:cNvCxnSpPr/>
          <p:nvPr/>
        </p:nvCxnSpPr>
        <p:spPr>
          <a:xfrm>
            <a:off x="7962900" y="152400"/>
            <a:ext cx="0" cy="1524000"/>
          </a:xfrm>
          <a:prstGeom prst="straightConnector1">
            <a:avLst/>
          </a:prstGeom>
          <a:noFill/>
          <a:ln cap="flat" cmpd="sng" w="9525">
            <a:solidFill>
              <a:schemeClr val="dk1"/>
            </a:solidFill>
            <a:prstDash val="solid"/>
            <a:round/>
            <a:headEnd len="med" w="med" type="none"/>
            <a:tailEnd len="med" w="med" type="none"/>
          </a:ln>
        </p:spPr>
      </p:cxnSp>
      <p:sp>
        <p:nvSpPr>
          <p:cNvPr id="11" name="Google Shape;11;p736"/>
          <p:cNvSpPr txBox="1"/>
          <p:nvPr>
            <p:ph type="title"/>
          </p:nvPr>
        </p:nvSpPr>
        <p:spPr>
          <a:xfrm>
            <a:off x="457200" y="122238"/>
            <a:ext cx="7543800" cy="1295400"/>
          </a:xfrm>
          <a:prstGeom prst="rect">
            <a:avLst/>
          </a:prstGeom>
          <a:noFill/>
          <a:ln>
            <a:noFill/>
          </a:ln>
        </p:spPr>
        <p:txBody>
          <a:bodyPr anchorCtr="0" anchor="b" bIns="45700" lIns="91425" spcFirstLastPara="1" rIns="91425" wrap="square" tIns="45700">
            <a:noAutofit/>
          </a:bodyPr>
          <a:lstStyle>
            <a:lvl1pPr lvl="0" marR="0" rtl="0" algn="l">
              <a:spcBef>
                <a:spcPts val="0"/>
              </a:spcBef>
              <a:spcAft>
                <a:spcPts val="0"/>
              </a:spcAft>
              <a:buSzPts val="1400"/>
              <a:buNone/>
              <a:defRPr b="1" i="0" sz="3900" u="none" cap="none" strike="noStrike">
                <a:solidFill>
                  <a:schemeClr val="dk2"/>
                </a:solidFill>
                <a:latin typeface="Arial"/>
                <a:ea typeface="Arial"/>
                <a:cs typeface="Arial"/>
                <a:sym typeface="Arial"/>
              </a:defRPr>
            </a:lvl1pPr>
            <a:lvl2pPr lvl="1" marR="0" rtl="0" algn="l">
              <a:spcBef>
                <a:spcPts val="0"/>
              </a:spcBef>
              <a:spcAft>
                <a:spcPts val="0"/>
              </a:spcAft>
              <a:buSzPts val="1400"/>
              <a:buNone/>
              <a:defRPr b="1" i="0" sz="3900" u="none" cap="none" strike="noStrike">
                <a:solidFill>
                  <a:schemeClr val="dk2"/>
                </a:solidFill>
                <a:latin typeface="Arial"/>
                <a:ea typeface="Arial"/>
                <a:cs typeface="Arial"/>
                <a:sym typeface="Arial"/>
              </a:defRPr>
            </a:lvl2pPr>
            <a:lvl3pPr lvl="2" marR="0" rtl="0" algn="l">
              <a:spcBef>
                <a:spcPts val="0"/>
              </a:spcBef>
              <a:spcAft>
                <a:spcPts val="0"/>
              </a:spcAft>
              <a:buSzPts val="1400"/>
              <a:buNone/>
              <a:defRPr b="1" i="0" sz="3900" u="none" cap="none" strike="noStrike">
                <a:solidFill>
                  <a:schemeClr val="dk2"/>
                </a:solidFill>
                <a:latin typeface="Arial"/>
                <a:ea typeface="Arial"/>
                <a:cs typeface="Arial"/>
                <a:sym typeface="Arial"/>
              </a:defRPr>
            </a:lvl3pPr>
            <a:lvl4pPr lvl="3" marR="0" rtl="0" algn="l">
              <a:spcBef>
                <a:spcPts val="0"/>
              </a:spcBef>
              <a:spcAft>
                <a:spcPts val="0"/>
              </a:spcAft>
              <a:buSzPts val="1400"/>
              <a:buNone/>
              <a:defRPr b="1" i="0" sz="3900" u="none" cap="none" strike="noStrike">
                <a:solidFill>
                  <a:schemeClr val="dk2"/>
                </a:solidFill>
                <a:latin typeface="Arial"/>
                <a:ea typeface="Arial"/>
                <a:cs typeface="Arial"/>
                <a:sym typeface="Arial"/>
              </a:defRPr>
            </a:lvl4pPr>
            <a:lvl5pPr lvl="4" marR="0" rtl="0" algn="l">
              <a:spcBef>
                <a:spcPts val="0"/>
              </a:spcBef>
              <a:spcAft>
                <a:spcPts val="0"/>
              </a:spcAft>
              <a:buSzPts val="1400"/>
              <a:buNone/>
              <a:defRPr b="1" i="0" sz="3900" u="none" cap="none" strike="noStrike">
                <a:solidFill>
                  <a:schemeClr val="dk2"/>
                </a:solidFill>
                <a:latin typeface="Arial"/>
                <a:ea typeface="Arial"/>
                <a:cs typeface="Arial"/>
                <a:sym typeface="Arial"/>
              </a:defRPr>
            </a:lvl5pPr>
            <a:lvl6pPr lvl="5" marR="0" rtl="0" algn="l">
              <a:spcBef>
                <a:spcPts val="0"/>
              </a:spcBef>
              <a:spcAft>
                <a:spcPts val="0"/>
              </a:spcAft>
              <a:buSzPts val="1400"/>
              <a:buNone/>
              <a:defRPr b="1" i="0" sz="3900" u="none" cap="none" strike="noStrike">
                <a:solidFill>
                  <a:schemeClr val="dk2"/>
                </a:solidFill>
                <a:latin typeface="Arial"/>
                <a:ea typeface="Arial"/>
                <a:cs typeface="Arial"/>
                <a:sym typeface="Arial"/>
              </a:defRPr>
            </a:lvl6pPr>
            <a:lvl7pPr lvl="6" marR="0" rtl="0" algn="l">
              <a:spcBef>
                <a:spcPts val="0"/>
              </a:spcBef>
              <a:spcAft>
                <a:spcPts val="0"/>
              </a:spcAft>
              <a:buSzPts val="1400"/>
              <a:buNone/>
              <a:defRPr b="1" i="0" sz="3900" u="none" cap="none" strike="noStrike">
                <a:solidFill>
                  <a:schemeClr val="dk2"/>
                </a:solidFill>
                <a:latin typeface="Arial"/>
                <a:ea typeface="Arial"/>
                <a:cs typeface="Arial"/>
                <a:sym typeface="Arial"/>
              </a:defRPr>
            </a:lvl7pPr>
            <a:lvl8pPr lvl="7" marR="0" rtl="0" algn="l">
              <a:spcBef>
                <a:spcPts val="0"/>
              </a:spcBef>
              <a:spcAft>
                <a:spcPts val="0"/>
              </a:spcAft>
              <a:buSzPts val="1400"/>
              <a:buNone/>
              <a:defRPr b="1" i="0" sz="3900" u="none" cap="none" strike="noStrike">
                <a:solidFill>
                  <a:schemeClr val="dk2"/>
                </a:solidFill>
                <a:latin typeface="Arial"/>
                <a:ea typeface="Arial"/>
                <a:cs typeface="Arial"/>
                <a:sym typeface="Arial"/>
              </a:defRPr>
            </a:lvl8pPr>
            <a:lvl9pPr lvl="8" marR="0" rtl="0" algn="l">
              <a:spcBef>
                <a:spcPts val="0"/>
              </a:spcBef>
              <a:spcAft>
                <a:spcPts val="0"/>
              </a:spcAft>
              <a:buSzPts val="1400"/>
              <a:buNone/>
              <a:defRPr b="1" i="0" sz="3900" u="none" cap="none" strike="noStrike">
                <a:solidFill>
                  <a:schemeClr val="dk2"/>
                </a:solidFill>
                <a:latin typeface="Arial"/>
                <a:ea typeface="Arial"/>
                <a:cs typeface="Arial"/>
                <a:sym typeface="Arial"/>
              </a:defRPr>
            </a:lvl9pPr>
          </a:lstStyle>
          <a:p/>
        </p:txBody>
      </p:sp>
      <p:sp>
        <p:nvSpPr>
          <p:cNvPr id="12" name="Google Shape;12;p736"/>
          <p:cNvSpPr txBox="1"/>
          <p:nvPr>
            <p:ph idx="1" type="body"/>
          </p:nvPr>
        </p:nvSpPr>
        <p:spPr>
          <a:xfrm>
            <a:off x="457200" y="1719263"/>
            <a:ext cx="8229600" cy="4411662"/>
          </a:xfrm>
          <a:prstGeom prst="rect">
            <a:avLst/>
          </a:prstGeom>
          <a:noFill/>
          <a:ln>
            <a:noFill/>
          </a:ln>
        </p:spPr>
        <p:txBody>
          <a:bodyPr anchorCtr="0" anchor="t" bIns="45700" lIns="91425" spcFirstLastPara="1" rIns="91425" wrap="square" tIns="45700">
            <a:noAutofit/>
          </a:bodyPr>
          <a:lstStyle>
            <a:lvl1pPr indent="-361950" lvl="0" marL="457200" marR="0" rtl="0" algn="l">
              <a:spcBef>
                <a:spcPts val="600"/>
              </a:spcBef>
              <a:spcAft>
                <a:spcPts val="0"/>
              </a:spcAft>
              <a:buClr>
                <a:schemeClr val="dk2"/>
              </a:buClr>
              <a:buSzPts val="2100"/>
              <a:buFont typeface="Noto Sans Symbols"/>
              <a:buChar char="●"/>
              <a:defRPr b="0" i="0" sz="3000" u="none" cap="none" strike="noStrike">
                <a:solidFill>
                  <a:schemeClr val="dk1"/>
                </a:solidFill>
                <a:latin typeface="Arial"/>
                <a:ea typeface="Arial"/>
                <a:cs typeface="Arial"/>
                <a:sym typeface="Arial"/>
              </a:defRPr>
            </a:lvl1pPr>
            <a:lvl2pPr indent="-344170" lvl="1" marL="914400" marR="0" rtl="0" algn="l">
              <a:spcBef>
                <a:spcPts val="520"/>
              </a:spcBef>
              <a:spcAft>
                <a:spcPts val="0"/>
              </a:spcAft>
              <a:buClr>
                <a:schemeClr val="accent2"/>
              </a:buClr>
              <a:buSzPts val="1820"/>
              <a:buFont typeface="Noto Sans Symbols"/>
              <a:buChar char="●"/>
              <a:defRPr b="0" i="0" sz="2600" u="none" cap="none" strike="noStrike">
                <a:solidFill>
                  <a:schemeClr val="dk1"/>
                </a:solidFill>
                <a:latin typeface="Arial"/>
                <a:ea typeface="Arial"/>
                <a:cs typeface="Arial"/>
                <a:sym typeface="Arial"/>
              </a:defRPr>
            </a:lvl2pPr>
            <a:lvl3pPr indent="-330835" lvl="2" marL="1371600" marR="0" rtl="0" algn="l">
              <a:spcBef>
                <a:spcPts val="460"/>
              </a:spcBef>
              <a:spcAft>
                <a:spcPts val="0"/>
              </a:spcAft>
              <a:buClr>
                <a:schemeClr val="accent1"/>
              </a:buClr>
              <a:buSzPts val="1610"/>
              <a:buFont typeface="Noto Sans Symbols"/>
              <a:buChar char="●"/>
              <a:defRPr b="0" i="0" sz="2300" u="none" cap="none" strike="noStrike">
                <a:solidFill>
                  <a:schemeClr val="dk1"/>
                </a:solidFill>
                <a:latin typeface="Arial"/>
                <a:ea typeface="Arial"/>
                <a:cs typeface="Arial"/>
                <a:sym typeface="Arial"/>
              </a:defRPr>
            </a:lvl3pPr>
            <a:lvl4pPr indent="-323850" lvl="3" marL="1828800" marR="0" rtl="0" algn="l">
              <a:spcBef>
                <a:spcPts val="400"/>
              </a:spcBef>
              <a:spcAft>
                <a:spcPts val="0"/>
              </a:spcAft>
              <a:buClr>
                <a:schemeClr val="dk2"/>
              </a:buClr>
              <a:buSzPts val="1500"/>
              <a:buFont typeface="Noto Sans Symbols"/>
              <a:buChar char="▪"/>
              <a:defRPr b="0" i="0" sz="2000" u="none" cap="none" strike="noStrike">
                <a:solidFill>
                  <a:schemeClr val="dk1"/>
                </a:solidFill>
                <a:latin typeface="Arial"/>
                <a:ea typeface="Arial"/>
                <a:cs typeface="Arial"/>
                <a:sym typeface="Arial"/>
              </a:defRPr>
            </a:lvl4pPr>
            <a:lvl5pPr indent="-330200" lvl="4" marL="2286000" marR="0" rtl="0" algn="l">
              <a:spcBef>
                <a:spcPts val="400"/>
              </a:spcBef>
              <a:spcAft>
                <a:spcPts val="0"/>
              </a:spcAft>
              <a:buClr>
                <a:schemeClr val="folHlink"/>
              </a:buClr>
              <a:buSzPts val="1600"/>
              <a:buFont typeface="Noto Sans Symbols"/>
              <a:buChar char="▪"/>
              <a:defRPr b="0" i="0" sz="2000" u="none" cap="none" strike="noStrike">
                <a:solidFill>
                  <a:schemeClr val="dk1"/>
                </a:solidFill>
                <a:latin typeface="Arial"/>
                <a:ea typeface="Arial"/>
                <a:cs typeface="Arial"/>
                <a:sym typeface="Arial"/>
              </a:defRPr>
            </a:lvl5pPr>
            <a:lvl6pPr indent="-330200" lvl="5" marL="2743200" marR="0" rtl="0" algn="l">
              <a:spcBef>
                <a:spcPts val="400"/>
              </a:spcBef>
              <a:spcAft>
                <a:spcPts val="0"/>
              </a:spcAft>
              <a:buClr>
                <a:schemeClr val="folHlink"/>
              </a:buClr>
              <a:buSzPts val="1600"/>
              <a:buFont typeface="Noto Sans Symbols"/>
              <a:buChar char="▪"/>
              <a:defRPr b="0" i="0" sz="2000" u="none" cap="none" strike="noStrike">
                <a:solidFill>
                  <a:schemeClr val="dk1"/>
                </a:solidFill>
                <a:latin typeface="Arial"/>
                <a:ea typeface="Arial"/>
                <a:cs typeface="Arial"/>
                <a:sym typeface="Arial"/>
              </a:defRPr>
            </a:lvl6pPr>
            <a:lvl7pPr indent="-330200" lvl="6" marL="3200400" marR="0" rtl="0" algn="l">
              <a:spcBef>
                <a:spcPts val="400"/>
              </a:spcBef>
              <a:spcAft>
                <a:spcPts val="0"/>
              </a:spcAft>
              <a:buClr>
                <a:schemeClr val="folHlink"/>
              </a:buClr>
              <a:buSzPts val="1600"/>
              <a:buFont typeface="Noto Sans Symbols"/>
              <a:buChar char="▪"/>
              <a:defRPr b="0" i="0" sz="2000" u="none" cap="none" strike="noStrike">
                <a:solidFill>
                  <a:schemeClr val="dk1"/>
                </a:solidFill>
                <a:latin typeface="Arial"/>
                <a:ea typeface="Arial"/>
                <a:cs typeface="Arial"/>
                <a:sym typeface="Arial"/>
              </a:defRPr>
            </a:lvl7pPr>
            <a:lvl8pPr indent="-330200" lvl="7" marL="3657600" marR="0" rtl="0" algn="l">
              <a:spcBef>
                <a:spcPts val="400"/>
              </a:spcBef>
              <a:spcAft>
                <a:spcPts val="0"/>
              </a:spcAft>
              <a:buClr>
                <a:schemeClr val="folHlink"/>
              </a:buClr>
              <a:buSzPts val="1600"/>
              <a:buFont typeface="Noto Sans Symbols"/>
              <a:buChar char="▪"/>
              <a:defRPr b="0" i="0" sz="2000" u="none" cap="none" strike="noStrike">
                <a:solidFill>
                  <a:schemeClr val="dk1"/>
                </a:solidFill>
                <a:latin typeface="Arial"/>
                <a:ea typeface="Arial"/>
                <a:cs typeface="Arial"/>
                <a:sym typeface="Arial"/>
              </a:defRPr>
            </a:lvl8pPr>
            <a:lvl9pPr indent="-330200" lvl="8" marL="4114800" marR="0" rtl="0" algn="l">
              <a:spcBef>
                <a:spcPts val="400"/>
              </a:spcBef>
              <a:spcAft>
                <a:spcPts val="0"/>
              </a:spcAft>
              <a:buClr>
                <a:schemeClr val="folHlink"/>
              </a:buClr>
              <a:buSzPts val="1600"/>
              <a:buFont typeface="Noto Sans Symbols"/>
              <a:buChar char="▪"/>
              <a:defRPr b="0" i="0" sz="2000" u="none" cap="none" strike="noStrike">
                <a:solidFill>
                  <a:schemeClr val="dk1"/>
                </a:solidFill>
                <a:latin typeface="Arial"/>
                <a:ea typeface="Arial"/>
                <a:cs typeface="Arial"/>
                <a:sym typeface="Arial"/>
              </a:defRPr>
            </a:lvl9pPr>
          </a:lstStyle>
          <a:p/>
        </p:txBody>
      </p:sp>
      <p:sp>
        <p:nvSpPr>
          <p:cNvPr id="13" name="Google Shape;13;p736"/>
          <p:cNvSpPr txBox="1"/>
          <p:nvPr>
            <p:ph idx="10" type="dt"/>
          </p:nvPr>
        </p:nvSpPr>
        <p:spPr>
          <a:xfrm>
            <a:off x="457200" y="6248400"/>
            <a:ext cx="2133600" cy="457200"/>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000" u="none" cap="none" strike="noStrike">
                <a:solidFill>
                  <a:schemeClr val="dk1"/>
                </a:solidFill>
                <a:latin typeface="Arial"/>
                <a:ea typeface="Arial"/>
                <a:cs typeface="Arial"/>
                <a:sym typeface="Arial"/>
              </a:defRPr>
            </a:lvl1pPr>
            <a:lvl2pPr lvl="1" marR="0" rtl="0" algn="l">
              <a:spcBef>
                <a:spcPts val="0"/>
              </a:spcBef>
              <a:spcAft>
                <a:spcPts val="0"/>
              </a:spcAft>
              <a:buSzPts val="1400"/>
              <a:buNone/>
              <a:defRPr b="0" i="0" sz="1800" u="none" cap="none" strike="noStrike">
                <a:solidFill>
                  <a:schemeClr val="dk1"/>
                </a:solidFill>
                <a:latin typeface="Arial"/>
                <a:ea typeface="Arial"/>
                <a:cs typeface="Arial"/>
                <a:sym typeface="Arial"/>
              </a:defRPr>
            </a:lvl2pPr>
            <a:lvl3pPr lvl="2" marR="0" rtl="0" algn="l">
              <a:spcBef>
                <a:spcPts val="0"/>
              </a:spcBef>
              <a:spcAft>
                <a:spcPts val="0"/>
              </a:spcAft>
              <a:buSzPts val="1400"/>
              <a:buNone/>
              <a:defRPr b="0" i="0" sz="1800" u="none" cap="none" strike="noStrike">
                <a:solidFill>
                  <a:schemeClr val="dk1"/>
                </a:solidFill>
                <a:latin typeface="Arial"/>
                <a:ea typeface="Arial"/>
                <a:cs typeface="Arial"/>
                <a:sym typeface="Arial"/>
              </a:defRPr>
            </a:lvl3pPr>
            <a:lvl4pPr lvl="3" marR="0" rtl="0" algn="l">
              <a:spcBef>
                <a:spcPts val="0"/>
              </a:spcBef>
              <a:spcAft>
                <a:spcPts val="0"/>
              </a:spcAft>
              <a:buSzPts val="1400"/>
              <a:buNone/>
              <a:defRPr b="0" i="0" sz="1800" u="none" cap="none" strike="noStrike">
                <a:solidFill>
                  <a:schemeClr val="dk1"/>
                </a:solidFill>
                <a:latin typeface="Arial"/>
                <a:ea typeface="Arial"/>
                <a:cs typeface="Arial"/>
                <a:sym typeface="Arial"/>
              </a:defRPr>
            </a:lvl4pPr>
            <a:lvl5pPr lvl="4" marR="0" rtl="0" algn="l">
              <a:spcBef>
                <a:spcPts val="0"/>
              </a:spcBef>
              <a:spcAft>
                <a:spcPts val="0"/>
              </a:spcAft>
              <a:buSzPts val="1400"/>
              <a:buNone/>
              <a:defRPr b="0" i="0" sz="1800" u="none" cap="none" strike="noStrike">
                <a:solidFill>
                  <a:schemeClr val="dk1"/>
                </a:solidFill>
                <a:latin typeface="Arial"/>
                <a:ea typeface="Arial"/>
                <a:cs typeface="Arial"/>
                <a:sym typeface="Arial"/>
              </a:defRPr>
            </a:lvl5pPr>
            <a:lvl6pPr lvl="5" marR="0" rtl="0" algn="l">
              <a:spcBef>
                <a:spcPts val="0"/>
              </a:spcBef>
              <a:spcAft>
                <a:spcPts val="0"/>
              </a:spcAft>
              <a:buSzPts val="1400"/>
              <a:buNone/>
              <a:defRPr b="0" i="0" sz="1800" u="none" cap="none" strike="noStrike">
                <a:solidFill>
                  <a:schemeClr val="dk1"/>
                </a:solidFill>
                <a:latin typeface="Arial"/>
                <a:ea typeface="Arial"/>
                <a:cs typeface="Arial"/>
                <a:sym typeface="Arial"/>
              </a:defRPr>
            </a:lvl6pPr>
            <a:lvl7pPr lvl="6" marR="0" rtl="0" algn="l">
              <a:spcBef>
                <a:spcPts val="0"/>
              </a:spcBef>
              <a:spcAft>
                <a:spcPts val="0"/>
              </a:spcAft>
              <a:buSzPts val="1400"/>
              <a:buNone/>
              <a:defRPr b="0" i="0" sz="1800" u="none" cap="none" strike="noStrike">
                <a:solidFill>
                  <a:schemeClr val="dk1"/>
                </a:solidFill>
                <a:latin typeface="Arial"/>
                <a:ea typeface="Arial"/>
                <a:cs typeface="Arial"/>
                <a:sym typeface="Arial"/>
              </a:defRPr>
            </a:lvl7pPr>
            <a:lvl8pPr lvl="7" marR="0" rtl="0" algn="l">
              <a:spcBef>
                <a:spcPts val="0"/>
              </a:spcBef>
              <a:spcAft>
                <a:spcPts val="0"/>
              </a:spcAft>
              <a:buSzPts val="1400"/>
              <a:buNone/>
              <a:defRPr b="0" i="0" sz="1800" u="none" cap="none" strike="noStrike">
                <a:solidFill>
                  <a:schemeClr val="dk1"/>
                </a:solidFill>
                <a:latin typeface="Arial"/>
                <a:ea typeface="Arial"/>
                <a:cs typeface="Arial"/>
                <a:sym typeface="Arial"/>
              </a:defRPr>
            </a:lvl8pPr>
            <a:lvl9pPr lvl="8" marR="0" rtl="0" algn="l">
              <a:spcBef>
                <a:spcPts val="0"/>
              </a:spcBef>
              <a:spcAft>
                <a:spcPts val="0"/>
              </a:spcAft>
              <a:buSzPts val="1400"/>
              <a:buNone/>
              <a:defRPr b="0" i="0" sz="1800" u="none" cap="none" strike="noStrike">
                <a:solidFill>
                  <a:schemeClr val="dk1"/>
                </a:solidFill>
                <a:latin typeface="Arial"/>
                <a:ea typeface="Arial"/>
                <a:cs typeface="Arial"/>
                <a:sym typeface="Arial"/>
              </a:defRPr>
            </a:lvl9pPr>
          </a:lstStyle>
          <a:p/>
        </p:txBody>
      </p:sp>
      <p:sp>
        <p:nvSpPr>
          <p:cNvPr id="14" name="Google Shape;14;p736"/>
          <p:cNvSpPr txBox="1"/>
          <p:nvPr>
            <p:ph idx="11" type="ftr"/>
          </p:nvPr>
        </p:nvSpPr>
        <p:spPr>
          <a:xfrm>
            <a:off x="3124200" y="6248400"/>
            <a:ext cx="2895600" cy="457200"/>
          </a:xfrm>
          <a:prstGeom prst="rect">
            <a:avLst/>
          </a:prstGeom>
          <a:noFill/>
          <a:ln>
            <a:noFill/>
          </a:ln>
        </p:spPr>
        <p:txBody>
          <a:bodyPr anchorCtr="0" anchor="t" bIns="45700" lIns="91425" spcFirstLastPara="1" rIns="91425" wrap="square" tIns="45700">
            <a:noAutofit/>
          </a:bodyPr>
          <a:lstStyle>
            <a:lvl1pPr lvl="0" marR="0" rtl="0" algn="ctr">
              <a:spcBef>
                <a:spcPts val="0"/>
              </a:spcBef>
              <a:spcAft>
                <a:spcPts val="0"/>
              </a:spcAft>
              <a:buSzPts val="1400"/>
              <a:buNone/>
              <a:defRPr b="0" i="0" sz="1000" u="none" cap="none" strike="noStrike">
                <a:solidFill>
                  <a:schemeClr val="dk1"/>
                </a:solidFill>
                <a:latin typeface="Arial"/>
                <a:ea typeface="Arial"/>
                <a:cs typeface="Arial"/>
                <a:sym typeface="Arial"/>
              </a:defRPr>
            </a:lvl1pPr>
            <a:lvl2pPr lvl="1" marR="0" rtl="0" algn="l">
              <a:spcBef>
                <a:spcPts val="0"/>
              </a:spcBef>
              <a:spcAft>
                <a:spcPts val="0"/>
              </a:spcAft>
              <a:buSzPts val="1400"/>
              <a:buNone/>
              <a:defRPr b="0" i="0" sz="1800" u="none" cap="none" strike="noStrike">
                <a:solidFill>
                  <a:schemeClr val="dk1"/>
                </a:solidFill>
                <a:latin typeface="Arial"/>
                <a:ea typeface="Arial"/>
                <a:cs typeface="Arial"/>
                <a:sym typeface="Arial"/>
              </a:defRPr>
            </a:lvl2pPr>
            <a:lvl3pPr lvl="2" marR="0" rtl="0" algn="l">
              <a:spcBef>
                <a:spcPts val="0"/>
              </a:spcBef>
              <a:spcAft>
                <a:spcPts val="0"/>
              </a:spcAft>
              <a:buSzPts val="1400"/>
              <a:buNone/>
              <a:defRPr b="0" i="0" sz="1800" u="none" cap="none" strike="noStrike">
                <a:solidFill>
                  <a:schemeClr val="dk1"/>
                </a:solidFill>
                <a:latin typeface="Arial"/>
                <a:ea typeface="Arial"/>
                <a:cs typeface="Arial"/>
                <a:sym typeface="Arial"/>
              </a:defRPr>
            </a:lvl3pPr>
            <a:lvl4pPr lvl="3" marR="0" rtl="0" algn="l">
              <a:spcBef>
                <a:spcPts val="0"/>
              </a:spcBef>
              <a:spcAft>
                <a:spcPts val="0"/>
              </a:spcAft>
              <a:buSzPts val="1400"/>
              <a:buNone/>
              <a:defRPr b="0" i="0" sz="1800" u="none" cap="none" strike="noStrike">
                <a:solidFill>
                  <a:schemeClr val="dk1"/>
                </a:solidFill>
                <a:latin typeface="Arial"/>
                <a:ea typeface="Arial"/>
                <a:cs typeface="Arial"/>
                <a:sym typeface="Arial"/>
              </a:defRPr>
            </a:lvl4pPr>
            <a:lvl5pPr lvl="4" marR="0" rtl="0" algn="l">
              <a:spcBef>
                <a:spcPts val="0"/>
              </a:spcBef>
              <a:spcAft>
                <a:spcPts val="0"/>
              </a:spcAft>
              <a:buSzPts val="1400"/>
              <a:buNone/>
              <a:defRPr b="0" i="0" sz="1800" u="none" cap="none" strike="noStrike">
                <a:solidFill>
                  <a:schemeClr val="dk1"/>
                </a:solidFill>
                <a:latin typeface="Arial"/>
                <a:ea typeface="Arial"/>
                <a:cs typeface="Arial"/>
                <a:sym typeface="Arial"/>
              </a:defRPr>
            </a:lvl5pPr>
            <a:lvl6pPr lvl="5" marR="0" rtl="0" algn="l">
              <a:spcBef>
                <a:spcPts val="0"/>
              </a:spcBef>
              <a:spcAft>
                <a:spcPts val="0"/>
              </a:spcAft>
              <a:buSzPts val="1400"/>
              <a:buNone/>
              <a:defRPr b="0" i="0" sz="1800" u="none" cap="none" strike="noStrike">
                <a:solidFill>
                  <a:schemeClr val="dk1"/>
                </a:solidFill>
                <a:latin typeface="Arial"/>
                <a:ea typeface="Arial"/>
                <a:cs typeface="Arial"/>
                <a:sym typeface="Arial"/>
              </a:defRPr>
            </a:lvl6pPr>
            <a:lvl7pPr lvl="6" marR="0" rtl="0" algn="l">
              <a:spcBef>
                <a:spcPts val="0"/>
              </a:spcBef>
              <a:spcAft>
                <a:spcPts val="0"/>
              </a:spcAft>
              <a:buSzPts val="1400"/>
              <a:buNone/>
              <a:defRPr b="0" i="0" sz="1800" u="none" cap="none" strike="noStrike">
                <a:solidFill>
                  <a:schemeClr val="dk1"/>
                </a:solidFill>
                <a:latin typeface="Arial"/>
                <a:ea typeface="Arial"/>
                <a:cs typeface="Arial"/>
                <a:sym typeface="Arial"/>
              </a:defRPr>
            </a:lvl7pPr>
            <a:lvl8pPr lvl="7" marR="0" rtl="0" algn="l">
              <a:spcBef>
                <a:spcPts val="0"/>
              </a:spcBef>
              <a:spcAft>
                <a:spcPts val="0"/>
              </a:spcAft>
              <a:buSzPts val="1400"/>
              <a:buNone/>
              <a:defRPr b="0" i="0" sz="1800" u="none" cap="none" strike="noStrike">
                <a:solidFill>
                  <a:schemeClr val="dk1"/>
                </a:solidFill>
                <a:latin typeface="Arial"/>
                <a:ea typeface="Arial"/>
                <a:cs typeface="Arial"/>
                <a:sym typeface="Arial"/>
              </a:defRPr>
            </a:lvl8pPr>
            <a:lvl9pPr lvl="8" marR="0" rtl="0" algn="l">
              <a:spcBef>
                <a:spcPts val="0"/>
              </a:spcBef>
              <a:spcAft>
                <a:spcPts val="0"/>
              </a:spcAft>
              <a:buSzPts val="1400"/>
              <a:buNone/>
              <a:defRPr b="0" i="0" sz="1800" u="none" cap="none" strike="noStrike">
                <a:solidFill>
                  <a:schemeClr val="dk1"/>
                </a:solidFill>
                <a:latin typeface="Arial"/>
                <a:ea typeface="Arial"/>
                <a:cs typeface="Arial"/>
                <a:sym typeface="Arial"/>
              </a:defRPr>
            </a:lvl9pPr>
          </a:lstStyle>
          <a:p/>
        </p:txBody>
      </p:sp>
      <p:sp>
        <p:nvSpPr>
          <p:cNvPr id="15" name="Google Shape;15;p736"/>
          <p:cNvSpPr txBox="1"/>
          <p:nvPr>
            <p:ph idx="12" type="sldNum"/>
          </p:nvPr>
        </p:nvSpPr>
        <p:spPr>
          <a:xfrm>
            <a:off x="6997700" y="0"/>
            <a:ext cx="2133600" cy="457200"/>
          </a:xfrm>
          <a:prstGeom prst="rect">
            <a:avLst/>
          </a:prstGeom>
          <a:noFill/>
          <a:ln>
            <a:noFill/>
          </a:ln>
        </p:spPr>
        <p:txBody>
          <a:bodyPr anchorCtr="0" anchor="t" bIns="45700" lIns="91425" spcFirstLastPara="1" rIns="91425" wrap="square" tIns="45700">
            <a:noAutofit/>
          </a:bodyPr>
          <a:lstStyle>
            <a:lvl1pPr indent="0" lvl="0" marL="0" marR="0" rtl="0" algn="r">
              <a:spcBef>
                <a:spcPts val="0"/>
              </a:spcBef>
              <a:spcAft>
                <a:spcPts val="0"/>
              </a:spcAft>
              <a:buNone/>
              <a:defRPr b="0" i="0" sz="1000" u="none" cap="none" strike="noStrike">
                <a:solidFill>
                  <a:schemeClr val="dk1"/>
                </a:solidFill>
                <a:latin typeface="Arial"/>
                <a:ea typeface="Arial"/>
                <a:cs typeface="Arial"/>
                <a:sym typeface="Arial"/>
              </a:defRPr>
            </a:lvl1pPr>
            <a:lvl2pPr indent="0" lvl="1" marL="0" marR="0" rtl="0" algn="r">
              <a:spcBef>
                <a:spcPts val="0"/>
              </a:spcBef>
              <a:spcAft>
                <a:spcPts val="0"/>
              </a:spcAft>
              <a:buNone/>
              <a:defRPr b="0" i="0" sz="1000" u="none" cap="none" strike="noStrike">
                <a:solidFill>
                  <a:schemeClr val="dk1"/>
                </a:solidFill>
                <a:latin typeface="Arial"/>
                <a:ea typeface="Arial"/>
                <a:cs typeface="Arial"/>
                <a:sym typeface="Arial"/>
              </a:defRPr>
            </a:lvl2pPr>
            <a:lvl3pPr indent="0" lvl="2" marL="0" marR="0" rtl="0" algn="r">
              <a:spcBef>
                <a:spcPts val="0"/>
              </a:spcBef>
              <a:spcAft>
                <a:spcPts val="0"/>
              </a:spcAft>
              <a:buNone/>
              <a:defRPr b="0" i="0" sz="1000" u="none" cap="none" strike="noStrike">
                <a:solidFill>
                  <a:schemeClr val="dk1"/>
                </a:solidFill>
                <a:latin typeface="Arial"/>
                <a:ea typeface="Arial"/>
                <a:cs typeface="Arial"/>
                <a:sym typeface="Arial"/>
              </a:defRPr>
            </a:lvl3pPr>
            <a:lvl4pPr indent="0" lvl="3" marL="0" marR="0" rtl="0" algn="r">
              <a:spcBef>
                <a:spcPts val="0"/>
              </a:spcBef>
              <a:spcAft>
                <a:spcPts val="0"/>
              </a:spcAft>
              <a:buNone/>
              <a:defRPr b="0" i="0" sz="1000" u="none" cap="none" strike="noStrike">
                <a:solidFill>
                  <a:schemeClr val="dk1"/>
                </a:solidFill>
                <a:latin typeface="Arial"/>
                <a:ea typeface="Arial"/>
                <a:cs typeface="Arial"/>
                <a:sym typeface="Arial"/>
              </a:defRPr>
            </a:lvl4pPr>
            <a:lvl5pPr indent="0" lvl="4" marL="0" marR="0" rtl="0" algn="r">
              <a:spcBef>
                <a:spcPts val="0"/>
              </a:spcBef>
              <a:spcAft>
                <a:spcPts val="0"/>
              </a:spcAft>
              <a:buNone/>
              <a:defRPr b="0" i="0" sz="1000" u="none" cap="none" strike="noStrike">
                <a:solidFill>
                  <a:schemeClr val="dk1"/>
                </a:solidFill>
                <a:latin typeface="Arial"/>
                <a:ea typeface="Arial"/>
                <a:cs typeface="Arial"/>
                <a:sym typeface="Arial"/>
              </a:defRPr>
            </a:lvl5pPr>
            <a:lvl6pPr indent="0" lvl="5" marL="0" marR="0" rtl="0" algn="r">
              <a:spcBef>
                <a:spcPts val="0"/>
              </a:spcBef>
              <a:spcAft>
                <a:spcPts val="0"/>
              </a:spcAft>
              <a:buNone/>
              <a:defRPr b="0" i="0" sz="1000" u="none" cap="none" strike="noStrike">
                <a:solidFill>
                  <a:schemeClr val="dk1"/>
                </a:solidFill>
                <a:latin typeface="Arial"/>
                <a:ea typeface="Arial"/>
                <a:cs typeface="Arial"/>
                <a:sym typeface="Arial"/>
              </a:defRPr>
            </a:lvl6pPr>
            <a:lvl7pPr indent="0" lvl="6" marL="0" marR="0" rtl="0" algn="r">
              <a:spcBef>
                <a:spcPts val="0"/>
              </a:spcBef>
              <a:spcAft>
                <a:spcPts val="0"/>
              </a:spcAft>
              <a:buNone/>
              <a:defRPr b="0" i="0" sz="1000" u="none" cap="none" strike="noStrike">
                <a:solidFill>
                  <a:schemeClr val="dk1"/>
                </a:solidFill>
                <a:latin typeface="Arial"/>
                <a:ea typeface="Arial"/>
                <a:cs typeface="Arial"/>
                <a:sym typeface="Arial"/>
              </a:defRPr>
            </a:lvl7pPr>
            <a:lvl8pPr indent="0" lvl="7" marL="0" marR="0" rtl="0" algn="r">
              <a:spcBef>
                <a:spcPts val="0"/>
              </a:spcBef>
              <a:spcAft>
                <a:spcPts val="0"/>
              </a:spcAft>
              <a:buNone/>
              <a:defRPr b="0" i="0" sz="1000" u="none" cap="none" strike="noStrike">
                <a:solidFill>
                  <a:schemeClr val="dk1"/>
                </a:solidFill>
                <a:latin typeface="Arial"/>
                <a:ea typeface="Arial"/>
                <a:cs typeface="Arial"/>
                <a:sym typeface="Arial"/>
              </a:defRPr>
            </a:lvl8pPr>
            <a:lvl9pPr indent="0" lvl="8" marL="0" marR="0" rtl="0" algn="r">
              <a:spcBef>
                <a:spcPts val="0"/>
              </a:spcBef>
              <a:spcAft>
                <a:spcPts val="0"/>
              </a:spcAft>
              <a:buNone/>
              <a:defRPr b="0" i="0" sz="1000" u="none" cap="none" strike="noStrike">
                <a:solidFill>
                  <a:schemeClr val="dk1"/>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grpSp>
        <p:nvGrpSpPr>
          <p:cNvPr id="16" name="Google Shape;16;p736"/>
          <p:cNvGrpSpPr/>
          <p:nvPr/>
        </p:nvGrpSpPr>
        <p:grpSpPr>
          <a:xfrm>
            <a:off x="8153400" y="152400"/>
            <a:ext cx="792163" cy="1295400"/>
            <a:chOff x="5136" y="960"/>
            <a:chExt cx="528" cy="864"/>
          </a:xfrm>
        </p:grpSpPr>
        <p:sp>
          <p:nvSpPr>
            <p:cNvPr id="17" name="Google Shape;17;p736"/>
            <p:cNvSpPr/>
            <p:nvPr/>
          </p:nvSpPr>
          <p:spPr>
            <a:xfrm>
              <a:off x="5136" y="960"/>
              <a:ext cx="80" cy="80"/>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8" name="Google Shape;18;p736"/>
            <p:cNvSpPr/>
            <p:nvPr/>
          </p:nvSpPr>
          <p:spPr>
            <a:xfrm>
              <a:off x="5248" y="960"/>
              <a:ext cx="79" cy="80"/>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 name="Google Shape;19;p736"/>
            <p:cNvSpPr/>
            <p:nvPr/>
          </p:nvSpPr>
          <p:spPr>
            <a:xfrm>
              <a:off x="5360" y="960"/>
              <a:ext cx="76" cy="80"/>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 name="Google Shape;20;p736"/>
            <p:cNvSpPr/>
            <p:nvPr/>
          </p:nvSpPr>
          <p:spPr>
            <a:xfrm>
              <a:off x="5136" y="1072"/>
              <a:ext cx="80" cy="7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1" name="Google Shape;21;p736"/>
            <p:cNvSpPr/>
            <p:nvPr/>
          </p:nvSpPr>
          <p:spPr>
            <a:xfrm>
              <a:off x="5248" y="1072"/>
              <a:ext cx="79" cy="7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2" name="Google Shape;22;p736"/>
            <p:cNvSpPr/>
            <p:nvPr/>
          </p:nvSpPr>
          <p:spPr>
            <a:xfrm>
              <a:off x="5360" y="1072"/>
              <a:ext cx="76" cy="77"/>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3" name="Google Shape;23;p736"/>
            <p:cNvSpPr/>
            <p:nvPr/>
          </p:nvSpPr>
          <p:spPr>
            <a:xfrm>
              <a:off x="5472" y="1072"/>
              <a:ext cx="73" cy="77"/>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4" name="Google Shape;24;p736"/>
            <p:cNvSpPr/>
            <p:nvPr/>
          </p:nvSpPr>
          <p:spPr>
            <a:xfrm>
              <a:off x="5136" y="1184"/>
              <a:ext cx="80" cy="73"/>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5" name="Google Shape;25;p736"/>
            <p:cNvSpPr/>
            <p:nvPr/>
          </p:nvSpPr>
          <p:spPr>
            <a:xfrm>
              <a:off x="5248" y="1184"/>
              <a:ext cx="79" cy="73"/>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6" name="Google Shape;26;p736"/>
            <p:cNvSpPr/>
            <p:nvPr/>
          </p:nvSpPr>
          <p:spPr>
            <a:xfrm>
              <a:off x="5360" y="1184"/>
              <a:ext cx="76" cy="73"/>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7" name="Google Shape;27;p736"/>
            <p:cNvSpPr/>
            <p:nvPr/>
          </p:nvSpPr>
          <p:spPr>
            <a:xfrm>
              <a:off x="5472" y="1184"/>
              <a:ext cx="73" cy="73"/>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8" name="Google Shape;28;p736"/>
            <p:cNvSpPr/>
            <p:nvPr/>
          </p:nvSpPr>
          <p:spPr>
            <a:xfrm>
              <a:off x="5584" y="1184"/>
              <a:ext cx="80" cy="73"/>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9" name="Google Shape;29;p736"/>
            <p:cNvSpPr/>
            <p:nvPr/>
          </p:nvSpPr>
          <p:spPr>
            <a:xfrm>
              <a:off x="5136" y="1296"/>
              <a:ext cx="80" cy="80"/>
            </a:xfrm>
            <a:prstGeom prst="ellipse">
              <a:avLst/>
            </a:pr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0" name="Google Shape;30;p736"/>
            <p:cNvSpPr/>
            <p:nvPr/>
          </p:nvSpPr>
          <p:spPr>
            <a:xfrm>
              <a:off x="5248" y="1296"/>
              <a:ext cx="79" cy="80"/>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1" name="Google Shape;31;p736"/>
            <p:cNvSpPr/>
            <p:nvPr/>
          </p:nvSpPr>
          <p:spPr>
            <a:xfrm>
              <a:off x="5360" y="1296"/>
              <a:ext cx="76" cy="80"/>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2" name="Google Shape;32;p736"/>
            <p:cNvSpPr/>
            <p:nvPr/>
          </p:nvSpPr>
          <p:spPr>
            <a:xfrm>
              <a:off x="5472" y="1296"/>
              <a:ext cx="73" cy="80"/>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3" name="Google Shape;33;p736"/>
            <p:cNvSpPr/>
            <p:nvPr/>
          </p:nvSpPr>
          <p:spPr>
            <a:xfrm>
              <a:off x="5136" y="1408"/>
              <a:ext cx="80" cy="80"/>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4" name="Google Shape;34;p736"/>
            <p:cNvSpPr/>
            <p:nvPr/>
          </p:nvSpPr>
          <p:spPr>
            <a:xfrm>
              <a:off x="5248" y="1408"/>
              <a:ext cx="79" cy="80"/>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5" name="Google Shape;35;p736"/>
            <p:cNvSpPr/>
            <p:nvPr/>
          </p:nvSpPr>
          <p:spPr>
            <a:xfrm>
              <a:off x="5360" y="1408"/>
              <a:ext cx="76" cy="80"/>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6" name="Google Shape;36;p736"/>
            <p:cNvSpPr/>
            <p:nvPr/>
          </p:nvSpPr>
          <p:spPr>
            <a:xfrm>
              <a:off x="5472" y="1408"/>
              <a:ext cx="73" cy="80"/>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7" name="Google Shape;37;p736"/>
            <p:cNvSpPr/>
            <p:nvPr/>
          </p:nvSpPr>
          <p:spPr>
            <a:xfrm>
              <a:off x="5584" y="1408"/>
              <a:ext cx="80" cy="80"/>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8" name="Google Shape;38;p736"/>
            <p:cNvSpPr/>
            <p:nvPr/>
          </p:nvSpPr>
          <p:spPr>
            <a:xfrm>
              <a:off x="5136" y="1520"/>
              <a:ext cx="80" cy="79"/>
            </a:xfrm>
            <a:prstGeom prst="ellipse">
              <a:avLst/>
            </a:pr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9" name="Google Shape;39;p736"/>
            <p:cNvSpPr/>
            <p:nvPr/>
          </p:nvSpPr>
          <p:spPr>
            <a:xfrm>
              <a:off x="5248" y="1520"/>
              <a:ext cx="79" cy="79"/>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40" name="Google Shape;40;p736"/>
            <p:cNvSpPr/>
            <p:nvPr/>
          </p:nvSpPr>
          <p:spPr>
            <a:xfrm>
              <a:off x="5360" y="1520"/>
              <a:ext cx="76" cy="79"/>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41" name="Google Shape;41;p736"/>
            <p:cNvSpPr/>
            <p:nvPr/>
          </p:nvSpPr>
          <p:spPr>
            <a:xfrm>
              <a:off x="5472" y="1520"/>
              <a:ext cx="73" cy="79"/>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42" name="Google Shape;42;p736"/>
            <p:cNvSpPr/>
            <p:nvPr/>
          </p:nvSpPr>
          <p:spPr>
            <a:xfrm>
              <a:off x="5136" y="1632"/>
              <a:ext cx="80" cy="75"/>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43" name="Google Shape;43;p736"/>
            <p:cNvSpPr/>
            <p:nvPr/>
          </p:nvSpPr>
          <p:spPr>
            <a:xfrm>
              <a:off x="5248" y="1632"/>
              <a:ext cx="79" cy="75"/>
            </a:xfrm>
            <a:prstGeom prst="ellipse">
              <a:avLst/>
            </a:pr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44" name="Google Shape;44;p736"/>
            <p:cNvSpPr/>
            <p:nvPr/>
          </p:nvSpPr>
          <p:spPr>
            <a:xfrm>
              <a:off x="5360" y="1632"/>
              <a:ext cx="76" cy="75"/>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45" name="Google Shape;45;p736"/>
            <p:cNvSpPr/>
            <p:nvPr/>
          </p:nvSpPr>
          <p:spPr>
            <a:xfrm>
              <a:off x="5472" y="1632"/>
              <a:ext cx="73" cy="75"/>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46" name="Google Shape;46;p736"/>
            <p:cNvSpPr/>
            <p:nvPr/>
          </p:nvSpPr>
          <p:spPr>
            <a:xfrm>
              <a:off x="5248" y="1744"/>
              <a:ext cx="79" cy="80"/>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47" name="Google Shape;47;p736"/>
            <p:cNvSpPr/>
            <p:nvPr/>
          </p:nvSpPr>
          <p:spPr>
            <a:xfrm>
              <a:off x="5472" y="1744"/>
              <a:ext cx="73" cy="80"/>
            </a:xfrm>
            <a:prstGeom prst="ellipse">
              <a:avLst/>
            </a:prstGeom>
            <a:solidFill>
              <a:schemeClr val="folHlink"/>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gr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0.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4.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5.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9.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0.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1.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5.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8.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9.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0.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1.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4.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5.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9.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0.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1.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5.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8.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9.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0.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1.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4.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5.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8.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4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0.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1.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4.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5.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6.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59.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0.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1.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4.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5.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6.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8.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69.xml"/><Relationship Id="rId3" Type="http://schemas.openxmlformats.org/officeDocument/2006/relationships/comments" Target="../comments/comment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0.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4.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5.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8.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79.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0.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1.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4.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5.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8.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89.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0.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1.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94.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5.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7.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8.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9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0.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0.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1.xml"/><Relationship Id="rId3" Type="http://schemas.openxmlformats.org/officeDocument/2006/relationships/image" Target="../media/image6.png"/></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2.xml"/><Relationship Id="rId3" Type="http://schemas.openxmlformats.org/officeDocument/2006/relationships/comments" Target="../comments/comment4.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3.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4.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5.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7.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8.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9.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1.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0.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1.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3.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4.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6.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7.xml"/><Relationship Id="rId3" Type="http://schemas.openxmlformats.org/officeDocument/2006/relationships/image" Target="../media/image8.jpg"/><Relationship Id="rId4" Type="http://schemas.openxmlformats.org/officeDocument/2006/relationships/image" Target="../media/image7.jp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19.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0.xml"/><Relationship Id="rId3" Type="http://schemas.openxmlformats.org/officeDocument/2006/relationships/comments" Target="../comments/comment5.xml"/><Relationship Id="rId4" Type="http://schemas.openxmlformats.org/officeDocument/2006/relationships/image" Target="../media/image14.jp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1.xml"/><Relationship Id="rId3" Type="http://schemas.openxmlformats.org/officeDocument/2006/relationships/comments" Target="../comments/comment6.xml"/><Relationship Id="rId4" Type="http://schemas.openxmlformats.org/officeDocument/2006/relationships/image" Target="../media/image9.jp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3.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4.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5.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6.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7.xml"/><Relationship Id="rId3" Type="http://schemas.openxmlformats.org/officeDocument/2006/relationships/comments" Target="../comments/comment7.xml"/><Relationship Id="rId4" Type="http://schemas.openxmlformats.org/officeDocument/2006/relationships/image" Target="../media/image10.jpg"/><Relationship Id="rId5" Type="http://schemas.openxmlformats.org/officeDocument/2006/relationships/image" Target="../media/image11.jpg"/></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8.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2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3.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0.xml"/><Relationship Id="rId3" Type="http://schemas.openxmlformats.org/officeDocument/2006/relationships/image" Target="../media/image15.jpg"/><Relationship Id="rId4" Type="http://schemas.openxmlformats.org/officeDocument/2006/relationships/image" Target="../media/image13.jp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1.xml"/><Relationship Id="rId3" Type="http://schemas.openxmlformats.org/officeDocument/2006/relationships/image" Target="../media/image12.jp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4.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5.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6.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7.xml"/><Relationship Id="rId3" Type="http://schemas.openxmlformats.org/officeDocument/2006/relationships/comments" Target="../comments/comment8.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8.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9.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4.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0.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1.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3.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4.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5.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6.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7.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8.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9.xml"/><Relationship Id="rId3" Type="http://schemas.openxmlformats.org/officeDocument/2006/relationships/image" Target="../media/image16.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0.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1.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2.xml"/><Relationship Id="rId3" Type="http://schemas.openxmlformats.org/officeDocument/2006/relationships/image" Target="../media/image17.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3.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4.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5.xml"/><Relationship Id="rId3" Type="http://schemas.openxmlformats.org/officeDocument/2006/relationships/image" Target="../media/image18.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6.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58.xml"/><Relationship Id="rId3" Type="http://schemas.openxmlformats.org/officeDocument/2006/relationships/image" Target="../media/image21.jpg"/></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59.xml"/><Relationship Id="rId3" Type="http://schemas.openxmlformats.org/officeDocument/2006/relationships/comments" Target="../comments/comment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6.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0.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1.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3.xml"/><Relationship Id="rId3" Type="http://schemas.openxmlformats.org/officeDocument/2006/relationships/comments" Target="../comments/comment10.xml"/><Relationship Id="rId4" Type="http://schemas.openxmlformats.org/officeDocument/2006/relationships/image" Target="../media/image19.jp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4.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5.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6.xml"/><Relationship Id="rId3" Type="http://schemas.openxmlformats.org/officeDocument/2006/relationships/image" Target="../media/image20.jp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7.xml"/><Relationship Id="rId3" Type="http://schemas.openxmlformats.org/officeDocument/2006/relationships/comments" Target="../comments/comment11.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8.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69.xml"/><Relationship Id="rId3" Type="http://schemas.openxmlformats.org/officeDocument/2006/relationships/comments" Target="../comments/comment1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0.xml"/><Relationship Id="rId3" Type="http://schemas.openxmlformats.org/officeDocument/2006/relationships/image" Target="../media/image23.jpg"/><Relationship Id="rId4" Type="http://schemas.openxmlformats.org/officeDocument/2006/relationships/image" Target="../media/image22.jpg"/></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1.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3.xml"/><Relationship Id="rId3" Type="http://schemas.openxmlformats.org/officeDocument/2006/relationships/comments" Target="../comments/comment13.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4.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5.xml"/><Relationship Id="rId3" Type="http://schemas.openxmlformats.org/officeDocument/2006/relationships/comments" Target="../comments/comment14.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6.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7.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8.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9.xml"/><Relationship Id="rId3" Type="http://schemas.openxmlformats.org/officeDocument/2006/relationships/image" Target="../media/image20.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8.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0.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1.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3.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4.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5.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6.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7.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8.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9.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9.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0.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1.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3.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4.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5.xml"/><Relationship Id="rId3" Type="http://schemas.openxmlformats.org/officeDocument/2006/relationships/comments" Target="../comments/comment15.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6.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8.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9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0.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0.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1.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2.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03.xml"/><Relationship Id="rId3" Type="http://schemas.openxmlformats.org/officeDocument/2006/relationships/image" Target="../media/image25.jpg"/><Relationship Id="rId4" Type="http://schemas.openxmlformats.org/officeDocument/2006/relationships/image" Target="../media/image24.jpg"/></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4.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5.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06.xml"/><Relationship Id="rId3" Type="http://schemas.openxmlformats.org/officeDocument/2006/relationships/image" Target="../media/image26.jpg"/><Relationship Id="rId4" Type="http://schemas.openxmlformats.org/officeDocument/2006/relationships/image" Target="../media/image27.png"/><Relationship Id="rId5" Type="http://schemas.openxmlformats.org/officeDocument/2006/relationships/image" Target="../media/image29.png"/></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7.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8.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9.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xml"/><Relationship Id="rId3" Type="http://schemas.openxmlformats.org/officeDocument/2006/relationships/comments" Target="../comments/comment2.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0.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1.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2.xml"/><Relationship Id="rId3" Type="http://schemas.openxmlformats.org/officeDocument/2006/relationships/image" Target="../media/image28.jpg"/></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3.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4.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5.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6.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8.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19.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0.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1.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2.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3.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4.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5.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6.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8.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29.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0.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1.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3.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4.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35.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6.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8.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39.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4.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0.xml"/><Relationship Id="rId3" Type="http://schemas.openxmlformats.org/officeDocument/2006/relationships/image" Target="../media/image30.jpg"/></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1.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2.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3.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4.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5.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6.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7.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8.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4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5.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0.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1.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2.xml"/><Relationship Id="rId3" Type="http://schemas.openxmlformats.org/officeDocument/2006/relationships/image" Target="../media/image31.jpg"/><Relationship Id="rId4" Type="http://schemas.openxmlformats.org/officeDocument/2006/relationships/image" Target="../media/image32.jpg"/></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3.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4.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5.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6.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7.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8.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59.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0.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1.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6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3.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4.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5.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6.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7.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68.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9.xml"/><Relationship Id="rId3" Type="http://schemas.openxmlformats.org/officeDocument/2006/relationships/image" Target="../media/image33.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0.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1.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2.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3.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4.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5.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6.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8.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7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0.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1.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2.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3.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4.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5.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6.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8.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89.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0.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1.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2.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3.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4.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5.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6.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7.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8.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39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0.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1.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2.xml"/><Relationship Id="rId3" Type="http://schemas.openxmlformats.org/officeDocument/2006/relationships/image" Target="../media/image34.jpg"/></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3.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4.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5.xml"/><Relationship Id="rId3" Type="http://schemas.openxmlformats.org/officeDocument/2006/relationships/image" Target="../media/image35.jpg"/></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6.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7.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8.xml"/><Relationship Id="rId3" Type="http://schemas.openxmlformats.org/officeDocument/2006/relationships/image" Target="../media/image36.jpg"/></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09.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0.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1.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2.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3.xml"/><Relationship Id="rId3" Type="http://schemas.openxmlformats.org/officeDocument/2006/relationships/image" Target="../media/image37.png"/><Relationship Id="rId4" Type="http://schemas.openxmlformats.org/officeDocument/2006/relationships/image" Target="../media/image38.jpg"/></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4.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5.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6.xml"/><Relationship Id="rId3" Type="http://schemas.openxmlformats.org/officeDocument/2006/relationships/image" Target="../media/image39.jpg"/><Relationship Id="rId4" Type="http://schemas.openxmlformats.org/officeDocument/2006/relationships/image" Target="../media/image40.png"/></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7.xml"/><Relationship Id="rId3" Type="http://schemas.openxmlformats.org/officeDocument/2006/relationships/image" Target="../media/image41.jpg"/></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8.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19.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0.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1.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2.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3.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4.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5.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6.xml"/><Relationship Id="rId3" Type="http://schemas.openxmlformats.org/officeDocument/2006/relationships/image" Target="../media/image37.png"/></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7.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8.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2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0.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1.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2.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3.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4.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5.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6.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7.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8.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39.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0.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1.xml"/><Relationship Id="rId3" Type="http://schemas.openxmlformats.org/officeDocument/2006/relationships/image" Target="../media/image42.jpg"/></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2.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3.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4.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5.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6.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7.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8.xml"/><Relationship Id="rId3" Type="http://schemas.openxmlformats.org/officeDocument/2006/relationships/image" Target="../media/image44.jpg"/><Relationship Id="rId4" Type="http://schemas.openxmlformats.org/officeDocument/2006/relationships/image" Target="../media/image43.jpg"/></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49.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0.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1.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2.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3.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4.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5.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6.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7.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8.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9.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0.xml"/><Relationship Id="rId3" Type="http://schemas.openxmlformats.org/officeDocument/2006/relationships/image" Target="../media/image45.jpg"/></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1.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2.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3.xml"/><Relationship Id="rId3" Type="http://schemas.openxmlformats.org/officeDocument/2006/relationships/image" Target="../media/image45.jpg"/></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4.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5.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6.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7.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8.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69.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0.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1.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2.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3.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4.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5.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6.xml"/><Relationship Id="rId3" Type="http://schemas.openxmlformats.org/officeDocument/2006/relationships/image" Target="../media/image46.jpg"/></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7.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8.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79.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0.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1.xml"/><Relationship Id="rId3" Type="http://schemas.openxmlformats.org/officeDocument/2006/relationships/comments" Target="../comments/comment16.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2.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3.xml"/><Relationship Id="rId3" Type="http://schemas.openxmlformats.org/officeDocument/2006/relationships/comments" Target="../comments/comment17.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4.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5.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6.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7.xml"/><Relationship Id="rId3" Type="http://schemas.openxmlformats.org/officeDocument/2006/relationships/comments" Target="../comments/comment18.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8.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8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0.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91.xml"/><Relationship Id="rId3" Type="http://schemas.openxmlformats.org/officeDocument/2006/relationships/image" Target="../media/image47.png"/></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2.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3.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4.xml"/><Relationship Id="rId3" Type="http://schemas.openxmlformats.org/officeDocument/2006/relationships/comments" Target="../comments/comment19.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95.xml"/><Relationship Id="rId3" Type="http://schemas.openxmlformats.org/officeDocument/2006/relationships/comments" Target="../comments/comment20.xml"/><Relationship Id="rId4" Type="http://schemas.openxmlformats.org/officeDocument/2006/relationships/image" Target="../media/image48.png"/></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6.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7.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8.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9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0.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1.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2.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3.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4.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5.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6.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7.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8.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0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0.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1.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2.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3.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4.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5.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6.xml"/><Relationship Id="rId3" Type="http://schemas.openxmlformats.org/officeDocument/2006/relationships/comments" Target="../comments/comment21.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7.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8.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19.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20.xml"/><Relationship Id="rId3" Type="http://schemas.openxmlformats.org/officeDocument/2006/relationships/image" Target="../media/image49.png"/></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1.xml"/><Relationship Id="rId3" Type="http://schemas.openxmlformats.org/officeDocument/2006/relationships/comments" Target="../comments/comment22.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2.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3.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4.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5.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6.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7.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8.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29.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xml"/><Relationship Id="rId3" Type="http://schemas.openxmlformats.org/officeDocument/2006/relationships/image" Target="../media/image1.jpg"/></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0.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1.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2.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3.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4.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5.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6.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7.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8.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39.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0.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1.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2.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3.xml"/><Relationship Id="rId3" Type="http://schemas.openxmlformats.org/officeDocument/2006/relationships/image" Target="../media/image50.png"/></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4.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5.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6.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7.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8.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49.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5.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50.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51.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2.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3.xml"/><Relationship Id="rId3" Type="http://schemas.openxmlformats.org/officeDocument/2006/relationships/comments" Target="../comments/comment23.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4.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5.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6.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7.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8.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9.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6.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0.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1.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2.xml"/><Relationship Id="rId3" Type="http://schemas.openxmlformats.org/officeDocument/2006/relationships/comments" Target="../comments/comment24.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3.xml"/><Relationship Id="rId3" Type="http://schemas.openxmlformats.org/officeDocument/2006/relationships/comments" Target="../comments/comment25.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4.xml"/><Relationship Id="rId3" Type="http://schemas.openxmlformats.org/officeDocument/2006/relationships/comments" Target="../comments/comment26.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5.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6.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7.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8.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9.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7.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0.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1.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2.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3.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4.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5.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6.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7.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8.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9.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xml"/></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0.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1.xml"/><Relationship Id="rId3" Type="http://schemas.openxmlformats.org/officeDocument/2006/relationships/comments" Target="../comments/comment27.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2.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3.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4.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5.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6.xml"/></Relationships>
</file>

<file path=ppt/slides/_rels/slide5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7.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8.xml"/></Relationships>
</file>

<file path=ppt/slides/_rels/slide5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89.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0.xml"/></Relationships>
</file>

<file path=ppt/slides/_rels/slide5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1.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2.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3.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4.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5.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6.xml"/></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7.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8.xml"/></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599.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0.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00.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1.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2.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3.xml"/></Relationships>
</file>

<file path=ppt/slides/_rels/slide6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4.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5.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6.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8.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1.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0.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1.xml"/></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2.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3.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4.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5.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6.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7.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8.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9.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2.xml"/></Relationships>
</file>

<file path=ppt/slides/_rels/slide6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0.xml"/></Relationships>
</file>

<file path=ppt/slides/_rels/slide6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1.xml"/></Relationships>
</file>

<file path=ppt/slides/_rels/slide6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2.xml"/></Relationships>
</file>

<file path=ppt/slides/_rels/slide6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3.xml"/></Relationships>
</file>

<file path=ppt/slides/_rels/slide6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4.xml"/></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5.xml"/></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6.xml"/></Relationships>
</file>

<file path=ppt/slides/_rels/slide6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7.xml"/></Relationships>
</file>

<file path=ppt/slides/_rels/slide6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8.xml"/></Relationships>
</file>

<file path=ppt/slides/_rels/slide6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9.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3.xml"/></Relationships>
</file>

<file path=ppt/slides/_rels/slide6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0.xml"/></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1.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2.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3.xml"/></Relationships>
</file>

<file path=ppt/slides/_rels/slide6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4.xml"/></Relationships>
</file>

<file path=ppt/slides/_rels/slide6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5.xml"/></Relationships>
</file>

<file path=ppt/slides/_rels/slide6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6.xml"/></Relationships>
</file>

<file path=ppt/slides/_rels/slide6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7.xml"/></Relationships>
</file>

<file path=ppt/slides/_rels/slide6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8.xml"/></Relationships>
</file>

<file path=ppt/slides/_rels/slide6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9.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4.xml"/><Relationship Id="rId3" Type="http://schemas.openxmlformats.org/officeDocument/2006/relationships/image" Target="../media/image2.jpg"/></Relationships>
</file>

<file path=ppt/slides/_rels/slide6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0.xml"/></Relationships>
</file>

<file path=ppt/slides/_rels/slide6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1.xml"/></Relationships>
</file>

<file path=ppt/slides/_rels/slide6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2.xml"/></Relationships>
</file>

<file path=ppt/slides/_rels/slide6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3.xml"/></Relationships>
</file>

<file path=ppt/slides/_rels/slide6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4.xml"/></Relationships>
</file>

<file path=ppt/slides/_rels/slide64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5.xml"/></Relationships>
</file>

<file path=ppt/slides/_rels/slide64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6.xml"/></Relationships>
</file>

<file path=ppt/slides/_rels/slide64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7.xml"/></Relationships>
</file>

<file path=ppt/slides/_rels/slide6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8.xml"/></Relationships>
</file>

<file path=ppt/slides/_rels/slide6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9.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5.xml"/></Relationships>
</file>

<file path=ppt/slides/_rels/slide6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0.xml"/></Relationships>
</file>

<file path=ppt/slides/_rels/slide6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1.xml"/></Relationships>
</file>

<file path=ppt/slides/_rels/slide6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2.xml"/></Relationships>
</file>

<file path=ppt/slides/_rels/slide6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3.xml"/></Relationships>
</file>

<file path=ppt/slides/_rels/slide6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4.xml"/></Relationships>
</file>

<file path=ppt/slides/_rels/slide6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5.xml"/></Relationships>
</file>

<file path=ppt/slides/_rels/slide65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56.xml"/></Relationships>
</file>

<file path=ppt/slides/_rels/slide65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57.xml"/></Relationships>
</file>

<file path=ppt/slides/_rels/slide65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58.xml"/></Relationships>
</file>

<file path=ppt/slides/_rels/slide65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59.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xml"/></Relationships>
</file>

<file path=ppt/slides/_rels/slide66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0.xml"/></Relationships>
</file>

<file path=ppt/slides/_rels/slide66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1.xml"/></Relationships>
</file>

<file path=ppt/slides/_rels/slide66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2.xml"/></Relationships>
</file>

<file path=ppt/slides/_rels/slide66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3.xml"/></Relationships>
</file>

<file path=ppt/slides/_rels/slide66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4.xml"/></Relationships>
</file>

<file path=ppt/slides/_rels/slide66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5.xml"/></Relationships>
</file>

<file path=ppt/slides/_rels/slide66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6.xml"/></Relationships>
</file>

<file path=ppt/slides/_rels/slide66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7.xml"/></Relationships>
</file>

<file path=ppt/slides/_rels/slide6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8.xml"/></Relationships>
</file>

<file path=ppt/slides/_rels/slide6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69.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7.xml"/><Relationship Id="rId3" Type="http://schemas.openxmlformats.org/officeDocument/2006/relationships/image" Target="../media/image3.jpg"/></Relationships>
</file>

<file path=ppt/slides/_rels/slide6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0.xml"/></Relationships>
</file>

<file path=ppt/slides/_rels/slide6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1.xml"/></Relationships>
</file>

<file path=ppt/slides/_rels/slide6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2.xml"/></Relationships>
</file>

<file path=ppt/slides/_rels/slide6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3.xml"/></Relationships>
</file>

<file path=ppt/slides/_rels/slide6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4.xml"/></Relationships>
</file>

<file path=ppt/slides/_rels/slide6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5.xml"/></Relationships>
</file>

<file path=ppt/slides/_rels/slide6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6.xml"/></Relationships>
</file>

<file path=ppt/slides/_rels/slide6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7.xml"/><Relationship Id="rId3" Type="http://schemas.openxmlformats.org/officeDocument/2006/relationships/comments" Target="../comments/comment28.xml"/></Relationships>
</file>

<file path=ppt/slides/_rels/slide6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8.xml"/></Relationships>
</file>

<file path=ppt/slides/_rels/slide67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79.xml"/><Relationship Id="rId3" Type="http://schemas.openxmlformats.org/officeDocument/2006/relationships/comments" Target="../comments/comment29.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xml"/></Relationships>
</file>

<file path=ppt/slides/_rels/slide6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0.xml"/></Relationships>
</file>

<file path=ppt/slides/_rels/slide6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1.xml"/></Relationships>
</file>

<file path=ppt/slides/_rels/slide6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2.xml"/></Relationships>
</file>

<file path=ppt/slides/_rels/slide6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3.xml"/></Relationships>
</file>

<file path=ppt/slides/_rels/slide6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4.xml"/><Relationship Id="rId3" Type="http://schemas.openxmlformats.org/officeDocument/2006/relationships/comments" Target="../comments/comment30.xml"/></Relationships>
</file>

<file path=ppt/slides/_rels/slide6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5.xml"/></Relationships>
</file>

<file path=ppt/slides/_rels/slide6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6.xml"/></Relationships>
</file>

<file path=ppt/slides/_rels/slide6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7.xml"/></Relationships>
</file>

<file path=ppt/slides/_rels/slide6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8.xml"/></Relationships>
</file>

<file path=ppt/slides/_rels/slide6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89.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9.xml"/></Relationships>
</file>

<file path=ppt/slides/_rels/slide6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90.xml"/></Relationships>
</file>

<file path=ppt/slides/_rels/slide6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91.xml"/></Relationships>
</file>

<file path=ppt/slides/_rels/slide6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92.xml"/></Relationships>
</file>

<file path=ppt/slides/_rels/slide6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93.xml"/></Relationships>
</file>

<file path=ppt/slides/_rels/slide6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94.xml"/></Relationships>
</file>

<file path=ppt/slides/_rels/slide6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95.xml"/></Relationships>
</file>

<file path=ppt/slides/_rels/slide6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6.xml"/></Relationships>
</file>

<file path=ppt/slides/_rels/slide6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7.xml"/></Relationships>
</file>

<file path=ppt/slides/_rels/slide6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8.xml"/></Relationships>
</file>

<file path=ppt/slides/_rels/slide6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9.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0.xml"/></Relationships>
</file>

<file path=ppt/slides/_rels/slide7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0.xml"/></Relationships>
</file>

<file path=ppt/slides/_rels/slide7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1.xml"/></Relationships>
</file>

<file path=ppt/slides/_rels/slide7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2.xml"/></Relationships>
</file>

<file path=ppt/slides/_rels/slide7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3.xml"/></Relationships>
</file>

<file path=ppt/slides/_rels/slide70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4.xml"/></Relationships>
</file>

<file path=ppt/slides/_rels/slide70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5.xml"/></Relationships>
</file>

<file path=ppt/slides/_rels/slide70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6.xml"/></Relationships>
</file>

<file path=ppt/slides/_rels/slide70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7.xml"/></Relationships>
</file>

<file path=ppt/slides/_rels/slide70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8.xml"/></Relationships>
</file>

<file path=ppt/slides/_rels/slide70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9.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1.xml"/></Relationships>
</file>

<file path=ppt/slides/_rels/slide71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0.xml"/></Relationships>
</file>

<file path=ppt/slides/_rels/slide7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1.xml"/></Relationships>
</file>

<file path=ppt/slides/_rels/slide7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2.xml"/><Relationship Id="rId3" Type="http://schemas.openxmlformats.org/officeDocument/2006/relationships/comments" Target="../comments/comment31.xml"/></Relationships>
</file>

<file path=ppt/slides/_rels/slide7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3.xml"/></Relationships>
</file>

<file path=ppt/slides/_rels/slide7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4.xml"/></Relationships>
</file>

<file path=ppt/slides/_rels/slide7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5.xml"/></Relationships>
</file>

<file path=ppt/slides/_rels/slide7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6.xml"/></Relationships>
</file>

<file path=ppt/slides/_rels/slide7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7.xml"/><Relationship Id="rId3" Type="http://schemas.openxmlformats.org/officeDocument/2006/relationships/comments" Target="../comments/comment32.xml"/></Relationships>
</file>

<file path=ppt/slides/_rels/slide7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8.xml"/></Relationships>
</file>

<file path=ppt/slides/_rels/slide7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9.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2.xml"/></Relationships>
</file>

<file path=ppt/slides/_rels/slide7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0.xml"/></Relationships>
</file>

<file path=ppt/slides/_rels/slide7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1.xml"/></Relationships>
</file>

<file path=ppt/slides/_rels/slide7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2.xml"/></Relationships>
</file>

<file path=ppt/slides/_rels/slide7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3.xml"/></Relationships>
</file>

<file path=ppt/slides/_rels/slide7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4.xml"/></Relationships>
</file>

<file path=ppt/slides/_rels/slide7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5.xml"/><Relationship Id="rId3" Type="http://schemas.openxmlformats.org/officeDocument/2006/relationships/comments" Target="../comments/comment33.xml"/></Relationships>
</file>

<file path=ppt/slides/_rels/slide7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6.xml"/></Relationships>
</file>

<file path=ppt/slides/_rels/slide7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7.xml"/></Relationships>
</file>

<file path=ppt/slides/_rels/slide7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8.xml"/></Relationships>
</file>

<file path=ppt/slides/_rels/slide7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9.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3.xml"/></Relationships>
</file>

<file path=ppt/slides/_rels/slide7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0.xml"/></Relationships>
</file>

<file path=ppt/slides/_rels/slide7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1.xml"/><Relationship Id="rId3" Type="http://schemas.openxmlformats.org/officeDocument/2006/relationships/comments" Target="../comments/comment34.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9.xml"/><Relationship Id="rId3" Type="http://schemas.openxmlformats.org/officeDocument/2006/relationships/image" Target="../media/image4.jpg"/><Relationship Id="rId4" Type="http://schemas.openxmlformats.org/officeDocument/2006/relationships/image" Target="../media/image5.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9.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xml"/><Relationship Id="rId3" Type="http://schemas.openxmlformats.org/officeDocument/2006/relationships/comments" Target="../comments/comment1.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 name="Shape 154"/>
        <p:cNvGrpSpPr/>
        <p:nvPr/>
      </p:nvGrpSpPr>
      <p:grpSpPr>
        <a:xfrm>
          <a:off x="0" y="0"/>
          <a:ext cx="0" cy="0"/>
          <a:chOff x="0" y="0"/>
          <a:chExt cx="0" cy="0"/>
        </a:xfrm>
      </p:grpSpPr>
      <p:sp>
        <p:nvSpPr>
          <p:cNvPr id="155" name="Google Shape;155;p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6" name="Google Shape;156;p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7" name="Google Shape;157;p1"/>
          <p:cNvSpPr txBox="1"/>
          <p:nvPr/>
        </p:nvSpPr>
        <p:spPr>
          <a:xfrm>
            <a:off x="1447800" y="2828925"/>
            <a:ext cx="62484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großes Thema – daher auch eine umfangreiche Folienreihe. </a:t>
            </a:r>
            <a:r>
              <a:rPr b="0" i="1" lang="en-US" sz="1200" u="none" cap="none" strike="noStrike">
                <a:solidFill>
                  <a:schemeClr val="dk1"/>
                </a:solidFill>
                <a:latin typeface="Arial"/>
                <a:ea typeface="Arial"/>
                <a:cs typeface="Arial"/>
                <a:sym typeface="Arial"/>
              </a:rPr>
              <a:t>Zeit für eine Pause! </a:t>
            </a:r>
            <a:r>
              <a:rPr b="0" i="0" lang="en-US" sz="1200" u="none" cap="none" strike="noStrike">
                <a:solidFill>
                  <a:schemeClr val="dk1"/>
                </a:solidFill>
                <a:latin typeface="Arial"/>
                <a:ea typeface="Arial"/>
                <a:cs typeface="Arial"/>
                <a:sym typeface="Arial"/>
              </a:rPr>
              <a:t>Die Folien wurden an geeigneten Stellen eingefügt. Eine </a:t>
            </a:r>
            <a:r>
              <a:rPr b="0" i="1" lang="en-US" sz="1200" u="none" cap="none" strike="noStrike">
                <a:solidFill>
                  <a:schemeClr val="dk1"/>
                </a:solidFill>
                <a:latin typeface="Arial"/>
                <a:ea typeface="Arial"/>
                <a:cs typeface="Arial"/>
                <a:sym typeface="Arial"/>
              </a:rPr>
              <a:t>Zusammenfassung </a:t>
            </a:r>
            <a:r>
              <a:rPr b="0" i="0" lang="en-US" sz="1200" u="none" cap="none" strike="noStrike">
                <a:solidFill>
                  <a:schemeClr val="dk1"/>
                </a:solidFill>
                <a:latin typeface="Arial"/>
                <a:ea typeface="Arial"/>
                <a:cs typeface="Arial"/>
                <a:sym typeface="Arial"/>
              </a:rPr>
              <a:t>finden Sie gegen Ende. </a:t>
            </a:r>
            <a:r>
              <a:rPr b="0" i="0" lang="en-US" sz="1200" u="none" cap="none" strike="noStrike">
                <a:solidFill>
                  <a:srgbClr val="0000FF"/>
                </a:solidFill>
                <a:latin typeface="Arial"/>
                <a:ea typeface="Arial"/>
                <a:cs typeface="Arial"/>
                <a:sym typeface="Arial"/>
              </a:rPr>
              <a:t>(Beachten Sie, dass diese </a:t>
            </a:r>
            <a:r>
              <a:rPr b="0" i="1" lang="en-US" sz="1200" u="none" cap="none" strike="noStrike">
                <a:solidFill>
                  <a:srgbClr val="0000FF"/>
                </a:solidFill>
                <a:latin typeface="Arial"/>
                <a:ea typeface="Arial"/>
                <a:cs typeface="Arial"/>
                <a:sym typeface="Arial"/>
              </a:rPr>
              <a:t>Zusammenfassung </a:t>
            </a:r>
            <a:r>
              <a:rPr b="0" i="0" lang="en-US" sz="1200" u="none" cap="none" strike="noStrike">
                <a:solidFill>
                  <a:srgbClr val="0000FF"/>
                </a:solidFill>
                <a:latin typeface="Arial"/>
                <a:ea typeface="Arial"/>
                <a:cs typeface="Arial"/>
                <a:sym typeface="Arial"/>
              </a:rPr>
              <a:t>auch die Informationen aus </a:t>
            </a:r>
            <a:r>
              <a:rPr b="0" i="1" lang="en-US" sz="1200" u="none" cap="none" strike="noStrike">
                <a:solidFill>
                  <a:srgbClr val="0000FF"/>
                </a:solidFill>
                <a:latin typeface="Arial"/>
                <a:ea typeface="Arial"/>
                <a:cs typeface="Arial"/>
                <a:sym typeface="Arial"/>
              </a:rPr>
              <a:t>G3 </a:t>
            </a:r>
            <a:r>
              <a:rPr b="0" i="0" lang="en-US" sz="1200" u="none" cap="none" strike="noStrike">
                <a:solidFill>
                  <a:srgbClr val="0000FF"/>
                </a:solidFill>
                <a:latin typeface="Arial"/>
                <a:ea typeface="Arial"/>
                <a:cs typeface="Arial"/>
                <a:sym typeface="Arial"/>
              </a:rPr>
              <a:t>(</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 Behandlung</a:t>
            </a:r>
            <a:r>
              <a:rPr b="0" i="0" lang="en-US" sz="1200" u="none" cap="none" strike="noStrike">
                <a:solidFill>
                  <a:srgbClr val="0000FF"/>
                </a:solidFill>
                <a:latin typeface="Arial"/>
                <a:ea typeface="Arial"/>
                <a:cs typeface="Arial"/>
                <a:sym typeface="Arial"/>
              </a:rPr>
              <a:t>) umfasst.)</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 name="Shape 253"/>
        <p:cNvGrpSpPr/>
        <p:nvPr/>
      </p:nvGrpSpPr>
      <p:grpSpPr>
        <a:xfrm>
          <a:off x="0" y="0"/>
          <a:ext cx="0" cy="0"/>
          <a:chOff x="0" y="0"/>
          <a:chExt cx="0" cy="0"/>
        </a:xfrm>
      </p:grpSpPr>
      <p:sp>
        <p:nvSpPr>
          <p:cNvPr id="254" name="Google Shape;254;p1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55" name="Google Shape;255;p10"/>
          <p:cNvSpPr txBox="1"/>
          <p:nvPr/>
        </p:nvSpPr>
        <p:spPr>
          <a:xfrm>
            <a:off x="3040063" y="1030288"/>
            <a:ext cx="30639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Glaukom im Kindes- und Säuglingsalter</a:t>
            </a:r>
            <a:endParaRPr/>
          </a:p>
        </p:txBody>
      </p:sp>
      <p:sp>
        <p:nvSpPr>
          <p:cNvPr id="256" name="Google Shape;256;p10"/>
          <p:cNvSpPr txBox="1"/>
          <p:nvPr/>
        </p:nvSpPr>
        <p:spPr>
          <a:xfrm>
            <a:off x="2574925" y="1089025"/>
            <a:ext cx="6461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257" name="Google Shape;257;p1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58" name="Google Shape;258;p10"/>
          <p:cNvSpPr txBox="1"/>
          <p:nvPr/>
        </p:nvSpPr>
        <p:spPr>
          <a:xfrm>
            <a:off x="6011863" y="1089025"/>
            <a:ext cx="22113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a:p>
        </p:txBody>
      </p:sp>
      <p:sp>
        <p:nvSpPr>
          <p:cNvPr id="259" name="Google Shape;259;p10"/>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als „IOD-bedingte Schädigung des Auges“.</a:t>
            </a:r>
            <a:endParaRPr/>
          </a:p>
        </p:txBody>
      </p:sp>
      <p:sp>
        <p:nvSpPr>
          <p:cNvPr id="260" name="Google Shape;260;p10"/>
          <p:cNvSpPr txBox="1"/>
          <p:nvPr/>
        </p:nvSpPr>
        <p:spPr>
          <a:xfrm>
            <a:off x="1828800" y="2317750"/>
            <a:ext cx="59436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Wichtig! Beachten Sie, dass das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nicht einfach eine</a:t>
            </a:r>
            <a:r>
              <a:rPr lang="en-US" sz="1200">
                <a:solidFill>
                  <a:srgbClr val="BFBFBF"/>
                </a:solidFill>
              </a:rPr>
              <a:t> </a:t>
            </a:r>
            <a:r>
              <a:rPr b="0" i="0" lang="en-US" sz="1200" u="none" cap="none" strike="noStrike">
                <a:solidFill>
                  <a:srgbClr val="BFBFBF"/>
                </a:solidFill>
                <a:latin typeface="Arial"/>
                <a:ea typeface="Arial"/>
                <a:cs typeface="Arial"/>
                <a:sym typeface="Arial"/>
              </a:rPr>
              <a:t>Optikusneuropathie wie das Glaukom bei Erwachsenen ist, sondern eine </a:t>
            </a:r>
            <a:r>
              <a:rPr b="1" i="1" lang="en-US" sz="1200" u="none" cap="none" strike="noStrike">
                <a:solidFill>
                  <a:srgbClr val="0000FF"/>
                </a:solidFill>
                <a:latin typeface="Arial"/>
                <a:ea typeface="Arial"/>
                <a:cs typeface="Arial"/>
                <a:sym typeface="Arial"/>
              </a:rPr>
              <a:t>panokuläre Erkrankung </a:t>
            </a:r>
            <a:r>
              <a:rPr b="0" i="0" lang="en-US" sz="1200" u="none" cap="none" strike="noStrike">
                <a:solidFill>
                  <a:srgbClr val="BFBFBF"/>
                </a:solidFill>
                <a:latin typeface="Arial"/>
                <a:ea typeface="Arial"/>
                <a:cs typeface="Arial"/>
                <a:sym typeface="Arial"/>
              </a:rPr>
              <a:t>(insbesondere wenn es um das Glaukom bei jüngeren Kindern geht)</a:t>
            </a:r>
            <a:endParaRPr/>
          </a:p>
        </p:txBody>
      </p:sp>
      <p:sp>
        <p:nvSpPr>
          <p:cNvPr id="261" name="Google Shape;261;p10"/>
          <p:cNvSpPr txBox="1"/>
          <p:nvPr/>
        </p:nvSpPr>
        <p:spPr>
          <a:xfrm>
            <a:off x="1638300" y="3532188"/>
            <a:ext cx="5867400" cy="138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dass das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„panokular“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Es bedeutet, dass sich seine Auswirkungen auf das Auge im Gegensatz zum Glaukom bei Erwachsenen nicht auf eine Schädigung des Sehnervs und dessen Symptome beschränken</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nicht-optikusbezogenen Manifestationen?</a:t>
            </a:r>
            <a:endParaRPr b="0" i="0" sz="1600" u="none" cap="none" strike="noStrike">
              <a:solidFill>
                <a:schemeClr val="dk1"/>
              </a:solidFill>
              <a:latin typeface="Arial"/>
              <a:ea typeface="Arial"/>
              <a:cs typeface="Arial"/>
              <a:sym typeface="Arial"/>
            </a:endParaRPr>
          </a:p>
        </p:txBody>
      </p:sp>
      <p:sp>
        <p:nvSpPr>
          <p:cNvPr id="262" name="Google Shape;262;p1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6" name="Shape 1746"/>
        <p:cNvGrpSpPr/>
        <p:nvPr/>
      </p:nvGrpSpPr>
      <p:grpSpPr>
        <a:xfrm>
          <a:off x="0" y="0"/>
          <a:ext cx="0" cy="0"/>
          <a:chOff x="0" y="0"/>
          <a:chExt cx="0" cy="0"/>
        </a:xfrm>
      </p:grpSpPr>
      <p:sp>
        <p:nvSpPr>
          <p:cNvPr id="1747" name="Google Shape;1747;p10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748" name="Google Shape;1748;p10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9" name="Google Shape;1749;p104"/>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750" name="Google Shape;1750;p104"/>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751" name="Google Shape;1751;p104"/>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752" name="Google Shape;1752;p104"/>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753" name="Google Shape;1753;p104"/>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754" name="Google Shape;1754;p104"/>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755" name="Google Shape;1755;p104"/>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756" name="Google Shape;1756;p104"/>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Mindestens 0,2</a:t>
            </a:r>
            <a:endParaRPr/>
          </a:p>
        </p:txBody>
      </p:sp>
      <p:sp>
        <p:nvSpPr>
          <p:cNvPr id="1757" name="Google Shape;1757;p104"/>
          <p:cNvSpPr txBox="1"/>
          <p:nvPr/>
        </p:nvSpPr>
        <p:spPr>
          <a:xfrm>
            <a:off x="688975" y="2628900"/>
            <a:ext cx="7080300" cy="17187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Beim Glaukom bei Erwachsenen tritt der Axonverlust tendenziell an den Polen des Sehnervenkopfes auf; daher konzentrieren wir uns bei der Beurteilung in der Regel auf </a:t>
            </a:r>
            <a:r>
              <a:rPr i="1" lang="en-US" sz="1200">
                <a:solidFill>
                  <a:srgbClr val="0000FF"/>
                </a:solidFill>
              </a:rPr>
              <a:t>die vertikale CDR</a:t>
            </a:r>
            <a:r>
              <a:rPr b="0" i="1" lang="en-US" sz="1200" u="none" cap="none" strike="noStrike">
                <a:solidFill>
                  <a:srgbClr val="0000FF"/>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Sollten wir bei der Beurteilung des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 ebenso vorgehen?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meinen, aber nein. Bei Kindern ist die Exkavation viel allgemeiner und diffuser als bei Erwachsenen. Legen Sie daher bei Kindern keinen übermäßigen Wert auf </a:t>
            </a:r>
            <a:r>
              <a:rPr lang="en-US" sz="1200">
                <a:solidFill>
                  <a:schemeClr val="dk1"/>
                </a:solidFill>
                <a:extLst>
                  <a:ext uri="http://customooxmlschemas.google.com/">
                    <go:slidesCustomData xmlns:go="http://customooxmlschemas.google.com/" textRoundtripDataId="13"/>
                  </a:ext>
                </a:extLst>
              </a:rPr>
              <a:t>die vertikale CDR</a:t>
            </a:r>
            <a:r>
              <a:rPr b="0" i="0" lang="en-US" sz="1200" u="none" cap="none" strike="noStrike">
                <a:solidFill>
                  <a:schemeClr val="dk1"/>
                </a:solidFill>
                <a:latin typeface="Arial"/>
                <a:ea typeface="Arial"/>
                <a:cs typeface="Arial"/>
                <a:sym typeface="Arial"/>
              </a:rPr>
              <a:t>.</a:t>
            </a:r>
            <a:endParaRPr b="0" i="0" sz="1400" u="none" cap="none" strike="noStrike">
              <a:solidFill>
                <a:srgbClr val="FFCCF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FFCC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CCFF"/>
                </a:solidFill>
                <a:latin typeface="Arial"/>
                <a:ea typeface="Arial"/>
                <a:cs typeface="Arial"/>
                <a:sym typeface="Arial"/>
              </a:rPr>
              <a:t>Warum ist die Exkavation bei Kindern diffuser?</a:t>
            </a:r>
            <a:endParaRPr/>
          </a:p>
          <a:p>
            <a:pPr indent="0" lvl="0" marL="0" marR="0" rtl="0" algn="l">
              <a:spcBef>
                <a:spcPts val="0"/>
              </a:spcBef>
              <a:spcAft>
                <a:spcPts val="0"/>
              </a:spcAft>
              <a:buNone/>
            </a:pPr>
            <a:r>
              <a:rPr b="0" i="0" lang="en-US" sz="1200" u="none" cap="none" strike="noStrike">
                <a:solidFill>
                  <a:srgbClr val="FFCCFF"/>
                </a:solidFill>
                <a:latin typeface="Arial"/>
                <a:ea typeface="Arial"/>
                <a:cs typeface="Arial"/>
                <a:sym typeface="Arial"/>
              </a:rPr>
              <a:t>Weil die Dehnbarkeit der unreifen Sklera dazu führt, dass sich die Lamina cribrosa „nach hinten wölbt“, wodurch sich ihr Durchmesser und folglich die Größe der </a:t>
            </a:r>
            <a:r>
              <a:rPr lang="en-US" sz="1200">
                <a:solidFill>
                  <a:srgbClr val="FFCCFF"/>
                </a:solidFill>
              </a:rPr>
              <a:t>Exkavation zunimmt</a:t>
            </a:r>
            <a:r>
              <a:rPr b="0" i="0" lang="en-US" sz="1200" u="none" cap="none" strike="noStrike">
                <a:solidFill>
                  <a:srgbClr val="FFCCFF"/>
                </a:solidFill>
                <a:latin typeface="Arial"/>
                <a:ea typeface="Arial"/>
                <a:cs typeface="Arial"/>
                <a:sym typeface="Arial"/>
              </a:rPr>
              <a:t>.</a:t>
            </a:r>
            <a:endParaRPr/>
          </a:p>
        </p:txBody>
      </p:sp>
      <p:sp>
        <p:nvSpPr>
          <p:cNvPr id="1758" name="Google Shape;1758;p10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59" name="Google Shape;1759;p104"/>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760" name="Google Shape;1760;p104"/>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761" name="Google Shape;1761;p10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5" name="Shape 1765"/>
        <p:cNvGrpSpPr/>
        <p:nvPr/>
      </p:nvGrpSpPr>
      <p:grpSpPr>
        <a:xfrm>
          <a:off x="0" y="0"/>
          <a:ext cx="0" cy="0"/>
          <a:chOff x="0" y="0"/>
          <a:chExt cx="0" cy="0"/>
        </a:xfrm>
      </p:grpSpPr>
      <p:sp>
        <p:nvSpPr>
          <p:cNvPr id="1766" name="Google Shape;1766;p10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767" name="Google Shape;1767;p10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68" name="Google Shape;1768;p105"/>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769" name="Google Shape;1769;p105"/>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770" name="Google Shape;1770;p105"/>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771" name="Google Shape;1771;p105"/>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772" name="Google Shape;1772;p105"/>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773" name="Google Shape;1773;p105"/>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774" name="Google Shape;1774;p105"/>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775" name="Google Shape;1775;p105"/>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Mindestens 0,2</a:t>
            </a:r>
            <a:endParaRPr/>
          </a:p>
        </p:txBody>
      </p:sp>
      <p:sp>
        <p:nvSpPr>
          <p:cNvPr id="1776" name="Google Shape;1776;p105"/>
          <p:cNvSpPr txBox="1"/>
          <p:nvPr/>
        </p:nvSpPr>
        <p:spPr>
          <a:xfrm>
            <a:off x="688975" y="2628900"/>
            <a:ext cx="7080300" cy="17187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Beim Erwachsenen-Glaukom tritt der Axonverlust tendenziell an den Polen des Sehnervenkopfes auf; daher konzentrieren wir uns bei der Beurteilung in der Regel auf </a:t>
            </a:r>
            <a:r>
              <a:rPr i="1" lang="en-US" sz="1200">
                <a:solidFill>
                  <a:srgbClr val="0000FF"/>
                </a:solidFill>
              </a:rPr>
              <a:t>die vertikale CDR</a:t>
            </a:r>
            <a:r>
              <a:rPr b="0" i="1" lang="en-US" sz="1200" u="none" cap="none" strike="noStrike">
                <a:solidFill>
                  <a:srgbClr val="0000FF"/>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Sollten wir bei der Beurteilung des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 ebenso vorgehen?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meinen, aber nein. Bei Kindern ist die Exkavation viel allgemeiner und diffuser als bei Erwachsenen. Legen Sie daher bei Kindern keinen übermäßigen Wert auf </a:t>
            </a:r>
            <a:r>
              <a:rPr lang="en-US" sz="1200">
                <a:solidFill>
                  <a:schemeClr val="dk1"/>
                </a:solidFill>
              </a:rPr>
              <a:t>die vertikale CDR</a:t>
            </a:r>
            <a:r>
              <a:rPr b="0" i="0"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Warum ist die Exkavation bei Kindern diffuser?</a:t>
            </a:r>
            <a:endParaRPr b="0" i="1" sz="1400" u="none" cap="none" strike="noStrike">
              <a:solidFill>
                <a:srgbClr val="FFCCF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CCFF"/>
                </a:solidFill>
                <a:latin typeface="Arial"/>
                <a:ea typeface="Arial"/>
                <a:cs typeface="Arial"/>
                <a:sym typeface="Arial"/>
              </a:rPr>
              <a:t>Weil die Dehnbarkeit der unreifen Sklera dazu führt, dass sich die Lamina cribrosa „nach hinten wölbt“, wodurch sich ihr Durchmesser und folglich die Größe der </a:t>
            </a:r>
            <a:r>
              <a:rPr lang="en-US" sz="1200">
                <a:solidFill>
                  <a:srgbClr val="FFCCFF"/>
                </a:solidFill>
              </a:rPr>
              <a:t>Exkavation zunimmt</a:t>
            </a:r>
            <a:r>
              <a:rPr b="0" i="0" lang="en-US" sz="1200" u="none" cap="none" strike="noStrike">
                <a:solidFill>
                  <a:srgbClr val="FFCCFF"/>
                </a:solidFill>
                <a:latin typeface="Arial"/>
                <a:ea typeface="Arial"/>
                <a:cs typeface="Arial"/>
                <a:sym typeface="Arial"/>
              </a:rPr>
              <a:t>.</a:t>
            </a:r>
            <a:endParaRPr/>
          </a:p>
        </p:txBody>
      </p:sp>
      <p:sp>
        <p:nvSpPr>
          <p:cNvPr id="1777" name="Google Shape;1777;p10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78" name="Google Shape;1778;p105"/>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779" name="Google Shape;1779;p105"/>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780" name="Google Shape;1780;p10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4" name="Shape 1784"/>
        <p:cNvGrpSpPr/>
        <p:nvPr/>
      </p:nvGrpSpPr>
      <p:grpSpPr>
        <a:xfrm>
          <a:off x="0" y="0"/>
          <a:ext cx="0" cy="0"/>
          <a:chOff x="0" y="0"/>
          <a:chExt cx="0" cy="0"/>
        </a:xfrm>
      </p:grpSpPr>
      <p:sp>
        <p:nvSpPr>
          <p:cNvPr id="1785" name="Google Shape;1785;p10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786" name="Google Shape;1786;p10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87" name="Google Shape;1787;p106"/>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788" name="Google Shape;1788;p106"/>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789" name="Google Shape;1789;p106"/>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790" name="Google Shape;1790;p106"/>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791" name="Google Shape;1791;p106"/>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792" name="Google Shape;1792;p106"/>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793" name="Google Shape;1793;p106"/>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794" name="Google Shape;1794;p106"/>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Mindestens 0,2</a:t>
            </a:r>
            <a:endParaRPr/>
          </a:p>
        </p:txBody>
      </p:sp>
      <p:sp>
        <p:nvSpPr>
          <p:cNvPr id="1795" name="Google Shape;1795;p106"/>
          <p:cNvSpPr txBox="1"/>
          <p:nvPr/>
        </p:nvSpPr>
        <p:spPr>
          <a:xfrm>
            <a:off x="688975" y="2628900"/>
            <a:ext cx="7080300" cy="17187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Beim Glaukom bei Erwachsenen tritt der Axonverlust tendenziell an den Polen des Sehnervenkopfes auf; daher konzentrieren wir uns bei der Beurteilung in der Regel auf </a:t>
            </a:r>
            <a:r>
              <a:rPr i="1" lang="en-US" sz="1200">
                <a:solidFill>
                  <a:srgbClr val="0000FF"/>
                </a:solidFill>
              </a:rPr>
              <a:t>die vertikale CDR</a:t>
            </a:r>
            <a:r>
              <a:rPr b="0" i="1" lang="en-US" sz="1200" u="none" cap="none" strike="noStrike">
                <a:solidFill>
                  <a:srgbClr val="0000FF"/>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Sollten wir bei der Beurteilung des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 ebenso vorgehen?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meinen, aber nein. Bei Kindern ist die Exkavation viel allgemeiner und diffuser als bei Erwachsenen. Legen Sie daher bei Kindern keinen übermäßigen Wert auf </a:t>
            </a:r>
            <a:r>
              <a:rPr lang="en-US" sz="1200">
                <a:solidFill>
                  <a:schemeClr val="dk1"/>
                </a:solidFill>
              </a:rPr>
              <a:t>die vertikale CDR</a:t>
            </a:r>
            <a:r>
              <a:rPr b="0" i="0"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Warum ist die Exkavation bei Kindern diffuser?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Weil die Dehnbarkeit der unreifen Sklera dazu führt, dass sich die Lamina cribrosa „nach hinten wölbt“, wodurch sich ihr Durchmesser und folglich die Größe der </a:t>
            </a:r>
            <a:r>
              <a:rPr lang="en-US" sz="1200">
                <a:solidFill>
                  <a:schemeClr val="dk1"/>
                </a:solidFill>
              </a:rPr>
              <a:t>Exkavation zunimmt</a:t>
            </a:r>
            <a:r>
              <a:rPr b="0" i="0" lang="en-US" sz="1200" u="none" cap="none" strike="noStrike">
                <a:solidFill>
                  <a:schemeClr val="dk1"/>
                </a:solidFill>
                <a:latin typeface="Arial"/>
                <a:ea typeface="Arial"/>
                <a:cs typeface="Arial"/>
                <a:sym typeface="Arial"/>
              </a:rPr>
              <a:t>.</a:t>
            </a:r>
            <a:endParaRPr/>
          </a:p>
        </p:txBody>
      </p:sp>
      <p:sp>
        <p:nvSpPr>
          <p:cNvPr id="1796" name="Google Shape;1796;p106"/>
          <p:cNvSpPr/>
          <p:nvPr/>
        </p:nvSpPr>
        <p:spPr>
          <a:xfrm>
            <a:off x="5157800" y="3748650"/>
            <a:ext cx="1094400" cy="3684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Struktur (zwei Wörter)</a:t>
            </a:r>
            <a:endParaRPr/>
          </a:p>
        </p:txBody>
      </p:sp>
      <p:sp>
        <p:nvSpPr>
          <p:cNvPr id="1797" name="Google Shape;1797;p10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98" name="Google Shape;1798;p106"/>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799" name="Google Shape;1799;p106"/>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800" name="Google Shape;1800;p10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801" name="Google Shape;1801;p106"/>
          <p:cNvSpPr/>
          <p:nvPr/>
        </p:nvSpPr>
        <p:spPr>
          <a:xfrm>
            <a:off x="765175" y="3786100"/>
            <a:ext cx="3294000" cy="4317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1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5" name="Shape 1805"/>
        <p:cNvGrpSpPr/>
        <p:nvPr/>
      </p:nvGrpSpPr>
      <p:grpSpPr>
        <a:xfrm>
          <a:off x="0" y="0"/>
          <a:ext cx="0" cy="0"/>
          <a:chOff x="0" y="0"/>
          <a:chExt cx="0" cy="0"/>
        </a:xfrm>
      </p:grpSpPr>
      <p:sp>
        <p:nvSpPr>
          <p:cNvPr id="1806" name="Google Shape;1806;p107"/>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807" name="Google Shape;1807;p10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08" name="Google Shape;1808;p107"/>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809" name="Google Shape;1809;p107"/>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810" name="Google Shape;1810;p107"/>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811" name="Google Shape;1811;p107"/>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812" name="Google Shape;1812;p107"/>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813" name="Google Shape;1813;p107"/>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814" name="Google Shape;1814;p107"/>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815" name="Google Shape;1815;p107"/>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Mindestens 0,2</a:t>
            </a:r>
            <a:endParaRPr/>
          </a:p>
        </p:txBody>
      </p:sp>
      <p:sp>
        <p:nvSpPr>
          <p:cNvPr id="1816" name="Google Shape;1816;p107"/>
          <p:cNvSpPr txBox="1"/>
          <p:nvPr/>
        </p:nvSpPr>
        <p:spPr>
          <a:xfrm>
            <a:off x="688975" y="2628900"/>
            <a:ext cx="7080300" cy="17187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Beim Glaukom bei Erwachsenen tritt der Axonverlust tendenziell an den Polen des Sehnervenkopfes auf; daher konzentrieren wir uns bei der Beurteilung in der Regel auf </a:t>
            </a:r>
            <a:r>
              <a:rPr i="1" lang="en-US" sz="1200">
                <a:solidFill>
                  <a:srgbClr val="0000FF"/>
                </a:solidFill>
              </a:rPr>
              <a:t>die vertikale CDR</a:t>
            </a:r>
            <a:r>
              <a:rPr b="0" i="1" lang="en-US" sz="1200" u="none" cap="none" strike="noStrike">
                <a:solidFill>
                  <a:srgbClr val="0000FF"/>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Sollten wir bei der Beurteilung des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 ebenso vorgehen?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meinen, aber nein. Bei Kindern ist die Exkavation viel allgemeiner und diffuser als bei Erwachsenen. Legen Sie daher bei Kindern keinen übermäßigen Wert auf </a:t>
            </a:r>
            <a:r>
              <a:rPr lang="en-US" sz="1200">
                <a:solidFill>
                  <a:schemeClr val="dk1"/>
                </a:solidFill>
              </a:rPr>
              <a:t>die vertikale CDR</a:t>
            </a:r>
            <a:r>
              <a:rPr b="0" i="0"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Warum ist die Exkavation bei Kindern diffuser?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Weil die Dehnbarkeit der unreifen Sklera dazu führt, dass sich die Lamina cribrosa „nach hinten wölbt“, wodurch sich ihr Durchmesser und folglich die Größe der Exkavation </a:t>
            </a:r>
            <a:r>
              <a:rPr lang="en-US" sz="1200">
                <a:solidFill>
                  <a:schemeClr val="dk1"/>
                </a:solidFill>
              </a:rPr>
              <a:t>zunimmt</a:t>
            </a:r>
            <a:r>
              <a:rPr b="0" i="0" lang="en-US" sz="1200" u="none" cap="none" strike="noStrike">
                <a:solidFill>
                  <a:schemeClr val="dk1"/>
                </a:solidFill>
                <a:latin typeface="Arial"/>
                <a:ea typeface="Arial"/>
                <a:cs typeface="Arial"/>
                <a:sym typeface="Arial"/>
              </a:rPr>
              <a:t>.</a:t>
            </a:r>
            <a:endParaRPr/>
          </a:p>
        </p:txBody>
      </p:sp>
      <p:sp>
        <p:nvSpPr>
          <p:cNvPr id="1817" name="Google Shape;1817;p10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18" name="Google Shape;1818;p107"/>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819" name="Google Shape;1819;p10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820" name="Google Shape;1820;p10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821" name="Google Shape;1821;p107"/>
          <p:cNvSpPr/>
          <p:nvPr/>
        </p:nvSpPr>
        <p:spPr>
          <a:xfrm>
            <a:off x="865700" y="3804450"/>
            <a:ext cx="3294000" cy="4317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1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5" name="Shape 1825"/>
        <p:cNvGrpSpPr/>
        <p:nvPr/>
      </p:nvGrpSpPr>
      <p:grpSpPr>
        <a:xfrm>
          <a:off x="0" y="0"/>
          <a:ext cx="0" cy="0"/>
          <a:chOff x="0" y="0"/>
          <a:chExt cx="0" cy="0"/>
        </a:xfrm>
      </p:grpSpPr>
      <p:sp>
        <p:nvSpPr>
          <p:cNvPr id="1826" name="Google Shape;1826;p10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827" name="Google Shape;1827;p10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28" name="Google Shape;1828;p108"/>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829" name="Google Shape;1829;p108"/>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830" name="Google Shape;1830;p108"/>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831" name="Google Shape;1831;p108"/>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832" name="Google Shape;1832;p108"/>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833" name="Google Shape;1833;p108"/>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834" name="Google Shape;1834;p108"/>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835" name="Google Shape;1835;p108"/>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Mindestens 0,2</a:t>
            </a:r>
            <a:endParaRPr/>
          </a:p>
        </p:txBody>
      </p:sp>
      <p:sp>
        <p:nvSpPr>
          <p:cNvPr id="1836" name="Google Shape;1836;p108"/>
          <p:cNvSpPr txBox="1"/>
          <p:nvPr/>
        </p:nvSpPr>
        <p:spPr>
          <a:xfrm>
            <a:off x="688975" y="2628900"/>
            <a:ext cx="7080300" cy="17187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Beim Erwachsenen-Glaukom tritt der Axonverlust tendenziell an den Polen des Sehnervenkopfes auf; daher konzentrieren wir uns bei der Beurteilung in der Regel auf </a:t>
            </a:r>
            <a:r>
              <a:rPr i="1" lang="en-US" sz="1200">
                <a:solidFill>
                  <a:srgbClr val="BFBFBF"/>
                </a:solidFill>
              </a:rPr>
              <a:t>die vertikale CDR</a:t>
            </a:r>
            <a:r>
              <a:rPr b="0" i="1" lang="en-US" sz="1200" u="none" cap="none" strike="noStrike">
                <a:solidFill>
                  <a:srgbClr val="BFBFBF"/>
                </a:solidFill>
                <a:latin typeface="Arial"/>
                <a:ea typeface="Arial"/>
                <a:cs typeface="Arial"/>
                <a:sym typeface="Arial"/>
              </a:rPr>
              <a:t>. Sollten wir bei der Beurteilung des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ebenso vorgehen?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Man könnte meinen, aber nein. Bei Kindern ist die Exkavation viel allgemeiner und diffuser als bei Erwachsenen. Legen Sie daher bei Kindern keinen übermäßigen Wert auf </a:t>
            </a:r>
            <a:r>
              <a:rPr lang="en-US" sz="1200">
                <a:solidFill>
                  <a:srgbClr val="BFBFBF"/>
                </a:solidFill>
              </a:rPr>
              <a:t>die vertikale CDR</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die Exkavation bei Kindern diffuser?</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a:t>
            </a:r>
            <a:r>
              <a:rPr b="1" i="0" lang="en-US" sz="1200" u="none" cap="none" strike="noStrike">
                <a:solidFill>
                  <a:schemeClr val="dk1"/>
                </a:solidFill>
                <a:latin typeface="Arial"/>
                <a:ea typeface="Arial"/>
                <a:cs typeface="Arial"/>
                <a:sym typeface="Arial"/>
              </a:rPr>
              <a:t>die Dehnbarkeit </a:t>
            </a:r>
            <a:r>
              <a:rPr b="0" i="0" lang="en-US" sz="1200" u="none" cap="none" strike="noStrike">
                <a:solidFill>
                  <a:schemeClr val="dk1"/>
                </a:solidFill>
                <a:latin typeface="Arial"/>
                <a:ea typeface="Arial"/>
                <a:cs typeface="Arial"/>
                <a:sym typeface="Arial"/>
              </a:rPr>
              <a:t>der unreifen Sklera </a:t>
            </a:r>
            <a:r>
              <a:rPr b="0" i="0" lang="en-US" sz="1200" u="none" cap="none" strike="noStrike">
                <a:solidFill>
                  <a:srgbClr val="BFBFBF"/>
                </a:solidFill>
                <a:latin typeface="Arial"/>
                <a:ea typeface="Arial"/>
                <a:cs typeface="Arial"/>
                <a:sym typeface="Arial"/>
              </a:rPr>
              <a:t>dazu führt, dass sich die Lamina cribrosa „nach hinten wölbt“, wodurch sich ihr Durchmesser und folglich die Größe der </a:t>
            </a:r>
            <a:r>
              <a:rPr lang="en-US" sz="1200">
                <a:solidFill>
                  <a:srgbClr val="BFBFBF"/>
                </a:solidFill>
              </a:rPr>
              <a:t>Exkavation zunimmt</a:t>
            </a:r>
            <a:r>
              <a:rPr b="0" i="0" lang="en-US" sz="1200" u="none" cap="none" strike="noStrike">
                <a:solidFill>
                  <a:srgbClr val="BFBFBF"/>
                </a:solidFill>
                <a:latin typeface="Arial"/>
                <a:ea typeface="Arial"/>
                <a:cs typeface="Arial"/>
                <a:sym typeface="Arial"/>
              </a:rPr>
              <a:t>.</a:t>
            </a:r>
            <a:endParaRPr/>
          </a:p>
        </p:txBody>
      </p:sp>
      <p:sp>
        <p:nvSpPr>
          <p:cNvPr id="1837" name="Google Shape;1837;p108"/>
          <p:cNvSpPr txBox="1"/>
          <p:nvPr/>
        </p:nvSpPr>
        <p:spPr>
          <a:xfrm>
            <a:off x="931863" y="2936875"/>
            <a:ext cx="5638800" cy="1169988"/>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Diese Dehnbarkeit erklärt ein weiteres Merkmal des kindlichen Glaukoms, das bei der Erwachsenenform nicht zu beobachten ist – welches ist das?</a:t>
            </a:r>
            <a:endParaRPr b="0" i="1" sz="14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 eine Senkung des Augeninnendrucks dazu führen kann, dass sich die Sklera ein wenig „zurückspringt“ und wieder eine normalere Form annimmt, kann die Behandlung des kindlichen Glaukoms zu einer Rückbildung der Exkavation führen</a:t>
            </a:r>
            <a:endParaRPr/>
          </a:p>
        </p:txBody>
      </p:sp>
      <p:sp>
        <p:nvSpPr>
          <p:cNvPr id="1838" name="Google Shape;1838;p10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39" name="Google Shape;1839;p108"/>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840" name="Google Shape;1840;p108"/>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841" name="Google Shape;1841;p10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5" name="Shape 1845"/>
        <p:cNvGrpSpPr/>
        <p:nvPr/>
      </p:nvGrpSpPr>
      <p:grpSpPr>
        <a:xfrm>
          <a:off x="0" y="0"/>
          <a:ext cx="0" cy="0"/>
          <a:chOff x="0" y="0"/>
          <a:chExt cx="0" cy="0"/>
        </a:xfrm>
      </p:grpSpPr>
      <p:sp>
        <p:nvSpPr>
          <p:cNvPr id="1846" name="Google Shape;1846;p10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847" name="Google Shape;1847;p10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8" name="Google Shape;1848;p109"/>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849" name="Google Shape;1849;p109"/>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850" name="Google Shape;1850;p109"/>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851" name="Google Shape;1851;p109"/>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852" name="Google Shape;1852;p109"/>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853" name="Google Shape;1853;p109"/>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854" name="Google Shape;1854;p109"/>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855" name="Google Shape;1855;p109"/>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Mindestens 0,2</a:t>
            </a:r>
            <a:endParaRPr/>
          </a:p>
        </p:txBody>
      </p:sp>
      <p:sp>
        <p:nvSpPr>
          <p:cNvPr id="1856" name="Google Shape;1856;p109"/>
          <p:cNvSpPr txBox="1"/>
          <p:nvPr/>
        </p:nvSpPr>
        <p:spPr>
          <a:xfrm>
            <a:off x="688975" y="2628900"/>
            <a:ext cx="7080300" cy="17187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Beim Glaukom bei Erwachsenen tritt der Axonverlust tendenziell an den Polen des Sehnervenkopfes auf; daher konzentrieren wir uns bei der Beurteilung in der Regel auf </a:t>
            </a:r>
            <a:r>
              <a:rPr i="1" lang="en-US" sz="1200">
                <a:solidFill>
                  <a:srgbClr val="BFBFBF"/>
                </a:solidFill>
              </a:rPr>
              <a:t>die vertikale CDR</a:t>
            </a:r>
            <a:r>
              <a:rPr b="0" i="1" lang="en-US" sz="1200" u="none" cap="none" strike="noStrike">
                <a:solidFill>
                  <a:srgbClr val="BFBFBF"/>
                </a:solidFill>
                <a:latin typeface="Arial"/>
                <a:ea typeface="Arial"/>
                <a:cs typeface="Arial"/>
                <a:sym typeface="Arial"/>
              </a:rPr>
              <a:t>. Sollten wir bei der Beurteilung des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ebenso vorgehen?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Man könnte meinen, aber nein. Bei Kindern ist die Exkavation viel allgemeiner und diffuser als bei Erwachsenen. Legen Sie daher bei Kindern keinen übermäßigen Wert auf </a:t>
            </a:r>
            <a:r>
              <a:rPr lang="en-US" sz="1200">
                <a:solidFill>
                  <a:srgbClr val="BFBFBF"/>
                </a:solidFill>
              </a:rPr>
              <a:t>die vertikale CDR</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die Exkavation bei Kindern diffuser?</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a:t>
            </a:r>
            <a:r>
              <a:rPr b="1" i="0" lang="en-US" sz="1200" u="none" cap="none" strike="noStrike">
                <a:solidFill>
                  <a:schemeClr val="dk1"/>
                </a:solidFill>
                <a:latin typeface="Arial"/>
                <a:ea typeface="Arial"/>
                <a:cs typeface="Arial"/>
                <a:sym typeface="Arial"/>
              </a:rPr>
              <a:t>die Dehnbarkeit </a:t>
            </a:r>
            <a:r>
              <a:rPr b="0" i="0" lang="en-US" sz="1200" u="none" cap="none" strike="noStrike">
                <a:solidFill>
                  <a:schemeClr val="dk1"/>
                </a:solidFill>
                <a:latin typeface="Arial"/>
                <a:ea typeface="Arial"/>
                <a:cs typeface="Arial"/>
                <a:sym typeface="Arial"/>
              </a:rPr>
              <a:t>der unreifen Sklera </a:t>
            </a:r>
            <a:r>
              <a:rPr b="0" i="0" lang="en-US" sz="1200" u="none" cap="none" strike="noStrike">
                <a:solidFill>
                  <a:srgbClr val="BFBFBF"/>
                </a:solidFill>
                <a:latin typeface="Arial"/>
                <a:ea typeface="Arial"/>
                <a:cs typeface="Arial"/>
                <a:sym typeface="Arial"/>
              </a:rPr>
              <a:t>dazu führt, dass sich die Lamina cribrosa „nach hinten wölbt“, wodurch sich ihr Durchmesser und folglich die Größe der </a:t>
            </a:r>
            <a:r>
              <a:rPr lang="en-US" sz="1200">
                <a:solidFill>
                  <a:srgbClr val="BFBFBF"/>
                </a:solidFill>
              </a:rPr>
              <a:t>Exkavation zunimmt</a:t>
            </a:r>
            <a:r>
              <a:rPr b="0" i="0" lang="en-US" sz="1200" u="none" cap="none" strike="noStrike">
                <a:solidFill>
                  <a:srgbClr val="BFBFBF"/>
                </a:solidFill>
                <a:latin typeface="Arial"/>
                <a:ea typeface="Arial"/>
                <a:cs typeface="Arial"/>
                <a:sym typeface="Arial"/>
              </a:rPr>
              <a:t>.</a:t>
            </a:r>
            <a:endParaRPr/>
          </a:p>
        </p:txBody>
      </p:sp>
      <p:sp>
        <p:nvSpPr>
          <p:cNvPr id="1857" name="Google Shape;1857;p109"/>
          <p:cNvSpPr txBox="1"/>
          <p:nvPr/>
        </p:nvSpPr>
        <p:spPr>
          <a:xfrm>
            <a:off x="931863" y="2936875"/>
            <a:ext cx="5638800" cy="11340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Diese Dehnbarkeit erklärt ein weiteres Merkmal des kindlichen Glaukoms, das bei der Erwachsenenform nicht zu beobachten ist – welches ist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 eine Senkung des Augeninnendrucks dazu führen kann, </a:t>
            </a:r>
            <a:r>
              <a:rPr lang="en-US" sz="1200">
                <a:solidFill>
                  <a:srgbClr val="0000FF"/>
                </a:solidFill>
              </a:rPr>
              <a:t>dass die Skleradehnung wieder "etwas abnimmt" und wieder ihre (nicht eine) normalere Form annimmt, kann</a:t>
            </a:r>
            <a:r>
              <a:rPr b="0" i="0" lang="en-US" sz="1200" u="none" cap="none" strike="noStrike">
                <a:solidFill>
                  <a:srgbClr val="0000FF"/>
                </a:solidFill>
                <a:latin typeface="Arial"/>
                <a:ea typeface="Arial"/>
                <a:cs typeface="Arial"/>
                <a:sym typeface="Arial"/>
              </a:rPr>
              <a:t> die Behandlung des </a:t>
            </a:r>
            <a:r>
              <a:rPr lang="en-US" sz="1200">
                <a:solidFill>
                  <a:srgbClr val="0000FF"/>
                </a:solidFill>
              </a:rPr>
              <a:t>Glaukom im Kindes- und Säuglingsalter</a:t>
            </a:r>
            <a:r>
              <a:rPr b="0" i="0" lang="en-US" sz="1200" u="none" cap="none" strike="noStrike">
                <a:solidFill>
                  <a:srgbClr val="0000FF"/>
                </a:solidFill>
                <a:latin typeface="Arial"/>
                <a:ea typeface="Arial"/>
                <a:cs typeface="Arial"/>
                <a:sym typeface="Arial"/>
              </a:rPr>
              <a:t>s zu einer Rückbildung der Exkavation führen</a:t>
            </a:r>
            <a:endParaRPr/>
          </a:p>
        </p:txBody>
      </p:sp>
      <p:sp>
        <p:nvSpPr>
          <p:cNvPr id="1858" name="Google Shape;1858;p109"/>
          <p:cNvSpPr/>
          <p:nvPr/>
        </p:nvSpPr>
        <p:spPr>
          <a:xfrm>
            <a:off x="1559441" y="3874322"/>
            <a:ext cx="846000" cy="270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59" name="Google Shape;1859;p10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60" name="Google Shape;1860;p109"/>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861" name="Google Shape;1861;p10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862" name="Google Shape;1862;p10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6" name="Shape 1866"/>
        <p:cNvGrpSpPr/>
        <p:nvPr/>
      </p:nvGrpSpPr>
      <p:grpSpPr>
        <a:xfrm>
          <a:off x="0" y="0"/>
          <a:ext cx="0" cy="0"/>
          <a:chOff x="0" y="0"/>
          <a:chExt cx="0" cy="0"/>
        </a:xfrm>
      </p:grpSpPr>
      <p:sp>
        <p:nvSpPr>
          <p:cNvPr id="1867" name="Google Shape;1867;p11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868" name="Google Shape;1868;p11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69" name="Google Shape;1869;p110"/>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CDR</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870" name="Google Shape;1870;p110"/>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871" name="Google Shape;1871;p110"/>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872" name="Google Shape;1872;p110"/>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873" name="Google Shape;1873;p110"/>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874" name="Google Shape;1874;p110"/>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875" name="Google Shape;1875;p110"/>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876" name="Google Shape;1876;p110"/>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Mindestens 0,2</a:t>
            </a:r>
            <a:endParaRPr/>
          </a:p>
        </p:txBody>
      </p:sp>
      <p:sp>
        <p:nvSpPr>
          <p:cNvPr id="1877" name="Google Shape;1877;p110"/>
          <p:cNvSpPr txBox="1"/>
          <p:nvPr/>
        </p:nvSpPr>
        <p:spPr>
          <a:xfrm>
            <a:off x="688975" y="2628900"/>
            <a:ext cx="7080300" cy="17187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Beim Glaukom bei Erwachsenen tritt der Axonverlust tendenziell an den Polen des Sehnervenkopfes auf; daher konzentrieren wir uns bei der Beurteilung in der Regel auf </a:t>
            </a:r>
            <a:r>
              <a:rPr i="1" lang="en-US" sz="1200">
                <a:solidFill>
                  <a:srgbClr val="BFBFBF"/>
                </a:solidFill>
              </a:rPr>
              <a:t>die vertikale CDR</a:t>
            </a:r>
            <a:r>
              <a:rPr b="0" i="1" lang="en-US" sz="1200" u="none" cap="none" strike="noStrike">
                <a:solidFill>
                  <a:srgbClr val="BFBFBF"/>
                </a:solidFill>
                <a:latin typeface="Arial"/>
                <a:ea typeface="Arial"/>
                <a:cs typeface="Arial"/>
                <a:sym typeface="Arial"/>
              </a:rPr>
              <a:t>. Sollten wir bei der Beurteilung des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ebenso vorgehen?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Man könnte meinen, aber nein. Bei Kindern ist die Exkavation viel allgemeiner und diffuser als bei Erwachsenen. Legen Sie daher bei Kindern keinen übermäßigen Wert auf </a:t>
            </a:r>
            <a:r>
              <a:rPr lang="en-US" sz="1200">
                <a:solidFill>
                  <a:srgbClr val="BFBFBF"/>
                </a:solidFill>
              </a:rPr>
              <a:t>die vertikale CDR</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die Exkavation bei Kindern diffuser?</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a:t>
            </a:r>
            <a:r>
              <a:rPr b="1" i="0" lang="en-US" sz="1200" u="none" cap="none" strike="noStrike">
                <a:solidFill>
                  <a:schemeClr val="dk1"/>
                </a:solidFill>
                <a:latin typeface="Arial"/>
                <a:ea typeface="Arial"/>
                <a:cs typeface="Arial"/>
                <a:sym typeface="Arial"/>
              </a:rPr>
              <a:t>die Dehnbarkeit </a:t>
            </a:r>
            <a:r>
              <a:rPr b="0" i="0" lang="en-US" sz="1200" u="none" cap="none" strike="noStrike">
                <a:solidFill>
                  <a:schemeClr val="dk1"/>
                </a:solidFill>
                <a:latin typeface="Arial"/>
                <a:ea typeface="Arial"/>
                <a:cs typeface="Arial"/>
                <a:sym typeface="Arial"/>
              </a:rPr>
              <a:t>der unreifen Sklera </a:t>
            </a:r>
            <a:r>
              <a:rPr b="0" i="0" lang="en-US" sz="1200" u="none" cap="none" strike="noStrike">
                <a:solidFill>
                  <a:srgbClr val="BFBFBF"/>
                </a:solidFill>
                <a:latin typeface="Arial"/>
                <a:ea typeface="Arial"/>
                <a:cs typeface="Arial"/>
                <a:sym typeface="Arial"/>
              </a:rPr>
              <a:t>dazu führt, dass sich die Lamina cribrosa „nach hinten wölbt“, wodurch sich ihr Durchmesser und folglich die Größe der </a:t>
            </a:r>
            <a:r>
              <a:rPr lang="en-US" sz="1200">
                <a:solidFill>
                  <a:srgbClr val="BFBFBF"/>
                </a:solidFill>
              </a:rPr>
              <a:t>Exkavation zunimmt</a:t>
            </a:r>
            <a:r>
              <a:rPr b="0" i="0" lang="en-US" sz="1200" u="none" cap="none" strike="noStrike">
                <a:solidFill>
                  <a:srgbClr val="BFBFBF"/>
                </a:solidFill>
                <a:latin typeface="Arial"/>
                <a:ea typeface="Arial"/>
                <a:cs typeface="Arial"/>
                <a:sym typeface="Arial"/>
              </a:rPr>
              <a:t>.</a:t>
            </a:r>
            <a:endParaRPr/>
          </a:p>
        </p:txBody>
      </p:sp>
      <p:sp>
        <p:nvSpPr>
          <p:cNvPr id="1878" name="Google Shape;1878;p110"/>
          <p:cNvSpPr txBox="1"/>
          <p:nvPr/>
        </p:nvSpPr>
        <p:spPr>
          <a:xfrm>
            <a:off x="931863" y="2936875"/>
            <a:ext cx="5638800" cy="11340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Diese Dehnbarkeit erklärt ein weiteres Merkmal des kindlichen Glaukoms, das bei der Erwachsenenform nicht zu beobachten ist – welches ist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 eine Senkung des Augeninnendrucks dazu führen kann, dass sich die Sklera ein wenig „zurückspringt“ und wieder eine normalere Form annimmt, kann die Behandlung des </a:t>
            </a:r>
            <a:r>
              <a:rPr lang="en-US" sz="1200">
                <a:solidFill>
                  <a:srgbClr val="0000FF"/>
                </a:solidFill>
              </a:rPr>
              <a:t>Glaukom im Kindes- und Säuglingsalter</a:t>
            </a:r>
            <a:r>
              <a:rPr b="0" i="0" lang="en-US" sz="1200" u="none" cap="none" strike="noStrike">
                <a:solidFill>
                  <a:srgbClr val="0000FF"/>
                </a:solidFill>
                <a:latin typeface="Arial"/>
                <a:ea typeface="Arial"/>
                <a:cs typeface="Arial"/>
                <a:sym typeface="Arial"/>
              </a:rPr>
              <a:t>s zu einer Rückbildung der Exkavation führen</a:t>
            </a:r>
            <a:endParaRPr/>
          </a:p>
        </p:txBody>
      </p:sp>
      <p:sp>
        <p:nvSpPr>
          <p:cNvPr id="1879" name="Google Shape;1879;p11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80" name="Google Shape;1880;p110"/>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881" name="Google Shape;1881;p11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882" name="Google Shape;1882;p11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6" name="Shape 1886"/>
        <p:cNvGrpSpPr/>
        <p:nvPr/>
      </p:nvGrpSpPr>
      <p:grpSpPr>
        <a:xfrm>
          <a:off x="0" y="0"/>
          <a:ext cx="0" cy="0"/>
          <a:chOff x="0" y="0"/>
          <a:chExt cx="0" cy="0"/>
        </a:xfrm>
      </p:grpSpPr>
      <p:sp>
        <p:nvSpPr>
          <p:cNvPr id="1887" name="Google Shape;1887;p11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888" name="Google Shape;1888;p11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89" name="Google Shape;1889;p111"/>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Gesichtsfeldausfall</a:t>
            </a:r>
            <a:endParaRPr/>
          </a:p>
        </p:txBody>
      </p:sp>
      <p:sp>
        <p:nvSpPr>
          <p:cNvPr id="1890" name="Google Shape;1890;p111"/>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891" name="Google Shape;1891;p111"/>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892" name="Google Shape;1892;p111"/>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893" name="Google Shape;1893;p111"/>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1894" name="Google Shape;1894;p11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95" name="Google Shape;1895;p111"/>
          <p:cNvSpPr txBox="1"/>
          <p:nvPr/>
        </p:nvSpPr>
        <p:spPr>
          <a:xfrm>
            <a:off x="3355975" y="4860925"/>
            <a:ext cx="4900613"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Laut dem Glaukom-</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4"/>
                  </a:ext>
                </a:extLst>
              </a:rPr>
              <a:t>Lehrbuch</a:t>
            </a:r>
            <a:r>
              <a:rPr b="0" i="1" lang="en-US" sz="1200" u="none" cap="none" strike="noStrike">
                <a:solidFill>
                  <a:schemeClr val="dk1"/>
                </a:solidFill>
                <a:latin typeface="Arial"/>
                <a:ea typeface="Arial"/>
                <a:cs typeface="Arial"/>
                <a:sym typeface="Arial"/>
              </a:rPr>
              <a:t>: Ab welchem Alter kann eine automatisierte Gesichtsfelduntersuchung sinnvoll sein?</a:t>
            </a:r>
            <a:endParaRPr/>
          </a:p>
        </p:txBody>
      </p:sp>
      <p:sp>
        <p:nvSpPr>
          <p:cNvPr id="1896" name="Google Shape;1896;p111"/>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897" name="Google Shape;1897;p111"/>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898" name="Google Shape;1898;p11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2" name="Shape 1902"/>
        <p:cNvGrpSpPr/>
        <p:nvPr/>
      </p:nvGrpSpPr>
      <p:grpSpPr>
        <a:xfrm>
          <a:off x="0" y="0"/>
          <a:ext cx="0" cy="0"/>
          <a:chOff x="0" y="0"/>
          <a:chExt cx="0" cy="0"/>
        </a:xfrm>
      </p:grpSpPr>
      <p:sp>
        <p:nvSpPr>
          <p:cNvPr id="1903" name="Google Shape;1903;p11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904" name="Google Shape;1904;p11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05" name="Google Shape;1905;p112"/>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Gesichtsfeldausfall</a:t>
            </a:r>
            <a:endParaRPr/>
          </a:p>
        </p:txBody>
      </p:sp>
      <p:sp>
        <p:nvSpPr>
          <p:cNvPr id="1906" name="Google Shape;1906;p112"/>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907" name="Google Shape;1907;p112"/>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908" name="Google Shape;1908;p112"/>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909" name="Google Shape;1909;p112"/>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1910" name="Google Shape;1910;p11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11" name="Google Shape;1911;p112"/>
          <p:cNvSpPr txBox="1"/>
          <p:nvPr/>
        </p:nvSpPr>
        <p:spPr>
          <a:xfrm>
            <a:off x="3355975" y="4860925"/>
            <a:ext cx="4900613" cy="831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Laut dem Glaukom-Lehrbuch: Ab welchem Alter kann eine automatisierte Gesichtsfelduntersuchung sinnvoll sein?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5 </a:t>
            </a:r>
            <a:endParaRPr/>
          </a:p>
        </p:txBody>
      </p:sp>
      <p:sp>
        <p:nvSpPr>
          <p:cNvPr id="1912" name="Google Shape;1912;p112"/>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913" name="Google Shape;1913;p11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914" name="Google Shape;1914;p11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8" name="Shape 1918"/>
        <p:cNvGrpSpPr/>
        <p:nvPr/>
      </p:nvGrpSpPr>
      <p:grpSpPr>
        <a:xfrm>
          <a:off x="0" y="0"/>
          <a:ext cx="0" cy="0"/>
          <a:chOff x="0" y="0"/>
          <a:chExt cx="0" cy="0"/>
        </a:xfrm>
      </p:grpSpPr>
      <p:sp>
        <p:nvSpPr>
          <p:cNvPr id="1919" name="Google Shape;1919;p11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920" name="Google Shape;1920;p11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21" name="Google Shape;1921;p113"/>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Gesichtsfeldausfall</a:t>
            </a:r>
            <a:endParaRPr/>
          </a:p>
        </p:txBody>
      </p:sp>
      <p:sp>
        <p:nvSpPr>
          <p:cNvPr id="1922" name="Google Shape;1922;p113"/>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923" name="Google Shape;1923;p113"/>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924" name="Google Shape;1924;p113"/>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925" name="Google Shape;1925;p113"/>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1926" name="Google Shape;1926;p11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27" name="Google Shape;1927;p113"/>
          <p:cNvSpPr txBox="1"/>
          <p:nvPr/>
        </p:nvSpPr>
        <p:spPr>
          <a:xfrm>
            <a:off x="3355975" y="4860925"/>
            <a:ext cx="4900500" cy="1195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Laut dem Glaukom-Lehrbuch: Ab welchem Alter kann eine automatisierte Gesichtsfelduntersuchung sinnvoll sein?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5 </a:t>
            </a:r>
            <a:r>
              <a:rPr lang="en-US" sz="1200">
                <a:solidFill>
                  <a:schemeClr val="dk1"/>
                </a:solidFill>
              </a:rPr>
              <a:t>Jahre</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welchem Alter ist eine solche Untersuchung laut dem Glaukom-Lehrbuch </a:t>
            </a:r>
            <a:r>
              <a:rPr b="0" i="0" lang="en-US" sz="1200" u="none" cap="none" strike="noStrike">
                <a:solidFill>
                  <a:schemeClr val="dk1"/>
                </a:solidFill>
                <a:latin typeface="Arial"/>
                <a:ea typeface="Arial"/>
                <a:cs typeface="Arial"/>
                <a:sym typeface="Arial"/>
              </a:rPr>
              <a:t>voraussichtlich </a:t>
            </a:r>
            <a:r>
              <a:rPr b="0" i="1" lang="en-US" sz="1200" u="none" cap="none" strike="noStrike">
                <a:solidFill>
                  <a:schemeClr val="dk1"/>
                </a:solidFill>
                <a:latin typeface="Arial"/>
                <a:ea typeface="Arial"/>
                <a:cs typeface="Arial"/>
                <a:sym typeface="Arial"/>
              </a:rPr>
              <a:t>sinnvoll?</a:t>
            </a:r>
            <a:endParaRPr b="0" i="0" sz="1600" u="none" cap="none" strike="noStrike">
              <a:solidFill>
                <a:schemeClr val="dk1"/>
              </a:solidFill>
              <a:latin typeface="Arial"/>
              <a:ea typeface="Arial"/>
              <a:cs typeface="Arial"/>
              <a:sym typeface="Arial"/>
            </a:endParaRPr>
          </a:p>
        </p:txBody>
      </p:sp>
      <p:sp>
        <p:nvSpPr>
          <p:cNvPr id="1928" name="Google Shape;1928;p113"/>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929" name="Google Shape;1929;p113"/>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930" name="Google Shape;1930;p11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 name="Shape 266"/>
        <p:cNvGrpSpPr/>
        <p:nvPr/>
      </p:nvGrpSpPr>
      <p:grpSpPr>
        <a:xfrm>
          <a:off x="0" y="0"/>
          <a:ext cx="0" cy="0"/>
          <a:chOff x="0" y="0"/>
          <a:chExt cx="0" cy="0"/>
        </a:xfrm>
      </p:grpSpPr>
      <p:sp>
        <p:nvSpPr>
          <p:cNvPr id="267" name="Google Shape;267;p1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68" name="Google Shape;268;p1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69" name="Google Shape;269;p11"/>
          <p:cNvSpPr txBox="1"/>
          <p:nvPr/>
        </p:nvSpPr>
        <p:spPr>
          <a:xfrm>
            <a:off x="1828800" y="2317750"/>
            <a:ext cx="59436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Wichtig! Beachten Sie, dass das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nicht einfach eine</a:t>
            </a:r>
            <a:r>
              <a:rPr lang="en-US" sz="1200">
                <a:solidFill>
                  <a:srgbClr val="BFBFBF"/>
                </a:solidFill>
              </a:rPr>
              <a:t> </a:t>
            </a:r>
            <a:r>
              <a:rPr b="0" i="0" lang="en-US" sz="1200" u="none" cap="none" strike="noStrike">
                <a:solidFill>
                  <a:srgbClr val="BFBFBF"/>
                </a:solidFill>
                <a:latin typeface="Arial"/>
                <a:ea typeface="Arial"/>
                <a:cs typeface="Arial"/>
                <a:sym typeface="Arial"/>
              </a:rPr>
              <a:t>Optikusneuropathie wie das Glaukom bei Erwachsenen ist, sondern eine </a:t>
            </a:r>
            <a:r>
              <a:rPr b="1" i="1" lang="en-US" sz="1200" u="none" cap="none" strike="noStrike">
                <a:solidFill>
                  <a:srgbClr val="0000FF"/>
                </a:solidFill>
                <a:latin typeface="Arial"/>
                <a:ea typeface="Arial"/>
                <a:cs typeface="Arial"/>
                <a:sym typeface="Arial"/>
              </a:rPr>
              <a:t>panokuläre Erkrankung </a:t>
            </a:r>
            <a:r>
              <a:rPr b="0" i="0" lang="en-US" sz="1200" u="none" cap="none" strike="noStrike">
                <a:solidFill>
                  <a:srgbClr val="BFBFBF"/>
                </a:solidFill>
                <a:latin typeface="Arial"/>
                <a:ea typeface="Arial"/>
                <a:cs typeface="Arial"/>
                <a:sym typeface="Arial"/>
              </a:rPr>
              <a:t>(insbesondere wenn es um das Glaukom bei jüngeren Kindern geht)</a:t>
            </a:r>
            <a:endParaRPr/>
          </a:p>
        </p:txBody>
      </p:sp>
      <p:sp>
        <p:nvSpPr>
          <p:cNvPr id="270" name="Google Shape;270;p11"/>
          <p:cNvSpPr txBox="1"/>
          <p:nvPr/>
        </p:nvSpPr>
        <p:spPr>
          <a:xfrm>
            <a:off x="1638300" y="3532188"/>
            <a:ext cx="5867400" cy="1564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dass das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„panokular“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Es bedeutet, dass sich seine Auswirkungen auf das Auge im Gegensatz zum Glaukom bei Erwachsenen nicht auf eine Schädigung des Sehnervs und dessen Symptome beschränken</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nicht-sehnervenbezogenen Symptome?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Sie sind Gegenstand des nächsten Abschnitts…</a:t>
            </a:r>
            <a:endParaRPr/>
          </a:p>
        </p:txBody>
      </p:sp>
      <p:sp>
        <p:nvSpPr>
          <p:cNvPr id="271" name="Google Shape;271;p1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72" name="Google Shape;272;p11"/>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273" name="Google Shape;273;p1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274" name="Google Shape;274;p11"/>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als „durch den Augeninnendruck verursachte Schädigung des Auges“.</a:t>
            </a:r>
            <a:endParaRPr/>
          </a:p>
        </p:txBody>
      </p:sp>
    </p:spTree>
  </p:cSld>
  <p:clrMapOvr>
    <a:masterClrMapping/>
  </p:clrMapOvr>
</p:sld>
</file>

<file path=ppt/slides/slide1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4" name="Shape 1934"/>
        <p:cNvGrpSpPr/>
        <p:nvPr/>
      </p:nvGrpSpPr>
      <p:grpSpPr>
        <a:xfrm>
          <a:off x="0" y="0"/>
          <a:ext cx="0" cy="0"/>
          <a:chOff x="0" y="0"/>
          <a:chExt cx="0" cy="0"/>
        </a:xfrm>
      </p:grpSpPr>
      <p:sp>
        <p:nvSpPr>
          <p:cNvPr id="1935" name="Google Shape;1935;p11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936" name="Google Shape;1936;p11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37" name="Google Shape;1937;p114"/>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Gesichtsfeldausfall</a:t>
            </a:r>
            <a:endParaRPr/>
          </a:p>
        </p:txBody>
      </p:sp>
      <p:sp>
        <p:nvSpPr>
          <p:cNvPr id="1938" name="Google Shape;1938;p114"/>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939" name="Google Shape;1939;p114"/>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940" name="Google Shape;1940;p114"/>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941" name="Google Shape;1941;p114"/>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1942" name="Google Shape;1942;p11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43" name="Google Shape;1943;p114"/>
          <p:cNvSpPr txBox="1"/>
          <p:nvPr/>
        </p:nvSpPr>
        <p:spPr>
          <a:xfrm>
            <a:off x="3355975" y="4860925"/>
            <a:ext cx="4900500" cy="138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Laut dem Glaukom-Lehrbuch: Ab welchem Alter kann eine automatisierte Gesichtsfelduntersuchung sinnvoll sein?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5 Jahre</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welchem Alter ist eine solche Untersuchung laut dem Glaukom-Lehrbuch </a:t>
            </a:r>
            <a:r>
              <a:rPr b="0" i="0" lang="en-US" sz="1200" u="none" cap="none" strike="noStrike">
                <a:solidFill>
                  <a:schemeClr val="dk1"/>
                </a:solidFill>
                <a:latin typeface="Arial"/>
                <a:ea typeface="Arial"/>
                <a:cs typeface="Arial"/>
                <a:sym typeface="Arial"/>
              </a:rPr>
              <a:t>voraussichtlich </a:t>
            </a:r>
            <a:r>
              <a:rPr b="0" i="1" lang="en-US" sz="1200" u="none" cap="none" strike="noStrike">
                <a:solidFill>
                  <a:schemeClr val="dk1"/>
                </a:solidFill>
                <a:latin typeface="Arial"/>
                <a:ea typeface="Arial"/>
                <a:cs typeface="Arial"/>
                <a:sym typeface="Arial"/>
              </a:rPr>
              <a:t>sinnvoll?</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7–8 </a:t>
            </a:r>
            <a:r>
              <a:rPr lang="en-US" sz="1200">
                <a:solidFill>
                  <a:schemeClr val="dk1"/>
                </a:solidFill>
              </a:rPr>
              <a:t>Jahre</a:t>
            </a:r>
            <a:endParaRPr/>
          </a:p>
        </p:txBody>
      </p:sp>
      <p:sp>
        <p:nvSpPr>
          <p:cNvPr id="1944" name="Google Shape;1944;p114"/>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945" name="Google Shape;1945;p114"/>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946" name="Google Shape;1946;p11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0" name="Shape 1950"/>
        <p:cNvGrpSpPr/>
        <p:nvPr/>
      </p:nvGrpSpPr>
      <p:grpSpPr>
        <a:xfrm>
          <a:off x="0" y="0"/>
          <a:ext cx="0" cy="0"/>
          <a:chOff x="0" y="0"/>
          <a:chExt cx="0" cy="0"/>
        </a:xfrm>
      </p:grpSpPr>
      <p:sp>
        <p:nvSpPr>
          <p:cNvPr id="1951" name="Google Shape;1951;p11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952" name="Google Shape;1952;p11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53" name="Google Shape;1953;p115"/>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1954" name="Google Shape;1954;p115"/>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955" name="Google Shape;1955;p115"/>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956" name="Google Shape;1956;p115"/>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957" name="Google Shape;1957;p115"/>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1958" name="Google Shape;1958;p11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59" name="Google Shape;1959;p115"/>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1960" name="Google Shape;1960;p115"/>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es mit der zentralen Hornhautdicke (CCT) aus – spielt sie bei der Diagnose eines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F3F3DC"/>
                </a:solidFill>
                <a:latin typeface="Arial"/>
                <a:ea typeface="Arial"/>
                <a:cs typeface="Arial"/>
                <a:sym typeface="Arial"/>
              </a:rPr>
              <a:t>Zum gegenwärtigen Zeitpunkt nicht – seine Rolle ist laut dem </a:t>
            </a:r>
            <a:r>
              <a:rPr b="0" i="1" lang="en-US" sz="1200" u="none" cap="none" strike="noStrike">
                <a:solidFill>
                  <a:srgbClr val="F3F3DC"/>
                </a:solidFill>
                <a:latin typeface="Arial"/>
                <a:ea typeface="Arial"/>
                <a:cs typeface="Arial"/>
                <a:sym typeface="Arial"/>
              </a:rPr>
              <a:t>Glaukom</a:t>
            </a:r>
            <a:r>
              <a:rPr b="0" i="0" lang="en-US" sz="1200" u="none" cap="none" strike="noStrike">
                <a:solidFill>
                  <a:srgbClr val="F3F3DC"/>
                </a:solidFill>
                <a:latin typeface="Arial"/>
                <a:ea typeface="Arial"/>
                <a:cs typeface="Arial"/>
                <a:sym typeface="Arial"/>
              </a:rPr>
              <a:t>-Lehrbuch „unklar“, und der Zusammenhang zwischen CCT und Augeninnendruck bei Kindern ist laut dem </a:t>
            </a:r>
            <a:r>
              <a:rPr b="0" i="1" lang="en-US" sz="1200" u="none" cap="none" strike="noStrike">
                <a:solidFill>
                  <a:srgbClr val="F3F3DC"/>
                </a:solidFill>
                <a:latin typeface="Arial"/>
                <a:ea typeface="Arial"/>
                <a:cs typeface="Arial"/>
                <a:sym typeface="Arial"/>
              </a:rPr>
              <a:t>Pädiatrie</a:t>
            </a:r>
            <a:r>
              <a:rPr b="0" i="0" lang="en-US" sz="1200" u="none" cap="none" strike="noStrike">
                <a:solidFill>
                  <a:srgbClr val="F3F3DC"/>
                </a:solidFill>
                <a:latin typeface="Arial"/>
                <a:ea typeface="Arial"/>
                <a:cs typeface="Arial"/>
                <a:sym typeface="Arial"/>
              </a:rPr>
              <a:t>-Lehrbuch „nicht gut verstanden“. Dennoch weisen sowohl das </a:t>
            </a:r>
            <a:r>
              <a:rPr b="0" i="1" lang="en-US" sz="1200" u="none" cap="none" strike="noStrike">
                <a:solidFill>
                  <a:srgbClr val="F3F3DC"/>
                </a:solidFill>
                <a:latin typeface="Arial"/>
                <a:ea typeface="Arial"/>
                <a:cs typeface="Arial"/>
                <a:sym typeface="Arial"/>
              </a:rPr>
              <a:t>Pädiatrie- </a:t>
            </a:r>
            <a:r>
              <a:rPr b="0" i="0" lang="en-US" sz="1200" u="none" cap="none" strike="noStrike">
                <a:solidFill>
                  <a:srgbClr val="F3F3DC"/>
                </a:solidFill>
                <a:latin typeface="Arial"/>
                <a:ea typeface="Arial"/>
                <a:cs typeface="Arial"/>
                <a:sym typeface="Arial"/>
              </a:rPr>
              <a:t>als auch das</a:t>
            </a:r>
            <a:r>
              <a:rPr b="0" i="1" lang="en-US" sz="1200" u="none" cap="none" strike="noStrike">
                <a:solidFill>
                  <a:srgbClr val="F3F3DC"/>
                </a:solidFill>
                <a:latin typeface="Arial"/>
                <a:ea typeface="Arial"/>
                <a:cs typeface="Arial"/>
                <a:sym typeface="Arial"/>
              </a:rPr>
              <a:t> Glaukom</a:t>
            </a:r>
            <a:r>
              <a:rPr b="0" i="0" lang="en-US" sz="1200" u="none" cap="none" strike="noStrike">
                <a:solidFill>
                  <a:srgbClr val="F3F3DC"/>
                </a:solidFill>
                <a:latin typeface="Arial"/>
                <a:ea typeface="Arial"/>
                <a:cs typeface="Arial"/>
                <a:sym typeface="Arial"/>
              </a:rPr>
              <a:t>-Lehrbuch darauf hin, dass die CCT bei der Untersuchung auf ein </a:t>
            </a:r>
            <a:r>
              <a:rPr lang="en-US" sz="1200">
                <a:solidFill>
                  <a:srgbClr val="F3F3DC"/>
                </a:solidFill>
              </a:rPr>
              <a:t>Glaukom im Kindes- und Säuglingsalter</a:t>
            </a:r>
            <a:r>
              <a:rPr b="0" i="0" lang="en-US" sz="1200" u="none" cap="none" strike="noStrike">
                <a:solidFill>
                  <a:srgbClr val="F3F3DC"/>
                </a:solidFill>
                <a:latin typeface="Arial"/>
                <a:ea typeface="Arial"/>
                <a:cs typeface="Arial"/>
                <a:sym typeface="Arial"/>
              </a:rPr>
              <a:t>gemessen werden sollte.</a:t>
            </a:r>
            <a:endParaRPr/>
          </a:p>
        </p:txBody>
      </p:sp>
      <p:sp>
        <p:nvSpPr>
          <p:cNvPr id="1961" name="Google Shape;1961;p115"/>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962" name="Google Shape;1962;p115"/>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963" name="Google Shape;1963;p11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7" name="Shape 1967"/>
        <p:cNvGrpSpPr/>
        <p:nvPr/>
      </p:nvGrpSpPr>
      <p:grpSpPr>
        <a:xfrm>
          <a:off x="0" y="0"/>
          <a:ext cx="0" cy="0"/>
          <a:chOff x="0" y="0"/>
          <a:chExt cx="0" cy="0"/>
        </a:xfrm>
      </p:grpSpPr>
      <p:sp>
        <p:nvSpPr>
          <p:cNvPr id="1968" name="Google Shape;1968;p11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969" name="Google Shape;1969;p11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70" name="Google Shape;1970;p116"/>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1971" name="Google Shape;1971;p116"/>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972" name="Google Shape;1972;p116"/>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973" name="Google Shape;1973;p116"/>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974" name="Google Shape;1974;p116"/>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1975" name="Google Shape;1975;p11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76" name="Google Shape;1976;p116"/>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1977" name="Google Shape;1977;p116"/>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es mit der zentralen Hornhautdicke (CCT) aus – spielt sie bei der Diagnose eines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Zum gegenwärtigen Zeitpunkt nicht – seine Rolle ist laut dem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„unklar“, und der Zusammenhang zwischen CCT und Augeninnendruck bei Kindern ist laut dem </a:t>
            </a:r>
            <a:r>
              <a:rPr b="0" i="1" lang="en-US" sz="1200" u="none" cap="none" strike="noStrike">
                <a:solidFill>
                  <a:schemeClr val="dk1"/>
                </a:solidFill>
                <a:latin typeface="Arial"/>
                <a:ea typeface="Arial"/>
                <a:cs typeface="Arial"/>
                <a:sym typeface="Arial"/>
              </a:rPr>
              <a:t>Pädiatrie</a:t>
            </a:r>
            <a:r>
              <a:rPr b="0" i="0" lang="en-US" sz="1200" u="none" cap="none" strike="noStrike">
                <a:solidFill>
                  <a:schemeClr val="dk1"/>
                </a:solidFill>
                <a:latin typeface="Arial"/>
                <a:ea typeface="Arial"/>
                <a:cs typeface="Arial"/>
                <a:sym typeface="Arial"/>
              </a:rPr>
              <a:t>-Lehrbuch „nicht gut verstanden“. </a:t>
            </a:r>
            <a:r>
              <a:rPr b="0" i="0" lang="en-US" sz="1200" u="none" cap="none" strike="noStrike">
                <a:solidFill>
                  <a:srgbClr val="F3F3DC"/>
                </a:solidFill>
                <a:latin typeface="Arial"/>
                <a:ea typeface="Arial"/>
                <a:cs typeface="Arial"/>
                <a:sym typeface="Arial"/>
              </a:rPr>
              <a:t>Dennoch weisen sowohl das </a:t>
            </a:r>
            <a:r>
              <a:rPr b="0" i="1" lang="en-US" sz="1200" u="none" cap="none" strike="noStrike">
                <a:solidFill>
                  <a:srgbClr val="F3F3DC"/>
                </a:solidFill>
                <a:latin typeface="Arial"/>
                <a:ea typeface="Arial"/>
                <a:cs typeface="Arial"/>
                <a:sym typeface="Arial"/>
              </a:rPr>
              <a:t>Pädiatrie- </a:t>
            </a:r>
            <a:r>
              <a:rPr b="0" i="0" lang="en-US" sz="1200" u="none" cap="none" strike="noStrike">
                <a:solidFill>
                  <a:srgbClr val="F3F3DC"/>
                </a:solidFill>
                <a:latin typeface="Arial"/>
                <a:ea typeface="Arial"/>
                <a:cs typeface="Arial"/>
                <a:sym typeface="Arial"/>
              </a:rPr>
              <a:t>als auch das</a:t>
            </a:r>
            <a:r>
              <a:rPr b="0" i="1" lang="en-US" sz="1200" u="none" cap="none" strike="noStrike">
                <a:solidFill>
                  <a:srgbClr val="F3F3DC"/>
                </a:solidFill>
                <a:latin typeface="Arial"/>
                <a:ea typeface="Arial"/>
                <a:cs typeface="Arial"/>
                <a:sym typeface="Arial"/>
              </a:rPr>
              <a:t> Glaukom</a:t>
            </a:r>
            <a:r>
              <a:rPr b="0" i="0" lang="en-US" sz="1200" u="none" cap="none" strike="noStrike">
                <a:solidFill>
                  <a:srgbClr val="F3F3DC"/>
                </a:solidFill>
                <a:latin typeface="Arial"/>
                <a:ea typeface="Arial"/>
                <a:cs typeface="Arial"/>
                <a:sym typeface="Arial"/>
              </a:rPr>
              <a:t>-Lehrbuch darauf hin, dass die CCT bei der Untersuchung auf ein </a:t>
            </a:r>
            <a:r>
              <a:rPr lang="en-US" sz="1200">
                <a:solidFill>
                  <a:srgbClr val="F3F3DC"/>
                </a:solidFill>
              </a:rPr>
              <a:t>Glaukom im Kindes- und Säuglingsalter</a:t>
            </a:r>
            <a:r>
              <a:rPr b="0" i="0" lang="en-US" sz="1200" u="none" cap="none" strike="noStrike">
                <a:solidFill>
                  <a:srgbClr val="F3F3DC"/>
                </a:solidFill>
                <a:latin typeface="Arial"/>
                <a:ea typeface="Arial"/>
                <a:cs typeface="Arial"/>
                <a:sym typeface="Arial"/>
              </a:rPr>
              <a:t>gemessen werden sollte.</a:t>
            </a:r>
            <a:endParaRPr/>
          </a:p>
        </p:txBody>
      </p:sp>
      <p:sp>
        <p:nvSpPr>
          <p:cNvPr id="1978" name="Google Shape;1978;p116"/>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979" name="Google Shape;1979;p116"/>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980" name="Google Shape;1980;p11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4" name="Shape 1984"/>
        <p:cNvGrpSpPr/>
        <p:nvPr/>
      </p:nvGrpSpPr>
      <p:grpSpPr>
        <a:xfrm>
          <a:off x="0" y="0"/>
          <a:ext cx="0" cy="0"/>
          <a:chOff x="0" y="0"/>
          <a:chExt cx="0" cy="0"/>
        </a:xfrm>
      </p:grpSpPr>
      <p:sp>
        <p:nvSpPr>
          <p:cNvPr id="1985" name="Google Shape;1985;p117"/>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986" name="Google Shape;1986;p11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87" name="Google Shape;1987;p117"/>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1988" name="Google Shape;1988;p117"/>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989" name="Google Shape;1989;p117"/>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990" name="Google Shape;1990;p117"/>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991" name="Google Shape;1991;p117"/>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1992" name="Google Shape;1992;p11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93" name="Google Shape;1993;p117"/>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1994" name="Google Shape;1994;p117"/>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es mit der zentralen Hornhautdicke (CCT) aus – spielt sie bei der Diagnose eines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Zum gegenwärtigen Zeitpunkt nicht – seine Rolle ist laut dem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„unklar“, und der Zusammenhang zwischen CCT und Augeninnendruck bei Kindern ist laut dem </a:t>
            </a:r>
            <a:r>
              <a:rPr b="0" i="1" lang="en-US" sz="1200" u="none" cap="none" strike="noStrike">
                <a:solidFill>
                  <a:schemeClr val="dk1"/>
                </a:solidFill>
                <a:latin typeface="Arial"/>
                <a:ea typeface="Arial"/>
                <a:cs typeface="Arial"/>
                <a:sym typeface="Arial"/>
              </a:rPr>
              <a:t>Pädiatrie</a:t>
            </a:r>
            <a:r>
              <a:rPr b="0" i="0" lang="en-US" sz="1200" u="none" cap="none" strike="noStrike">
                <a:solidFill>
                  <a:schemeClr val="dk1"/>
                </a:solidFill>
                <a:latin typeface="Arial"/>
                <a:ea typeface="Arial"/>
                <a:cs typeface="Arial"/>
                <a:sym typeface="Arial"/>
              </a:rPr>
              <a:t>-Lehrbuch „nicht gut verstanden“. </a:t>
            </a:r>
            <a:r>
              <a:rPr b="0" i="0" lang="en-US" sz="1200" u="none" cap="none" strike="noStrike">
                <a:solidFill>
                  <a:srgbClr val="0000FF"/>
                </a:solidFill>
                <a:latin typeface="Arial"/>
                <a:ea typeface="Arial"/>
                <a:cs typeface="Arial"/>
                <a:sym typeface="Arial"/>
              </a:rPr>
              <a:t>Dennoch weisen sowohl das </a:t>
            </a:r>
            <a:r>
              <a:rPr b="0" i="1" lang="en-US" sz="1200" u="none" cap="none" strike="noStrike">
                <a:solidFill>
                  <a:srgbClr val="0000FF"/>
                </a:solidFill>
                <a:latin typeface="Arial"/>
                <a:ea typeface="Arial"/>
                <a:cs typeface="Arial"/>
                <a:sym typeface="Arial"/>
              </a:rPr>
              <a:t>Pädiatrie- </a:t>
            </a:r>
            <a:r>
              <a:rPr b="0" i="0" lang="en-US" sz="1200" u="none" cap="none" strike="noStrike">
                <a:solidFill>
                  <a:srgbClr val="0000FF"/>
                </a:solidFill>
                <a:latin typeface="Arial"/>
                <a:ea typeface="Arial"/>
                <a:cs typeface="Arial"/>
                <a:sym typeface="Arial"/>
              </a:rPr>
              <a:t>als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15"/>
                  </a:ext>
                </a:extLst>
              </a:rPr>
              <a:t>auch</a:t>
            </a:r>
            <a:r>
              <a:rPr b="0" i="0" lang="en-US" sz="1200" u="none" cap="none" strike="noStrike">
                <a:solidFill>
                  <a:srgbClr val="0000FF"/>
                </a:solidFill>
                <a:latin typeface="Arial"/>
                <a:ea typeface="Arial"/>
                <a:cs typeface="Arial"/>
                <a:sym typeface="Arial"/>
              </a:rPr>
              <a:t> das</a:t>
            </a:r>
            <a:r>
              <a:rPr b="0" i="1" lang="en-US" sz="1200" u="none" cap="none" strike="noStrike">
                <a:solidFill>
                  <a:srgbClr val="0000FF"/>
                </a:solidFill>
                <a:latin typeface="Arial"/>
                <a:ea typeface="Arial"/>
                <a:cs typeface="Arial"/>
                <a:sym typeface="Arial"/>
              </a:rPr>
              <a:t> Glaukom</a:t>
            </a:r>
            <a:r>
              <a:rPr b="0" i="0" lang="en-US" sz="1200" u="none" cap="none" strike="noStrike">
                <a:solidFill>
                  <a:srgbClr val="0000FF"/>
                </a:solidFill>
                <a:latin typeface="Arial"/>
                <a:ea typeface="Arial"/>
                <a:cs typeface="Arial"/>
                <a:sym typeface="Arial"/>
              </a:rPr>
              <a:t>-Lehrbuch darauf hin, dass die CCT bei der Untersuchung auf ein </a:t>
            </a:r>
            <a:r>
              <a:rPr lang="en-US" sz="1200">
                <a:solidFill>
                  <a:srgbClr val="0000FF"/>
                </a:solidFill>
              </a:rPr>
              <a:t>Glaukom im Kindes- und Säuglingsalter</a:t>
            </a:r>
            <a:r>
              <a:rPr b="0" i="0" lang="en-US" sz="1200" u="none" cap="none" strike="noStrike">
                <a:solidFill>
                  <a:srgbClr val="0000FF"/>
                </a:solidFill>
                <a:latin typeface="Arial"/>
                <a:ea typeface="Arial"/>
                <a:cs typeface="Arial"/>
                <a:sym typeface="Arial"/>
              </a:rPr>
              <a:t>gemessen werden sollte.</a:t>
            </a:r>
            <a:endParaRPr/>
          </a:p>
        </p:txBody>
      </p:sp>
      <p:sp>
        <p:nvSpPr>
          <p:cNvPr id="1995" name="Google Shape;1995;p117"/>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996" name="Google Shape;1996;p11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997" name="Google Shape;1997;p11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 name="Shape 2001"/>
        <p:cNvGrpSpPr/>
        <p:nvPr/>
      </p:nvGrpSpPr>
      <p:grpSpPr>
        <a:xfrm>
          <a:off x="0" y="0"/>
          <a:ext cx="0" cy="0"/>
          <a:chOff x="0" y="0"/>
          <a:chExt cx="0" cy="0"/>
        </a:xfrm>
      </p:grpSpPr>
      <p:sp>
        <p:nvSpPr>
          <p:cNvPr id="2002" name="Google Shape;2002;p11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2003" name="Google Shape;2003;p11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04" name="Google Shape;2004;p118"/>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2005" name="Google Shape;2005;p118"/>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2006" name="Google Shape;2006;p118"/>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2007" name="Google Shape;2007;p118"/>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2008" name="Google Shape;2008;p118"/>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2009" name="Google Shape;2009;p11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10" name="Google Shape;2010;p118"/>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2011" name="Google Shape;2011;p118"/>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der zentralen Hornhautdicke (CCT) aus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2012" name="Google Shape;2012;p118"/>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b="0" i="1"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lang="en-US" sz="1200">
                <a:solidFill>
                  <a:srgbClr val="99FF99"/>
                </a:solidFill>
              </a:rPr>
              <a:t>Ist abhängig von der jeweiligen Fachliteratur</a:t>
            </a:r>
            <a:r>
              <a:rPr b="0" i="0" lang="en-US" sz="1200" u="none" cap="none" strike="noStrike">
                <a:solidFill>
                  <a:srgbClr val="99FF99"/>
                </a:solidFill>
                <a:latin typeface="Arial"/>
                <a:ea typeface="Arial"/>
                <a:cs typeface="Arial"/>
                <a:sym typeface="Arial"/>
              </a:rPr>
              <a:t>. Das </a:t>
            </a:r>
            <a:r>
              <a:rPr b="0" i="1" lang="en-US" sz="1200" u="none" cap="none" strike="noStrike">
                <a:solidFill>
                  <a:srgbClr val="99FF99"/>
                </a:solidFill>
                <a:latin typeface="Arial"/>
                <a:ea typeface="Arial"/>
                <a:cs typeface="Arial"/>
                <a:sym typeface="Arial"/>
              </a:rPr>
              <a:t>Glaukom</a:t>
            </a:r>
            <a:r>
              <a:rPr b="0" i="0" lang="en-US" sz="1200" u="none" cap="none" strike="noStrike">
                <a:solidFill>
                  <a:srgbClr val="99FF99"/>
                </a:solidFill>
                <a:latin typeface="Arial"/>
                <a:ea typeface="Arial"/>
                <a:cs typeface="Arial"/>
                <a:sym typeface="Arial"/>
              </a:rPr>
              <a:t>-Lehrbuch gibt an, dass die CCT bei Kindern ohne Glaukom im Durchschnitt bei </a:t>
            </a:r>
            <a:r>
              <a:rPr lang="en-US" sz="1200">
                <a:solidFill>
                  <a:srgbClr val="99FF99"/>
                </a:solidFill>
              </a:rPr>
              <a:t>540–560 µm </a:t>
            </a:r>
            <a:r>
              <a:rPr b="0" i="0" lang="en-US" sz="1200" u="none" cap="none" strike="noStrike">
                <a:solidFill>
                  <a:srgbClr val="99FF99"/>
                </a:solidFill>
                <a:latin typeface="Arial"/>
                <a:ea typeface="Arial"/>
                <a:cs typeface="Arial"/>
                <a:sym typeface="Arial"/>
              </a:rPr>
              <a:t>liegt. Weiter heißt es, dass er bei Kindern mit angeborenem Glaukom und Down-Syndrom </a:t>
            </a:r>
            <a:r>
              <a:rPr lang="en-US" sz="1200">
                <a:solidFill>
                  <a:srgbClr val="99FF99"/>
                </a:solidFill>
              </a:rPr>
              <a:t>niedriger</a:t>
            </a:r>
            <a:r>
              <a:rPr b="0" i="0" lang="en-US" sz="1200" u="none" cap="none" strike="noStrike">
                <a:solidFill>
                  <a:srgbClr val="99FF99"/>
                </a:solidFill>
                <a:latin typeface="Arial"/>
                <a:ea typeface="Arial"/>
                <a:cs typeface="Arial"/>
                <a:sym typeface="Arial"/>
              </a:rPr>
              <a:t>und bei Kindern mit Aniridie </a:t>
            </a:r>
            <a:r>
              <a:rPr lang="en-US" sz="1200">
                <a:solidFill>
                  <a:srgbClr val="99FF99"/>
                </a:solidFill>
              </a:rPr>
              <a:t>höher</a:t>
            </a:r>
            <a:r>
              <a:rPr b="0" i="0" lang="en-US" sz="1200" u="none" cap="none" strike="noStrike">
                <a:solidFill>
                  <a:srgbClr val="99FF99"/>
                </a:solidFill>
                <a:latin typeface="Arial"/>
                <a:ea typeface="Arial"/>
                <a:cs typeface="Arial"/>
                <a:sym typeface="Arial"/>
              </a:rPr>
              <a:t> ist. Das Pädiatrie-Buch gibt an, dass </a:t>
            </a:r>
            <a:r>
              <a:rPr lang="en-US" sz="1200">
                <a:solidFill>
                  <a:srgbClr val="99FF99"/>
                </a:solidFill>
              </a:rPr>
              <a:t>der CCT-Wert -Wert</a:t>
            </a:r>
            <a:r>
              <a:rPr b="0" i="0" lang="en-US" sz="1200" u="none" cap="none" strike="noStrike">
                <a:solidFill>
                  <a:srgbClr val="99FF99"/>
                </a:solidFill>
                <a:latin typeface="Arial"/>
                <a:ea typeface="Arial"/>
                <a:cs typeface="Arial"/>
                <a:sym typeface="Arial"/>
              </a:rPr>
              <a:t> in den ersten 6–12 Lebensmonaten abnimmt und dann von etwa 550 im Alter von 1 Jahr auf etwa 570 im Alter von 12 Jahren ansteigt. </a:t>
            </a:r>
            <a:endParaRPr/>
          </a:p>
        </p:txBody>
      </p:sp>
      <p:sp>
        <p:nvSpPr>
          <p:cNvPr id="2013" name="Google Shape;2013;p118"/>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2014" name="Google Shape;2014;p118"/>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2015" name="Google Shape;2015;p11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9" name="Shape 2019"/>
        <p:cNvGrpSpPr/>
        <p:nvPr/>
      </p:nvGrpSpPr>
      <p:grpSpPr>
        <a:xfrm>
          <a:off x="0" y="0"/>
          <a:ext cx="0" cy="0"/>
          <a:chOff x="0" y="0"/>
          <a:chExt cx="0" cy="0"/>
        </a:xfrm>
      </p:grpSpPr>
      <p:sp>
        <p:nvSpPr>
          <p:cNvPr id="2020" name="Google Shape;2020;p11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2021" name="Google Shape;2021;p11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22" name="Google Shape;2022;p119"/>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2023" name="Google Shape;2023;p119"/>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2024" name="Google Shape;2024;p119"/>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2025" name="Google Shape;2025;p119"/>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2026" name="Google Shape;2026;p119"/>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2027" name="Google Shape;2027;p11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28" name="Google Shape;2028;p119"/>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2029" name="Google Shape;2029;p119"/>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der zentralen Hornhautdicke (CCT) aus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2030" name="Google Shape;2030;p119"/>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a:p>
          <a:p>
            <a:pPr indent="0" lvl="0" marL="0" marR="0" rtl="0" algn="l">
              <a:spcBef>
                <a:spcPts val="0"/>
              </a:spcBef>
              <a:spcAft>
                <a:spcPts val="0"/>
              </a:spcAft>
              <a:buNone/>
            </a:pPr>
            <a:r>
              <a:rPr lang="en-US" sz="1200">
                <a:solidFill>
                  <a:schemeClr val="dk1"/>
                </a:solidFill>
              </a:rPr>
              <a:t>Ist abhängig von der jeweiligen Fachliteratur</a:t>
            </a:r>
            <a:r>
              <a:rPr b="0" i="0" lang="en-US" sz="1200" u="none" cap="none" strike="noStrike">
                <a:solidFill>
                  <a:schemeClr val="dk1"/>
                </a:solidFill>
                <a:latin typeface="Arial"/>
                <a:ea typeface="Arial"/>
                <a:cs typeface="Arial"/>
                <a:sym typeface="Arial"/>
              </a:rPr>
              <a:t>. Das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gibt an, dass die CCT bei Kindern ohne Glaukom im Durchschnitt bei </a:t>
            </a:r>
            <a:r>
              <a:rPr lang="en-US" sz="1200">
                <a:solidFill>
                  <a:schemeClr val="dk1"/>
                </a:solidFill>
                <a:extLst>
                  <a:ext uri="http://customooxmlschemas.google.com/">
                    <go:slidesCustomData xmlns:go="http://customooxmlschemas.google.com/" textRoundtripDataId="16"/>
                  </a:ext>
                </a:extLst>
              </a:rPr>
              <a:t>540–560 µm</a:t>
            </a:r>
            <a:r>
              <a:rPr b="0" i="0" lang="en-US" sz="1200" u="none" cap="none" strike="noStrike">
                <a:solidFill>
                  <a:schemeClr val="dk1"/>
                </a:solidFill>
                <a:latin typeface="Arial"/>
                <a:ea typeface="Arial"/>
                <a:cs typeface="Arial"/>
                <a:sym typeface="Arial"/>
              </a:rPr>
              <a:t> liegt</a:t>
            </a:r>
            <a:r>
              <a:rPr b="0" i="0" lang="en-US" sz="1200" u="none" cap="none" strike="noStrike">
                <a:solidFill>
                  <a:srgbClr val="0000FF"/>
                </a:solidFill>
                <a:latin typeface="Arial"/>
                <a:ea typeface="Arial"/>
                <a:cs typeface="Arial"/>
                <a:sym typeface="Arial"/>
              </a:rPr>
              <a:t>. </a:t>
            </a:r>
            <a:r>
              <a:rPr b="0" i="0" lang="en-US" sz="1200" u="none" cap="none" strike="noStrike">
                <a:solidFill>
                  <a:srgbClr val="99FF99"/>
                </a:solidFill>
                <a:latin typeface="Arial"/>
                <a:ea typeface="Arial"/>
                <a:cs typeface="Arial"/>
                <a:sym typeface="Arial"/>
              </a:rPr>
              <a:t>Weiter heißt es, dass er bei Kindern mit angeborenem Glaukom und Down-Syndrom </a:t>
            </a:r>
            <a:r>
              <a:rPr lang="en-US" sz="1200">
                <a:solidFill>
                  <a:srgbClr val="99FF99"/>
                </a:solidFill>
              </a:rPr>
              <a:t>niedriger</a:t>
            </a:r>
            <a:r>
              <a:rPr b="0" i="0" lang="en-US" sz="1200" u="none" cap="none" strike="noStrike">
                <a:solidFill>
                  <a:srgbClr val="99FF99"/>
                </a:solidFill>
                <a:latin typeface="Arial"/>
                <a:ea typeface="Arial"/>
                <a:cs typeface="Arial"/>
                <a:sym typeface="Arial"/>
              </a:rPr>
              <a:t>und bei Kindern mit Aniridie </a:t>
            </a:r>
            <a:r>
              <a:rPr lang="en-US" sz="1200">
                <a:solidFill>
                  <a:srgbClr val="99FF99"/>
                </a:solidFill>
              </a:rPr>
              <a:t>höher</a:t>
            </a:r>
            <a:r>
              <a:rPr b="0" i="0" lang="en-US" sz="1200" u="none" cap="none" strike="noStrike">
                <a:solidFill>
                  <a:srgbClr val="99FF99"/>
                </a:solidFill>
                <a:latin typeface="Arial"/>
                <a:ea typeface="Arial"/>
                <a:cs typeface="Arial"/>
                <a:sym typeface="Arial"/>
              </a:rPr>
              <a:t> ist. Das Pädiatriebuch gibt an, dass </a:t>
            </a:r>
            <a:r>
              <a:rPr lang="en-US" sz="1200">
                <a:solidFill>
                  <a:srgbClr val="99FF99"/>
                </a:solidFill>
              </a:rPr>
              <a:t>der CCT-Wert -Wert</a:t>
            </a:r>
            <a:r>
              <a:rPr b="0" i="0" lang="en-US" sz="1200" u="none" cap="none" strike="noStrike">
                <a:solidFill>
                  <a:srgbClr val="99FF99"/>
                </a:solidFill>
                <a:latin typeface="Arial"/>
                <a:ea typeface="Arial"/>
                <a:cs typeface="Arial"/>
                <a:sym typeface="Arial"/>
              </a:rPr>
              <a:t> in den ersten 6–12 Lebensmonaten abnimmt und dann von etwa 550 im Alter von 1 Jahr auf etwa 570 im Alter von 12 Jahren ansteigt. </a:t>
            </a:r>
            <a:endParaRPr/>
          </a:p>
        </p:txBody>
      </p:sp>
      <p:sp>
        <p:nvSpPr>
          <p:cNvPr id="2031" name="Google Shape;2031;p119"/>
          <p:cNvSpPr/>
          <p:nvPr/>
        </p:nvSpPr>
        <p:spPr>
          <a:xfrm>
            <a:off x="5563575" y="4524375"/>
            <a:ext cx="6462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Bereich</a:t>
            </a:r>
            <a:endParaRPr/>
          </a:p>
        </p:txBody>
      </p:sp>
      <p:sp>
        <p:nvSpPr>
          <p:cNvPr id="2032" name="Google Shape;2032;p119"/>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2033" name="Google Shape;2033;p11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2034" name="Google Shape;2034;p11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8" name="Shape 2038"/>
        <p:cNvGrpSpPr/>
        <p:nvPr/>
      </p:nvGrpSpPr>
      <p:grpSpPr>
        <a:xfrm>
          <a:off x="0" y="0"/>
          <a:ext cx="0" cy="0"/>
          <a:chOff x="0" y="0"/>
          <a:chExt cx="0" cy="0"/>
        </a:xfrm>
      </p:grpSpPr>
      <p:sp>
        <p:nvSpPr>
          <p:cNvPr id="2039" name="Google Shape;2039;p12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2040" name="Google Shape;2040;p12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41" name="Google Shape;2041;p120"/>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2042" name="Google Shape;2042;p120"/>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2043" name="Google Shape;2043;p120"/>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2044" name="Google Shape;2044;p120"/>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2045" name="Google Shape;2045;p120"/>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2046" name="Google Shape;2046;p12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47" name="Google Shape;2047;p120"/>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2048" name="Google Shape;2048;p120"/>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der zentralen Hornhautdicke (CCT) aus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2049" name="Google Shape;2049;p120"/>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a:p>
          <a:p>
            <a:pPr indent="0" lvl="0" marL="0" marR="0" rtl="0" algn="l">
              <a:spcBef>
                <a:spcPts val="0"/>
              </a:spcBef>
              <a:spcAft>
                <a:spcPts val="0"/>
              </a:spcAft>
              <a:buNone/>
            </a:pPr>
            <a:r>
              <a:rPr lang="en-US" sz="1200">
                <a:solidFill>
                  <a:schemeClr val="dk1"/>
                </a:solidFill>
              </a:rPr>
              <a:t>Ist abhängig von der jeweiligen Fachliteratur</a:t>
            </a:r>
            <a:r>
              <a:rPr b="0" i="0" lang="en-US" sz="1200" u="none" cap="none" strike="noStrike">
                <a:solidFill>
                  <a:schemeClr val="dk1"/>
                </a:solidFill>
                <a:latin typeface="Arial"/>
                <a:ea typeface="Arial"/>
                <a:cs typeface="Arial"/>
                <a:sym typeface="Arial"/>
              </a:rPr>
              <a:t>. Das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gibt an, dass die CCT bei Kindern ohne Glaukom im Durchschnitt bei </a:t>
            </a:r>
            <a:r>
              <a:rPr lang="en-US" sz="1200">
                <a:solidFill>
                  <a:schemeClr val="dk1"/>
                </a:solidFill>
              </a:rPr>
              <a:t>540–560 µm </a:t>
            </a:r>
            <a:r>
              <a:rPr b="0" i="0" lang="en-US" sz="1200" u="none" cap="none" strike="noStrike">
                <a:solidFill>
                  <a:schemeClr val="dk1"/>
                </a:solidFill>
                <a:latin typeface="Arial"/>
                <a:ea typeface="Arial"/>
                <a:cs typeface="Arial"/>
                <a:sym typeface="Arial"/>
              </a:rPr>
              <a:t>liegt</a:t>
            </a:r>
            <a:r>
              <a:rPr b="0" i="0" lang="en-US" sz="1200" u="none" cap="none" strike="noStrike">
                <a:solidFill>
                  <a:srgbClr val="0000FF"/>
                </a:solidFill>
                <a:latin typeface="Arial"/>
                <a:ea typeface="Arial"/>
                <a:cs typeface="Arial"/>
                <a:sym typeface="Arial"/>
              </a:rPr>
              <a:t>. </a:t>
            </a:r>
            <a:r>
              <a:rPr b="0" i="0" lang="en-US" sz="1200" u="none" cap="none" strike="noStrike">
                <a:solidFill>
                  <a:srgbClr val="99FF99"/>
                </a:solidFill>
                <a:latin typeface="Arial"/>
                <a:ea typeface="Arial"/>
                <a:cs typeface="Arial"/>
                <a:sym typeface="Arial"/>
              </a:rPr>
              <a:t>Weiter heißt es, dass er bei Kindern mit angeborenem Glaukom und Down-Syndrom </a:t>
            </a:r>
            <a:r>
              <a:rPr lang="en-US" sz="1200">
                <a:solidFill>
                  <a:srgbClr val="99FF99"/>
                </a:solidFill>
              </a:rPr>
              <a:t>niedriger</a:t>
            </a:r>
            <a:r>
              <a:rPr b="0" i="0" lang="en-US" sz="1200" u="none" cap="none" strike="noStrike">
                <a:solidFill>
                  <a:srgbClr val="99FF99"/>
                </a:solidFill>
                <a:latin typeface="Arial"/>
                <a:ea typeface="Arial"/>
                <a:cs typeface="Arial"/>
                <a:sym typeface="Arial"/>
              </a:rPr>
              <a:t>und bei Kindern mit Aniridie </a:t>
            </a:r>
            <a:r>
              <a:rPr lang="en-US" sz="1200">
                <a:solidFill>
                  <a:srgbClr val="99FF99"/>
                </a:solidFill>
              </a:rPr>
              <a:t>höher</a:t>
            </a:r>
            <a:r>
              <a:rPr b="0" i="0" lang="en-US" sz="1200" u="none" cap="none" strike="noStrike">
                <a:solidFill>
                  <a:srgbClr val="99FF99"/>
                </a:solidFill>
                <a:latin typeface="Arial"/>
                <a:ea typeface="Arial"/>
                <a:cs typeface="Arial"/>
                <a:sym typeface="Arial"/>
              </a:rPr>
              <a:t> ist. Das Pädiatriebuch gibt an, dass </a:t>
            </a:r>
            <a:r>
              <a:rPr lang="en-US" sz="1200">
                <a:solidFill>
                  <a:srgbClr val="99FF99"/>
                </a:solidFill>
              </a:rPr>
              <a:t>der CCT-Wert -Wert</a:t>
            </a:r>
            <a:r>
              <a:rPr b="0" i="0" lang="en-US" sz="1200" u="none" cap="none" strike="noStrike">
                <a:solidFill>
                  <a:srgbClr val="99FF99"/>
                </a:solidFill>
                <a:latin typeface="Arial"/>
                <a:ea typeface="Arial"/>
                <a:cs typeface="Arial"/>
                <a:sym typeface="Arial"/>
              </a:rPr>
              <a:t> in den ersten 6–12 Lebensmonaten abnimmt und dann von etwa 550 im Alter von 1 Jahr auf etwa 570 im Alter von 12 Jahren ansteigt. </a:t>
            </a:r>
            <a:endParaRPr/>
          </a:p>
        </p:txBody>
      </p:sp>
      <p:sp>
        <p:nvSpPr>
          <p:cNvPr id="2050" name="Google Shape;2050;p120"/>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2051" name="Google Shape;2051;p12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2052" name="Google Shape;2052;p12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6" name="Shape 2056"/>
        <p:cNvGrpSpPr/>
        <p:nvPr/>
      </p:nvGrpSpPr>
      <p:grpSpPr>
        <a:xfrm>
          <a:off x="0" y="0"/>
          <a:ext cx="0" cy="0"/>
          <a:chOff x="0" y="0"/>
          <a:chExt cx="0" cy="0"/>
        </a:xfrm>
      </p:grpSpPr>
      <p:sp>
        <p:nvSpPr>
          <p:cNvPr id="2057" name="Google Shape;2057;p12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2058" name="Google Shape;2058;p12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59" name="Google Shape;2059;p121"/>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2060" name="Google Shape;2060;p121"/>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2061" name="Google Shape;2061;p121"/>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2062" name="Google Shape;2062;p121"/>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2063" name="Google Shape;2063;p121"/>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2064" name="Google Shape;2064;p12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65" name="Google Shape;2065;p121"/>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2066" name="Google Shape;2066;p121"/>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der zentralen Hornhautdicke (CCT) aus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2067" name="Google Shape;2067;p121"/>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a:p>
          <a:p>
            <a:pPr indent="0" lvl="0" marL="0" marR="0" rtl="0" algn="l">
              <a:spcBef>
                <a:spcPts val="0"/>
              </a:spcBef>
              <a:spcAft>
                <a:spcPts val="0"/>
              </a:spcAft>
              <a:buNone/>
            </a:pPr>
            <a:r>
              <a:rPr lang="en-US" sz="1200">
                <a:solidFill>
                  <a:schemeClr val="dk1"/>
                </a:solidFill>
              </a:rPr>
              <a:t>Ist abhängig von der jeweiligen Fachliteratur</a:t>
            </a:r>
            <a:r>
              <a:rPr b="0" i="0" lang="en-US" sz="1200" u="none" cap="none" strike="noStrike">
                <a:solidFill>
                  <a:schemeClr val="dk1"/>
                </a:solidFill>
                <a:latin typeface="Arial"/>
                <a:ea typeface="Arial"/>
                <a:cs typeface="Arial"/>
                <a:sym typeface="Arial"/>
              </a:rPr>
              <a:t>. Das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gibt an, dass die CCT bei Kindern ohne Glaukom im Durchschnitt bei </a:t>
            </a:r>
            <a:r>
              <a:rPr lang="en-US" sz="1200">
                <a:solidFill>
                  <a:schemeClr val="dk1"/>
                </a:solidFill>
              </a:rPr>
              <a:t>540–560 µm </a:t>
            </a:r>
            <a:r>
              <a:rPr b="0" i="0" lang="en-US" sz="1200" u="none" cap="none" strike="noStrike">
                <a:solidFill>
                  <a:schemeClr val="dk1"/>
                </a:solidFill>
                <a:latin typeface="Arial"/>
                <a:ea typeface="Arial"/>
                <a:cs typeface="Arial"/>
                <a:sym typeface="Arial"/>
              </a:rPr>
              <a:t>liegt</a:t>
            </a:r>
            <a:r>
              <a:rPr b="0" i="0" lang="en-US" sz="1200" u="none" cap="none" strike="noStrike">
                <a:solidFill>
                  <a:srgbClr val="0000FF"/>
                </a:solidFill>
                <a:latin typeface="Arial"/>
                <a:ea typeface="Arial"/>
                <a:cs typeface="Arial"/>
                <a:sym typeface="Arial"/>
              </a:rPr>
              <a:t>. Weiter heißt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17"/>
                  </a:ext>
                </a:extLst>
              </a:rPr>
              <a:t>es</a:t>
            </a:r>
            <a:r>
              <a:rPr b="0" i="0" lang="en-US" sz="1200" u="none" cap="none" strike="noStrike">
                <a:solidFill>
                  <a:srgbClr val="99FF99"/>
                </a:solidFill>
                <a:latin typeface="Arial"/>
                <a:ea typeface="Arial"/>
                <a:cs typeface="Arial"/>
                <a:sym typeface="Arial"/>
              </a:rPr>
              <a:t>,</a:t>
            </a:r>
            <a:r>
              <a:rPr b="0" i="0" lang="en-US" sz="1200" u="none" cap="none" strike="noStrike">
                <a:solidFill>
                  <a:srgbClr val="0000FF"/>
                </a:solidFill>
                <a:latin typeface="Arial"/>
                <a:ea typeface="Arial"/>
                <a:cs typeface="Arial"/>
                <a:sym typeface="Arial"/>
              </a:rPr>
              <a:t> dass </a:t>
            </a:r>
            <a:r>
              <a:rPr lang="en-US" sz="1200">
                <a:solidFill>
                  <a:srgbClr val="0000FF"/>
                </a:solidFill>
              </a:rPr>
              <a:t>der Wert</a:t>
            </a:r>
            <a:r>
              <a:rPr b="0" i="0" lang="en-US" sz="1200" u="none" cap="none" strike="noStrike">
                <a:solidFill>
                  <a:srgbClr val="0000FF"/>
                </a:solidFill>
                <a:latin typeface="Arial"/>
                <a:ea typeface="Arial"/>
                <a:cs typeface="Arial"/>
                <a:sym typeface="Arial"/>
              </a:rPr>
              <a:t> bei Kindern mit angeborenem Glaukom und Down-Syndrom </a:t>
            </a:r>
            <a:r>
              <a:rPr lang="en-US" sz="1200">
                <a:solidFill>
                  <a:srgbClr val="0000FF"/>
                </a:solidFill>
              </a:rPr>
              <a:t>niedriger </a:t>
            </a:r>
            <a:r>
              <a:rPr lang="en-US" sz="1200">
                <a:solidFill>
                  <a:srgbClr val="0000FF"/>
                </a:solidFill>
              </a:rPr>
              <a:t>ist</a:t>
            </a:r>
            <a:r>
              <a:rPr b="0" i="0" lang="en-US" sz="1200" u="none" cap="none" strike="noStrike">
                <a:solidFill>
                  <a:srgbClr val="99FF99"/>
                </a:solidFill>
                <a:latin typeface="Arial"/>
                <a:ea typeface="Arial"/>
                <a:cs typeface="Arial"/>
                <a:sym typeface="Arial"/>
              </a:rPr>
              <a:t>und bei Kindern mit Aniridie </a:t>
            </a:r>
            <a:r>
              <a:rPr lang="en-US" sz="1200">
                <a:solidFill>
                  <a:srgbClr val="99FF99"/>
                </a:solidFill>
              </a:rPr>
              <a:t>höher</a:t>
            </a:r>
            <a:r>
              <a:rPr b="0" i="0" lang="en-US" sz="1200" u="none" cap="none" strike="noStrike">
                <a:solidFill>
                  <a:srgbClr val="99FF99"/>
                </a:solidFill>
                <a:latin typeface="Arial"/>
                <a:ea typeface="Arial"/>
                <a:cs typeface="Arial"/>
                <a:sym typeface="Arial"/>
              </a:rPr>
              <a:t>. Das Pädiatriebuch gibt an, dass </a:t>
            </a:r>
            <a:r>
              <a:rPr lang="en-US" sz="1200">
                <a:solidFill>
                  <a:srgbClr val="99FF99"/>
                </a:solidFill>
              </a:rPr>
              <a:t>der CCT-Wert -Wert</a:t>
            </a:r>
            <a:r>
              <a:rPr b="0" i="0" lang="en-US" sz="1200" u="none" cap="none" strike="noStrike">
                <a:solidFill>
                  <a:srgbClr val="99FF99"/>
                </a:solidFill>
                <a:latin typeface="Arial"/>
                <a:ea typeface="Arial"/>
                <a:cs typeface="Arial"/>
                <a:sym typeface="Arial"/>
              </a:rPr>
              <a:t> in den ersten 6–12 Lebensmonaten abnimmt und dann von etwa 550 im Alter von 1 Jahr auf etwa 570 im Alter von 12 Jahren ansteigt. </a:t>
            </a:r>
            <a:endParaRPr/>
          </a:p>
        </p:txBody>
      </p:sp>
      <p:sp>
        <p:nvSpPr>
          <p:cNvPr id="2068" name="Google Shape;2068;p121"/>
          <p:cNvSpPr/>
          <p:nvPr/>
        </p:nvSpPr>
        <p:spPr>
          <a:xfrm>
            <a:off x="3657600" y="4701025"/>
            <a:ext cx="17406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2069" name="Google Shape;2069;p121"/>
          <p:cNvSpPr/>
          <p:nvPr/>
        </p:nvSpPr>
        <p:spPr>
          <a:xfrm>
            <a:off x="6389500" y="4701025"/>
            <a:ext cx="4041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2070" name="Google Shape;2070;p121"/>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2071" name="Google Shape;2071;p121"/>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2072" name="Google Shape;2072;p12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6" name="Shape 2076"/>
        <p:cNvGrpSpPr/>
        <p:nvPr/>
      </p:nvGrpSpPr>
      <p:grpSpPr>
        <a:xfrm>
          <a:off x="0" y="0"/>
          <a:ext cx="0" cy="0"/>
          <a:chOff x="0" y="0"/>
          <a:chExt cx="0" cy="0"/>
        </a:xfrm>
      </p:grpSpPr>
      <p:sp>
        <p:nvSpPr>
          <p:cNvPr id="2077" name="Google Shape;2077;p12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2078" name="Google Shape;2078;p12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79" name="Google Shape;2079;p122"/>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2080" name="Google Shape;2080;p122"/>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2081" name="Google Shape;2081;p122"/>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2082" name="Google Shape;2082;p122"/>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2083" name="Google Shape;2083;p122"/>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2084" name="Google Shape;2084;p12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85" name="Google Shape;2085;p122"/>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2086" name="Google Shape;2086;p122"/>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der zentralen Hornhautdicke (CCT) aus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2087" name="Google Shape;2087;p122"/>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a:p>
          <a:p>
            <a:pPr indent="0" lvl="0" marL="0" marR="0" rtl="0" algn="l">
              <a:spcBef>
                <a:spcPts val="0"/>
              </a:spcBef>
              <a:spcAft>
                <a:spcPts val="0"/>
              </a:spcAft>
              <a:buNone/>
            </a:pPr>
            <a:r>
              <a:rPr lang="en-US" sz="1200">
                <a:solidFill>
                  <a:schemeClr val="dk1"/>
                </a:solidFill>
              </a:rPr>
              <a:t>Ist abhängig von der jeweiligen Fachliteratur</a:t>
            </a:r>
            <a:r>
              <a:rPr b="0" i="0" lang="en-US" sz="1200" u="none" cap="none" strike="noStrike">
                <a:solidFill>
                  <a:schemeClr val="dk1"/>
                </a:solidFill>
                <a:latin typeface="Arial"/>
                <a:ea typeface="Arial"/>
                <a:cs typeface="Arial"/>
                <a:sym typeface="Arial"/>
              </a:rPr>
              <a:t>. Das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gibt an, dass die CCT bei Kindern ohne Glaukom im Durchschnitt bei </a:t>
            </a:r>
            <a:r>
              <a:rPr lang="en-US" sz="1200">
                <a:solidFill>
                  <a:schemeClr val="dk1"/>
                </a:solidFill>
              </a:rPr>
              <a:t>540–560 µm </a:t>
            </a:r>
            <a:r>
              <a:rPr b="0" i="0" lang="en-US" sz="1200" u="none" cap="none" strike="noStrike">
                <a:solidFill>
                  <a:schemeClr val="dk1"/>
                </a:solidFill>
                <a:latin typeface="Arial"/>
                <a:ea typeface="Arial"/>
                <a:cs typeface="Arial"/>
                <a:sym typeface="Arial"/>
              </a:rPr>
              <a:t>liegt</a:t>
            </a:r>
            <a:r>
              <a:rPr b="0" i="0" lang="en-US" sz="1200" u="none" cap="none" strike="noStrike">
                <a:solidFill>
                  <a:srgbClr val="0000FF"/>
                </a:solidFill>
                <a:latin typeface="Arial"/>
                <a:ea typeface="Arial"/>
                <a:cs typeface="Arial"/>
                <a:sym typeface="Arial"/>
              </a:rPr>
              <a:t>. Weiter heißt es</a:t>
            </a:r>
            <a:r>
              <a:rPr b="0" i="0" lang="en-US" sz="1200" u="none" cap="none" strike="noStrike">
                <a:solidFill>
                  <a:srgbClr val="99FF99"/>
                </a:solidFill>
                <a:latin typeface="Arial"/>
                <a:ea typeface="Arial"/>
                <a:cs typeface="Arial"/>
                <a:sym typeface="Arial"/>
              </a:rPr>
              <a:t>,</a:t>
            </a:r>
            <a:r>
              <a:rPr b="0" i="0" lang="en-US" sz="1200" u="none" cap="none" strike="noStrike">
                <a:solidFill>
                  <a:srgbClr val="0000FF"/>
                </a:solidFill>
                <a:latin typeface="Arial"/>
                <a:ea typeface="Arial"/>
                <a:cs typeface="Arial"/>
                <a:sym typeface="Arial"/>
              </a:rPr>
              <a:t> dass er bei Kindern mit angeborenem Glaukom und Down-Syndrom </a:t>
            </a:r>
            <a:r>
              <a:rPr lang="en-US" sz="1200">
                <a:solidFill>
                  <a:srgbClr val="0000FF"/>
                </a:solidFill>
              </a:rPr>
              <a:t>niedriger</a:t>
            </a:r>
            <a:r>
              <a:rPr b="0" i="0" lang="en-US" sz="1200" u="none" cap="none" strike="noStrike">
                <a:solidFill>
                  <a:srgbClr val="99FF99"/>
                </a:solidFill>
                <a:latin typeface="Arial"/>
                <a:ea typeface="Arial"/>
                <a:cs typeface="Arial"/>
                <a:sym typeface="Arial"/>
              </a:rPr>
              <a:t>und bei Kindern mit Aniridie </a:t>
            </a:r>
            <a:r>
              <a:rPr lang="en-US" sz="1200">
                <a:solidFill>
                  <a:srgbClr val="99FF99"/>
                </a:solidFill>
              </a:rPr>
              <a:t>höher</a:t>
            </a:r>
            <a:r>
              <a:rPr b="0" i="0" lang="en-US" sz="1200" u="none" cap="none" strike="noStrike">
                <a:solidFill>
                  <a:srgbClr val="99FF99"/>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ist</a:t>
            </a:r>
            <a:r>
              <a:rPr b="0" i="0" lang="en-US" sz="1200" u="none" cap="none" strike="noStrike">
                <a:solidFill>
                  <a:srgbClr val="99FF99"/>
                </a:solidFill>
                <a:latin typeface="Arial"/>
                <a:ea typeface="Arial"/>
                <a:cs typeface="Arial"/>
                <a:sym typeface="Arial"/>
              </a:rPr>
              <a:t>. Das Pädiatriebuch gibt an, dass </a:t>
            </a:r>
            <a:r>
              <a:rPr lang="en-US" sz="1200">
                <a:solidFill>
                  <a:srgbClr val="99FF99"/>
                </a:solidFill>
              </a:rPr>
              <a:t>der CCT-Wert -Wert</a:t>
            </a:r>
            <a:r>
              <a:rPr b="0" i="0" lang="en-US" sz="1200" u="none" cap="none" strike="noStrike">
                <a:solidFill>
                  <a:srgbClr val="99FF99"/>
                </a:solidFill>
                <a:latin typeface="Arial"/>
                <a:ea typeface="Arial"/>
                <a:cs typeface="Arial"/>
                <a:sym typeface="Arial"/>
              </a:rPr>
              <a:t> in den ersten 6–12 Lebensmonaten abnimmt und dann von etwa 550 im Alter von 1 Jahr auf etwa 570 im Alter von 12 Jahren ansteigt. </a:t>
            </a:r>
            <a:endParaRPr/>
          </a:p>
        </p:txBody>
      </p:sp>
      <p:sp>
        <p:nvSpPr>
          <p:cNvPr id="2088" name="Google Shape;2088;p122"/>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2089" name="Google Shape;2089;p12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2090" name="Google Shape;2090;p12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4" name="Shape 2094"/>
        <p:cNvGrpSpPr/>
        <p:nvPr/>
      </p:nvGrpSpPr>
      <p:grpSpPr>
        <a:xfrm>
          <a:off x="0" y="0"/>
          <a:ext cx="0" cy="0"/>
          <a:chOff x="0" y="0"/>
          <a:chExt cx="0" cy="0"/>
        </a:xfrm>
      </p:grpSpPr>
      <p:sp>
        <p:nvSpPr>
          <p:cNvPr id="2095" name="Google Shape;2095;p12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2096" name="Google Shape;2096;p12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97" name="Google Shape;2097;p123"/>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2098" name="Google Shape;2098;p123"/>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2099" name="Google Shape;2099;p123"/>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2100" name="Google Shape;2100;p123"/>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2101" name="Google Shape;2101;p123"/>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2102" name="Google Shape;2102;p12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103" name="Google Shape;2103;p123"/>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2104" name="Google Shape;2104;p123"/>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der zentralen Hornhautdicke (CCT) aus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2105" name="Google Shape;2105;p123"/>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a:p>
          <a:p>
            <a:pPr indent="0" lvl="0" marL="0" marR="0" rtl="0" algn="l">
              <a:spcBef>
                <a:spcPts val="0"/>
              </a:spcBef>
              <a:spcAft>
                <a:spcPts val="0"/>
              </a:spcAft>
              <a:buNone/>
            </a:pPr>
            <a:r>
              <a:rPr lang="en-US" sz="1200">
                <a:solidFill>
                  <a:schemeClr val="dk1"/>
                </a:solidFill>
              </a:rPr>
              <a:t>Ist abhängig von der jeweiligen Fachliteratur</a:t>
            </a:r>
            <a:r>
              <a:rPr b="0" i="0" lang="en-US" sz="1200" u="none" cap="none" strike="noStrike">
                <a:solidFill>
                  <a:schemeClr val="dk1"/>
                </a:solidFill>
                <a:latin typeface="Arial"/>
                <a:ea typeface="Arial"/>
                <a:cs typeface="Arial"/>
                <a:sym typeface="Arial"/>
              </a:rPr>
              <a:t>. Das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gibt an, dass die CCT bei Kindern ohne Glaukom im Durchschnitt bei </a:t>
            </a:r>
            <a:r>
              <a:rPr lang="en-US" sz="1200">
                <a:solidFill>
                  <a:schemeClr val="dk1"/>
                </a:solidFill>
              </a:rPr>
              <a:t>540–560 µm </a:t>
            </a:r>
            <a:r>
              <a:rPr b="0" i="0" lang="en-US" sz="1200" u="none" cap="none" strike="noStrike">
                <a:solidFill>
                  <a:schemeClr val="dk1"/>
                </a:solidFill>
                <a:latin typeface="Arial"/>
                <a:ea typeface="Arial"/>
                <a:cs typeface="Arial"/>
                <a:sym typeface="Arial"/>
              </a:rPr>
              <a:t>liegt</a:t>
            </a:r>
            <a:r>
              <a:rPr b="0" i="0" lang="en-US" sz="1200" u="none" cap="none" strike="noStrike">
                <a:solidFill>
                  <a:srgbClr val="0000FF"/>
                </a:solidFill>
                <a:latin typeface="Arial"/>
                <a:ea typeface="Arial"/>
                <a:cs typeface="Arial"/>
                <a:sym typeface="Arial"/>
              </a:rPr>
              <a:t>. Weiter heißt es, dass er bei Kindern mit angeborenem Glaukom und Down-Syndrom </a:t>
            </a:r>
            <a:r>
              <a:rPr lang="en-US" sz="1200">
                <a:solidFill>
                  <a:srgbClr val="0000FF"/>
                </a:solidFill>
              </a:rPr>
              <a:t>niedriger</a:t>
            </a:r>
            <a:r>
              <a:rPr b="0" i="0" lang="en-US" sz="1200" u="none" cap="none" strike="noStrike">
                <a:solidFill>
                  <a:schemeClr val="dk1"/>
                </a:solidFill>
                <a:latin typeface="Arial"/>
                <a:ea typeface="Arial"/>
                <a:cs typeface="Arial"/>
                <a:sym typeface="Arial"/>
              </a:rPr>
              <a:t>und bei Kindern mit Aniridie </a:t>
            </a:r>
            <a:r>
              <a:rPr lang="en-US" sz="1200">
                <a:solidFill>
                  <a:schemeClr val="dk1"/>
                </a:solidFill>
              </a:rPr>
              <a:t>höher</a:t>
            </a:r>
            <a:r>
              <a:rPr b="0" i="0" lang="en-US" sz="1200" u="none" cap="none" strike="noStrike">
                <a:solidFill>
                  <a:schemeClr val="dk1"/>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ist</a:t>
            </a:r>
            <a:r>
              <a:rPr b="0" i="0" lang="en-US" sz="1200" u="none" cap="none" strike="noStrike">
                <a:solidFill>
                  <a:schemeClr val="dk1"/>
                </a:solidFill>
                <a:latin typeface="Arial"/>
                <a:ea typeface="Arial"/>
                <a:cs typeface="Arial"/>
                <a:sym typeface="Arial"/>
              </a:rPr>
              <a:t>. </a:t>
            </a:r>
            <a:r>
              <a:rPr b="0" i="0" lang="en-US" sz="1200" u="none" cap="none" strike="noStrike">
                <a:solidFill>
                  <a:srgbClr val="99FF99"/>
                </a:solidFill>
                <a:latin typeface="Arial"/>
                <a:ea typeface="Arial"/>
                <a:cs typeface="Arial"/>
                <a:sym typeface="Arial"/>
              </a:rPr>
              <a:t>Das Pädiatriebuch gibt an, dass </a:t>
            </a:r>
            <a:r>
              <a:rPr lang="en-US" sz="1200">
                <a:solidFill>
                  <a:srgbClr val="99FF99"/>
                </a:solidFill>
              </a:rPr>
              <a:t>der CCT-Wert -Wert</a:t>
            </a:r>
            <a:r>
              <a:rPr b="0" i="0" lang="en-US" sz="1200" u="none" cap="none" strike="noStrike">
                <a:solidFill>
                  <a:srgbClr val="99FF99"/>
                </a:solidFill>
                <a:latin typeface="Arial"/>
                <a:ea typeface="Arial"/>
                <a:cs typeface="Arial"/>
                <a:sym typeface="Arial"/>
              </a:rPr>
              <a:t> in den ersten 6–12 Lebensmonaten abnimmt und dann von etwa 550 im Alter von 1 Jahr auf etwa 570 im Alter von 12 Jahren ansteigt. </a:t>
            </a:r>
            <a:endParaRPr/>
          </a:p>
        </p:txBody>
      </p:sp>
      <p:sp>
        <p:nvSpPr>
          <p:cNvPr id="2106" name="Google Shape;2106;p123"/>
          <p:cNvSpPr/>
          <p:nvPr/>
        </p:nvSpPr>
        <p:spPr>
          <a:xfrm>
            <a:off x="2359025" y="4891925"/>
            <a:ext cx="1285800" cy="3684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Ursache eines sek</a:t>
            </a:r>
            <a:r>
              <a:rPr lang="en-US" sz="1200">
                <a:solidFill>
                  <a:schemeClr val="dk1"/>
                </a:solidFill>
              </a:rPr>
              <a:t>.</a:t>
            </a:r>
            <a:r>
              <a:rPr b="0" i="0" lang="en-US" sz="1200" u="none" cap="none" strike="noStrike">
                <a:solidFill>
                  <a:schemeClr val="dk1"/>
                </a:solidFill>
                <a:latin typeface="Arial"/>
                <a:ea typeface="Arial"/>
                <a:cs typeface="Arial"/>
                <a:sym typeface="Arial"/>
              </a:rPr>
              <a:t> Glaukoms</a:t>
            </a:r>
            <a:endParaRPr/>
          </a:p>
        </p:txBody>
      </p:sp>
      <p:sp>
        <p:nvSpPr>
          <p:cNvPr id="2107" name="Google Shape;2107;p123"/>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2108" name="Google Shape;2108;p123"/>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2109" name="Google Shape;2109;p12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 name="Shape 278"/>
        <p:cNvGrpSpPr/>
        <p:nvPr/>
      </p:nvGrpSpPr>
      <p:grpSpPr>
        <a:xfrm>
          <a:off x="0" y="0"/>
          <a:ext cx="0" cy="0"/>
          <a:chOff x="0" y="0"/>
          <a:chExt cx="0" cy="0"/>
        </a:xfrm>
      </p:grpSpPr>
      <p:sp>
        <p:nvSpPr>
          <p:cNvPr id="279" name="Google Shape;279;p1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80" name="Google Shape;280;p1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81" name="Google Shape;281;p12"/>
          <p:cNvSpPr/>
          <p:nvPr/>
        </p:nvSpPr>
        <p:spPr>
          <a:xfrm>
            <a:off x="577850" y="1138238"/>
            <a:ext cx="1905000" cy="639762"/>
          </a:xfrm>
          <a:prstGeom prst="rightArrow">
            <a:avLst>
              <a:gd fmla="val 50000" name="adj1"/>
              <a:gd fmla="val 50000" name="adj2"/>
            </a:avLst>
          </a:prstGeom>
          <a:solidFill>
            <a:srgbClr val="FFFF84"/>
          </a:solidFill>
          <a:ln cap="flat" cmpd="sng" w="25400">
            <a:solidFill>
              <a:schemeClr val="accent6"/>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Beachten Sie die Änderung!</a:t>
            </a:r>
            <a:endParaRPr/>
          </a:p>
        </p:txBody>
      </p:sp>
      <p:sp>
        <p:nvSpPr>
          <p:cNvPr id="282" name="Google Shape;282;p12"/>
          <p:cNvSpPr txBox="1"/>
          <p:nvPr/>
        </p:nvSpPr>
        <p:spPr>
          <a:xfrm>
            <a:off x="3444875" y="1909763"/>
            <a:ext cx="2254250" cy="2762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(Noch keine Frage – weitermachen)</a:t>
            </a:r>
            <a:endParaRPr/>
          </a:p>
        </p:txBody>
      </p:sp>
      <p:sp>
        <p:nvSpPr>
          <p:cNvPr id="283" name="Google Shape;283;p1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84" name="Google Shape;284;p12"/>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285" name="Google Shape;285;p1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286" name="Google Shape;286;p12"/>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als „durch den Augeninnendruck verursachte Schädigung des Auges“.</a:t>
            </a:r>
            <a:endParaRPr/>
          </a:p>
        </p:txBody>
      </p:sp>
    </p:spTree>
  </p:cSld>
  <p:clrMapOvr>
    <a:masterClrMapping/>
  </p:clrMapOvr>
</p:sld>
</file>

<file path=ppt/slides/slide1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sp>
        <p:nvSpPr>
          <p:cNvPr id="2114" name="Google Shape;2114;p12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2115" name="Google Shape;2115;p12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116" name="Google Shape;2116;p124"/>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2117" name="Google Shape;2117;p124"/>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2118" name="Google Shape;2118;p124"/>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2119" name="Google Shape;2119;p124"/>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2120" name="Google Shape;2120;p124"/>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2121" name="Google Shape;2121;p12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122" name="Google Shape;2122;p124"/>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2123" name="Google Shape;2123;p124"/>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der zentralen Hornhautdicke (CCT) aus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2124" name="Google Shape;2124;p124"/>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a:p>
          <a:p>
            <a:pPr indent="0" lvl="0" marL="0" marR="0" rtl="0" algn="l">
              <a:spcBef>
                <a:spcPts val="0"/>
              </a:spcBef>
              <a:spcAft>
                <a:spcPts val="0"/>
              </a:spcAft>
              <a:buNone/>
            </a:pPr>
            <a:r>
              <a:rPr lang="en-US" sz="1200">
                <a:solidFill>
                  <a:schemeClr val="dk1"/>
                </a:solidFill>
              </a:rPr>
              <a:t>Ist abhängig von der jeweiligen Fachliteratur</a:t>
            </a:r>
            <a:r>
              <a:rPr b="0" i="0" lang="en-US" sz="1200" u="none" cap="none" strike="noStrike">
                <a:solidFill>
                  <a:schemeClr val="dk1"/>
                </a:solidFill>
                <a:latin typeface="Arial"/>
                <a:ea typeface="Arial"/>
                <a:cs typeface="Arial"/>
                <a:sym typeface="Arial"/>
              </a:rPr>
              <a:t>. Das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gibt an, dass die CCT bei Kindern ohne Glaukom im Durchschnitt bei </a:t>
            </a:r>
            <a:r>
              <a:rPr lang="en-US" sz="1200">
                <a:solidFill>
                  <a:schemeClr val="dk1"/>
                </a:solidFill>
              </a:rPr>
              <a:t>540–560 µm </a:t>
            </a:r>
            <a:r>
              <a:rPr b="0" i="0" lang="en-US" sz="1200" u="none" cap="none" strike="noStrike">
                <a:solidFill>
                  <a:schemeClr val="dk1"/>
                </a:solidFill>
                <a:latin typeface="Arial"/>
                <a:ea typeface="Arial"/>
                <a:cs typeface="Arial"/>
                <a:sym typeface="Arial"/>
              </a:rPr>
              <a:t>liegt</a:t>
            </a:r>
            <a:r>
              <a:rPr b="0" i="0" lang="en-US" sz="1200" u="none" cap="none" strike="noStrike">
                <a:solidFill>
                  <a:srgbClr val="0000FF"/>
                </a:solidFill>
                <a:latin typeface="Arial"/>
                <a:ea typeface="Arial"/>
                <a:cs typeface="Arial"/>
                <a:sym typeface="Arial"/>
              </a:rPr>
              <a:t>. Weiter heißt es, dass er bei Kindern mit angeborenem Glaukom und Down-Syndrom </a:t>
            </a:r>
            <a:r>
              <a:rPr lang="en-US" sz="1200">
                <a:solidFill>
                  <a:srgbClr val="0000FF"/>
                </a:solidFill>
              </a:rPr>
              <a:t>niedriger </a:t>
            </a:r>
            <a:r>
              <a:rPr b="0" i="0" lang="en-US" sz="1200" u="none" cap="none" strike="noStrike">
                <a:solidFill>
                  <a:schemeClr val="dk1"/>
                </a:solidFill>
                <a:latin typeface="Arial"/>
                <a:ea typeface="Arial"/>
                <a:cs typeface="Arial"/>
                <a:sym typeface="Arial"/>
              </a:rPr>
              <a:t>und bei Kindern mit Aniridie </a:t>
            </a:r>
            <a:r>
              <a:rPr lang="en-US" sz="1200">
                <a:solidFill>
                  <a:schemeClr val="dk1"/>
                </a:solidFill>
              </a:rPr>
              <a:t>höher </a:t>
            </a:r>
            <a:r>
              <a:rPr b="0" i="0" lang="en-US" sz="1200" u="none" cap="none" strike="noStrike">
                <a:solidFill>
                  <a:srgbClr val="0000FF"/>
                </a:solidFill>
                <a:latin typeface="Arial"/>
                <a:ea typeface="Arial"/>
                <a:cs typeface="Arial"/>
                <a:sym typeface="Arial"/>
              </a:rPr>
              <a:t>ist</a:t>
            </a:r>
            <a:r>
              <a:rPr b="0" i="0" lang="en-US" sz="1200" u="none" cap="none" strike="noStrike">
                <a:solidFill>
                  <a:schemeClr val="dk1"/>
                </a:solidFill>
                <a:latin typeface="Arial"/>
                <a:ea typeface="Arial"/>
                <a:cs typeface="Arial"/>
                <a:sym typeface="Arial"/>
              </a:rPr>
              <a:t>. </a:t>
            </a:r>
            <a:r>
              <a:rPr b="0" i="0" lang="en-US" sz="1200" u="none" cap="none" strike="noStrike">
                <a:solidFill>
                  <a:srgbClr val="99FF99"/>
                </a:solidFill>
                <a:latin typeface="Arial"/>
                <a:ea typeface="Arial"/>
                <a:cs typeface="Arial"/>
                <a:sym typeface="Arial"/>
              </a:rPr>
              <a:t>Das Pädiatriebuch gibt an, dass </a:t>
            </a:r>
            <a:r>
              <a:rPr lang="en-US" sz="1200">
                <a:solidFill>
                  <a:srgbClr val="99FF99"/>
                </a:solidFill>
              </a:rPr>
              <a:t>der CCT-Wert -Wert</a:t>
            </a:r>
            <a:r>
              <a:rPr b="0" i="0" lang="en-US" sz="1200" u="none" cap="none" strike="noStrike">
                <a:solidFill>
                  <a:srgbClr val="99FF99"/>
                </a:solidFill>
                <a:latin typeface="Arial"/>
                <a:ea typeface="Arial"/>
                <a:cs typeface="Arial"/>
                <a:sym typeface="Arial"/>
              </a:rPr>
              <a:t> in den ersten 6–12 Lebensmonaten abnimmt und dann von etwa 550 im Alter von 1 Jahr auf etwa 570 im Alter von 12 Jahren ansteigt. </a:t>
            </a:r>
            <a:endParaRPr/>
          </a:p>
        </p:txBody>
      </p:sp>
      <p:sp>
        <p:nvSpPr>
          <p:cNvPr id="2125" name="Google Shape;2125;p124"/>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2126" name="Google Shape;2126;p124"/>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2127" name="Google Shape;2127;p12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1" name="Shape 2131"/>
        <p:cNvGrpSpPr/>
        <p:nvPr/>
      </p:nvGrpSpPr>
      <p:grpSpPr>
        <a:xfrm>
          <a:off x="0" y="0"/>
          <a:ext cx="0" cy="0"/>
          <a:chOff x="0" y="0"/>
          <a:chExt cx="0" cy="0"/>
        </a:xfrm>
      </p:grpSpPr>
      <p:sp>
        <p:nvSpPr>
          <p:cNvPr id="2132" name="Google Shape;2132;p12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2133" name="Google Shape;2133;p12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134" name="Google Shape;2134;p125"/>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2135" name="Google Shape;2135;p125"/>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2136" name="Google Shape;2136;p125"/>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2137" name="Google Shape;2137;p125"/>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2138" name="Google Shape;2138;p125"/>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2139" name="Google Shape;2139;p12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140" name="Google Shape;2140;p125"/>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2141" name="Google Shape;2141;p125"/>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der zentralen Hornhautdicke (CCT) aus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2142" name="Google Shape;2142;p125"/>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a:p>
          <a:p>
            <a:pPr indent="0" lvl="0" marL="0" marR="0" rtl="0" algn="l">
              <a:spcBef>
                <a:spcPts val="0"/>
              </a:spcBef>
              <a:spcAft>
                <a:spcPts val="0"/>
              </a:spcAft>
              <a:buNone/>
            </a:pPr>
            <a:r>
              <a:rPr lang="en-US" sz="1200">
                <a:solidFill>
                  <a:schemeClr val="dk1"/>
                </a:solidFill>
              </a:rPr>
              <a:t>Ist abhängig von der jeweiligen Fachliteratur</a:t>
            </a:r>
            <a:r>
              <a:rPr b="0" i="0" lang="en-US" sz="1200" u="none" cap="none" strike="noStrike">
                <a:solidFill>
                  <a:schemeClr val="dk1"/>
                </a:solidFill>
                <a:latin typeface="Arial"/>
                <a:ea typeface="Arial"/>
                <a:cs typeface="Arial"/>
                <a:sym typeface="Arial"/>
              </a:rPr>
              <a:t>. Das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gibt an, dass die CCT bei Kindern ohne Glaukom im Durchschnitt bei </a:t>
            </a:r>
            <a:r>
              <a:rPr lang="en-US" sz="1200">
                <a:solidFill>
                  <a:schemeClr val="dk1"/>
                </a:solidFill>
              </a:rPr>
              <a:t>540–560 µm </a:t>
            </a:r>
            <a:r>
              <a:rPr b="0" i="0" lang="en-US" sz="1200" u="none" cap="none" strike="noStrike">
                <a:solidFill>
                  <a:schemeClr val="dk1"/>
                </a:solidFill>
                <a:latin typeface="Arial"/>
                <a:ea typeface="Arial"/>
                <a:cs typeface="Arial"/>
                <a:sym typeface="Arial"/>
              </a:rPr>
              <a:t>liegt</a:t>
            </a:r>
            <a:r>
              <a:rPr b="0" i="0" lang="en-US" sz="1200" u="none" cap="none" strike="noStrike">
                <a:solidFill>
                  <a:srgbClr val="0000FF"/>
                </a:solidFill>
                <a:latin typeface="Arial"/>
                <a:ea typeface="Arial"/>
                <a:cs typeface="Arial"/>
                <a:sym typeface="Arial"/>
              </a:rPr>
              <a:t>. Weiter heißt es, dass er bei Kindern mit angeborenem Glaukom und Down-Syndrom </a:t>
            </a:r>
            <a:r>
              <a:rPr lang="en-US" sz="1200">
                <a:solidFill>
                  <a:srgbClr val="0000FF"/>
                </a:solidFill>
              </a:rPr>
              <a:t>niedriger </a:t>
            </a:r>
            <a:r>
              <a:rPr b="0" i="0" lang="en-US" sz="1200" u="none" cap="none" strike="noStrike">
                <a:solidFill>
                  <a:schemeClr val="dk1"/>
                </a:solidFill>
                <a:latin typeface="Arial"/>
                <a:ea typeface="Arial"/>
                <a:cs typeface="Arial"/>
                <a:sym typeface="Arial"/>
              </a:rPr>
              <a:t>und bei Kindern mit Aniridie </a:t>
            </a:r>
            <a:r>
              <a:rPr lang="en-US" sz="1200">
                <a:solidFill>
                  <a:schemeClr val="dk1"/>
                </a:solidFill>
              </a:rPr>
              <a:t>höher</a:t>
            </a:r>
            <a:r>
              <a:rPr b="0" i="0" lang="en-US" sz="1200" u="none" cap="none" strike="noStrike">
                <a:solidFill>
                  <a:schemeClr val="dk1"/>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ist</a:t>
            </a:r>
            <a:r>
              <a:rPr b="0" i="0" lang="en-US" sz="1200" u="none" cap="none" strike="noStrike">
                <a:solidFill>
                  <a:schemeClr val="dk1"/>
                </a:solidFill>
                <a:latin typeface="Arial"/>
                <a:ea typeface="Arial"/>
                <a:cs typeface="Arial"/>
                <a:sym typeface="Arial"/>
              </a:rPr>
              <a:t>. Das Pädiatriebuch gibt an</a:t>
            </a:r>
            <a:r>
              <a:rPr b="0" i="0" lang="en-US" sz="1200" u="none" cap="none" strike="noStrike">
                <a:solidFill>
                  <a:srgbClr val="99FF99"/>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dass </a:t>
            </a:r>
            <a:r>
              <a:rPr lang="en-US" sz="1200">
                <a:solidFill>
                  <a:schemeClr val="dk1"/>
                </a:solidFill>
              </a:rPr>
              <a:t>der CCT-Wert </a:t>
            </a:r>
            <a:r>
              <a:rPr b="0" i="0" lang="en-US" sz="1200" u="none" cap="none" strike="noStrike">
                <a:solidFill>
                  <a:schemeClr val="dk1"/>
                </a:solidFill>
                <a:latin typeface="Arial"/>
                <a:ea typeface="Arial"/>
                <a:cs typeface="Arial"/>
                <a:sym typeface="Arial"/>
              </a:rPr>
              <a:t>in den ersten 6–12 Lebensmonaten abnimmt </a:t>
            </a:r>
            <a:r>
              <a:rPr b="0" i="0" lang="en-US" sz="1200" u="none" cap="none" strike="noStrike">
                <a:solidFill>
                  <a:srgbClr val="99FF99"/>
                </a:solidFill>
                <a:latin typeface="Arial"/>
                <a:ea typeface="Arial"/>
                <a:cs typeface="Arial"/>
                <a:sym typeface="Arial"/>
              </a:rPr>
              <a:t>und dann von etwa 550 im Alter von 1 Jahr auf etwa 570 im Alter von 12 Jahren ansteigt. </a:t>
            </a:r>
            <a:endParaRPr/>
          </a:p>
        </p:txBody>
      </p:sp>
      <p:sp>
        <p:nvSpPr>
          <p:cNvPr id="2143" name="Google Shape;2143;p125"/>
          <p:cNvSpPr/>
          <p:nvPr/>
        </p:nvSpPr>
        <p:spPr>
          <a:xfrm>
            <a:off x="4572000" y="5102225"/>
            <a:ext cx="1007400" cy="3684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Zu</a:t>
            </a:r>
            <a:r>
              <a:rPr lang="en-US" sz="1200">
                <a:solidFill>
                  <a:schemeClr val="dk1"/>
                </a:solidFill>
              </a:rPr>
              <a:t>-</a:t>
            </a:r>
            <a:r>
              <a:rPr b="0" i="0" lang="en-US" sz="1200" u="none" cap="none" strike="noStrike">
                <a:solidFill>
                  <a:schemeClr val="dk1"/>
                </a:solidFill>
                <a:latin typeface="Arial"/>
                <a:ea typeface="Arial"/>
                <a:cs typeface="Arial"/>
                <a:sym typeface="Arial"/>
              </a:rPr>
              <a:t> vs. Abnahme</a:t>
            </a:r>
            <a:endParaRPr/>
          </a:p>
        </p:txBody>
      </p:sp>
      <p:sp>
        <p:nvSpPr>
          <p:cNvPr id="2144" name="Google Shape;2144;p125"/>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2145" name="Google Shape;2145;p125"/>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2146" name="Google Shape;2146;p12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0" name="Shape 2150"/>
        <p:cNvGrpSpPr/>
        <p:nvPr/>
      </p:nvGrpSpPr>
      <p:grpSpPr>
        <a:xfrm>
          <a:off x="0" y="0"/>
          <a:ext cx="0" cy="0"/>
          <a:chOff x="0" y="0"/>
          <a:chExt cx="0" cy="0"/>
        </a:xfrm>
      </p:grpSpPr>
      <p:sp>
        <p:nvSpPr>
          <p:cNvPr id="2151" name="Google Shape;2151;p12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2152" name="Google Shape;2152;p12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153" name="Google Shape;2153;p126"/>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2154" name="Google Shape;2154;p126"/>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2155" name="Google Shape;2155;p126"/>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2156" name="Google Shape;2156;p126"/>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2157" name="Google Shape;2157;p126"/>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2158" name="Google Shape;2158;p12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159" name="Google Shape;2159;p126"/>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2160" name="Google Shape;2160;p126"/>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der zentralen Hornhautdicke (CCT) aus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2161" name="Google Shape;2161;p126"/>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a:p>
          <a:p>
            <a:pPr indent="0" lvl="0" marL="0" marR="0" rtl="0" algn="l">
              <a:spcBef>
                <a:spcPts val="0"/>
              </a:spcBef>
              <a:spcAft>
                <a:spcPts val="0"/>
              </a:spcAft>
              <a:buNone/>
            </a:pPr>
            <a:r>
              <a:rPr lang="en-US" sz="1200">
                <a:solidFill>
                  <a:schemeClr val="dk1"/>
                </a:solidFill>
              </a:rPr>
              <a:t>Ist abhängig von der jeweiligen Fachliteratur</a:t>
            </a:r>
            <a:r>
              <a:rPr b="0" i="0" lang="en-US" sz="1200" u="none" cap="none" strike="noStrike">
                <a:solidFill>
                  <a:schemeClr val="dk1"/>
                </a:solidFill>
                <a:latin typeface="Arial"/>
                <a:ea typeface="Arial"/>
                <a:cs typeface="Arial"/>
                <a:sym typeface="Arial"/>
              </a:rPr>
              <a:t>. Das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gibt an, dass die CCT bei Kindern ohne Glaukom im Durchschnitt bei </a:t>
            </a:r>
            <a:r>
              <a:rPr lang="en-US" sz="1200">
                <a:solidFill>
                  <a:schemeClr val="dk1"/>
                </a:solidFill>
              </a:rPr>
              <a:t>540–560 µm </a:t>
            </a:r>
            <a:r>
              <a:rPr b="0" i="0" lang="en-US" sz="1200" u="none" cap="none" strike="noStrike">
                <a:solidFill>
                  <a:schemeClr val="dk1"/>
                </a:solidFill>
                <a:latin typeface="Arial"/>
                <a:ea typeface="Arial"/>
                <a:cs typeface="Arial"/>
                <a:sym typeface="Arial"/>
              </a:rPr>
              <a:t>liegt</a:t>
            </a:r>
            <a:r>
              <a:rPr b="0" i="0" lang="en-US" sz="1200" u="none" cap="none" strike="noStrike">
                <a:solidFill>
                  <a:srgbClr val="0000FF"/>
                </a:solidFill>
                <a:latin typeface="Arial"/>
                <a:ea typeface="Arial"/>
                <a:cs typeface="Arial"/>
                <a:sym typeface="Arial"/>
              </a:rPr>
              <a:t>. Weiter heißt es, dass er bei Kindern mit angeborenem Glaukom und Down-Syndrom </a:t>
            </a:r>
            <a:r>
              <a:rPr lang="en-US" sz="1200">
                <a:solidFill>
                  <a:srgbClr val="0000FF"/>
                </a:solidFill>
              </a:rPr>
              <a:t>niedriger </a:t>
            </a:r>
            <a:r>
              <a:rPr b="0" i="0" lang="en-US" sz="1200" u="none" cap="none" strike="noStrike">
                <a:solidFill>
                  <a:schemeClr val="dk1"/>
                </a:solidFill>
                <a:latin typeface="Arial"/>
                <a:ea typeface="Arial"/>
                <a:cs typeface="Arial"/>
                <a:sym typeface="Arial"/>
              </a:rPr>
              <a:t>und bei Kindern mit Aniridie </a:t>
            </a:r>
            <a:r>
              <a:rPr lang="en-US" sz="1200">
                <a:solidFill>
                  <a:schemeClr val="dk1"/>
                </a:solidFill>
              </a:rPr>
              <a:t>höher</a:t>
            </a:r>
            <a:r>
              <a:rPr b="0" i="0" lang="en-US" sz="1200" u="none" cap="none" strike="noStrike">
                <a:solidFill>
                  <a:schemeClr val="dk1"/>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ist</a:t>
            </a:r>
            <a:r>
              <a:rPr b="0" i="0" lang="en-US" sz="1200" u="none" cap="none" strike="noStrike">
                <a:solidFill>
                  <a:schemeClr val="dk1"/>
                </a:solidFill>
                <a:latin typeface="Arial"/>
                <a:ea typeface="Arial"/>
                <a:cs typeface="Arial"/>
                <a:sym typeface="Arial"/>
              </a:rPr>
              <a:t>. Das Pädiatriebuch gibt an</a:t>
            </a:r>
            <a:r>
              <a:rPr b="0" i="0" lang="en-US" sz="1200" u="none" cap="none" strike="noStrike">
                <a:solidFill>
                  <a:srgbClr val="99FF99"/>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dass </a:t>
            </a:r>
            <a:r>
              <a:rPr lang="en-US" sz="1200">
                <a:solidFill>
                  <a:schemeClr val="dk1"/>
                </a:solidFill>
              </a:rPr>
              <a:t>der CCT-Wert </a:t>
            </a:r>
            <a:r>
              <a:rPr b="0" i="0" lang="en-US" sz="1200" u="none" cap="none" strike="noStrike">
                <a:solidFill>
                  <a:schemeClr val="dk1"/>
                </a:solidFill>
                <a:latin typeface="Arial"/>
                <a:ea typeface="Arial"/>
                <a:cs typeface="Arial"/>
                <a:sym typeface="Arial"/>
              </a:rPr>
              <a:t>in den ersten 6–12 Lebensmonaten abnimmt </a:t>
            </a:r>
            <a:r>
              <a:rPr b="0" i="0" lang="en-US" sz="1200" u="none" cap="none" strike="noStrike">
                <a:solidFill>
                  <a:srgbClr val="99FF99"/>
                </a:solidFill>
                <a:latin typeface="Arial"/>
                <a:ea typeface="Arial"/>
                <a:cs typeface="Arial"/>
                <a:sym typeface="Arial"/>
              </a:rPr>
              <a:t>und dann von etwa 550 im Alter von 1 Jahr auf etwa 570 im Alter von 12 </a:t>
            </a:r>
            <a:r>
              <a:rPr b="0" i="0" lang="en-US" sz="1200" u="none" cap="none" strike="noStrike">
                <a:solidFill>
                  <a:srgbClr val="99FF99"/>
                </a:solidFill>
                <a:latin typeface="Arial"/>
                <a:ea typeface="Arial"/>
                <a:cs typeface="Arial"/>
                <a:sym typeface="Arial"/>
                <a:extLst>
                  <a:ext uri="http://customooxmlschemas.google.com/">
                    <go:slidesCustomData xmlns:go="http://customooxmlschemas.google.com/" textRoundtripDataId="18"/>
                  </a:ext>
                </a:extLst>
              </a:rPr>
              <a:t>Jahren</a:t>
            </a:r>
            <a:r>
              <a:rPr b="0" i="0" lang="en-US" sz="1200" u="none" cap="none" strike="noStrike">
                <a:solidFill>
                  <a:srgbClr val="99FF99"/>
                </a:solidFill>
                <a:latin typeface="Arial"/>
                <a:ea typeface="Arial"/>
                <a:cs typeface="Arial"/>
                <a:sym typeface="Arial"/>
              </a:rPr>
              <a:t> ansteigt. </a:t>
            </a:r>
            <a:endParaRPr/>
          </a:p>
        </p:txBody>
      </p:sp>
      <p:sp>
        <p:nvSpPr>
          <p:cNvPr id="2162" name="Google Shape;2162;p126"/>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2163" name="Google Shape;2163;p126"/>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2164" name="Google Shape;2164;p12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8" name="Shape 2168"/>
        <p:cNvGrpSpPr/>
        <p:nvPr/>
      </p:nvGrpSpPr>
      <p:grpSpPr>
        <a:xfrm>
          <a:off x="0" y="0"/>
          <a:ext cx="0" cy="0"/>
          <a:chOff x="0" y="0"/>
          <a:chExt cx="0" cy="0"/>
        </a:xfrm>
      </p:grpSpPr>
      <p:sp>
        <p:nvSpPr>
          <p:cNvPr id="2169" name="Google Shape;2169;p127"/>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2170" name="Google Shape;2170;p12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171" name="Google Shape;2171;p127"/>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2172" name="Google Shape;2172;p127"/>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2173" name="Google Shape;2173;p127"/>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2174" name="Google Shape;2174;p127"/>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2175" name="Google Shape;2175;p127"/>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2176" name="Google Shape;2176;p12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177" name="Google Shape;2177;p127"/>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2178" name="Google Shape;2178;p127"/>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der zentralen Hornhautdicke (CCT) aus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2179" name="Google Shape;2179;p127"/>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a:p>
          <a:p>
            <a:pPr indent="0" lvl="0" marL="0" marR="0" rtl="0" algn="l">
              <a:spcBef>
                <a:spcPts val="0"/>
              </a:spcBef>
              <a:spcAft>
                <a:spcPts val="0"/>
              </a:spcAft>
              <a:buNone/>
            </a:pPr>
            <a:r>
              <a:rPr lang="en-US" sz="1200">
                <a:solidFill>
                  <a:schemeClr val="dk1"/>
                </a:solidFill>
              </a:rPr>
              <a:t>Ist abhängig von der jeweiligen Fachliteratur</a:t>
            </a:r>
            <a:r>
              <a:rPr b="0" i="0" lang="en-US" sz="1200" u="none" cap="none" strike="noStrike">
                <a:solidFill>
                  <a:schemeClr val="dk1"/>
                </a:solidFill>
                <a:latin typeface="Arial"/>
                <a:ea typeface="Arial"/>
                <a:cs typeface="Arial"/>
                <a:sym typeface="Arial"/>
              </a:rPr>
              <a:t>. Das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gibt an, dass die CCT bei Kindern ohne Glaukom im Durchschnitt bei </a:t>
            </a:r>
            <a:r>
              <a:rPr lang="en-US" sz="1200">
                <a:solidFill>
                  <a:schemeClr val="dk1"/>
                </a:solidFill>
              </a:rPr>
              <a:t>540–560 µm </a:t>
            </a:r>
            <a:r>
              <a:rPr b="0" i="0" lang="en-US" sz="1200" u="none" cap="none" strike="noStrike">
                <a:solidFill>
                  <a:schemeClr val="dk1"/>
                </a:solidFill>
                <a:latin typeface="Arial"/>
                <a:ea typeface="Arial"/>
                <a:cs typeface="Arial"/>
                <a:sym typeface="Arial"/>
              </a:rPr>
              <a:t>liegt</a:t>
            </a:r>
            <a:r>
              <a:rPr b="0" i="0" lang="en-US" sz="1200" u="none" cap="none" strike="noStrike">
                <a:solidFill>
                  <a:srgbClr val="0000FF"/>
                </a:solidFill>
                <a:latin typeface="Arial"/>
                <a:ea typeface="Arial"/>
                <a:cs typeface="Arial"/>
                <a:sym typeface="Arial"/>
              </a:rPr>
              <a:t>. Weiter heißt es, dass er bei Kindern mit angeborenem Glaukom und Down-Syndrom </a:t>
            </a:r>
            <a:r>
              <a:rPr lang="en-US" sz="1200">
                <a:solidFill>
                  <a:srgbClr val="0000FF"/>
                </a:solidFill>
              </a:rPr>
              <a:t>niedriger </a:t>
            </a:r>
            <a:r>
              <a:rPr b="0" i="0" lang="en-US" sz="1200" u="none" cap="none" strike="noStrike">
                <a:solidFill>
                  <a:schemeClr val="dk1"/>
                </a:solidFill>
                <a:latin typeface="Arial"/>
                <a:ea typeface="Arial"/>
                <a:cs typeface="Arial"/>
                <a:sym typeface="Arial"/>
              </a:rPr>
              <a:t>und bei Kindern mit Aniridie </a:t>
            </a:r>
            <a:r>
              <a:rPr lang="en-US" sz="1200">
                <a:solidFill>
                  <a:schemeClr val="dk1"/>
                </a:solidFill>
              </a:rPr>
              <a:t>höher</a:t>
            </a:r>
            <a:r>
              <a:rPr b="0" i="0" lang="en-US" sz="1200" u="none" cap="none" strike="noStrike">
                <a:solidFill>
                  <a:schemeClr val="dk1"/>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ist</a:t>
            </a:r>
            <a:r>
              <a:rPr b="0" i="0" lang="en-US" sz="1200" u="none" cap="none" strike="noStrike">
                <a:solidFill>
                  <a:schemeClr val="dk1"/>
                </a:solidFill>
                <a:latin typeface="Arial"/>
                <a:ea typeface="Arial"/>
                <a:cs typeface="Arial"/>
                <a:sym typeface="Arial"/>
              </a:rPr>
              <a:t>. Das Pädiatriebuch gibt an, dass </a:t>
            </a:r>
            <a:r>
              <a:rPr lang="en-US" sz="1200">
                <a:solidFill>
                  <a:schemeClr val="dk1"/>
                </a:solidFill>
              </a:rPr>
              <a:t>der CCT-Wert -Wert</a:t>
            </a:r>
            <a:r>
              <a:rPr b="0" i="0" lang="en-US" sz="1200" u="none" cap="none" strike="noStrike">
                <a:solidFill>
                  <a:schemeClr val="dk1"/>
                </a:solidFill>
                <a:latin typeface="Arial"/>
                <a:ea typeface="Arial"/>
                <a:cs typeface="Arial"/>
                <a:sym typeface="Arial"/>
              </a:rPr>
              <a:t> in den ersten 6–12 Lebensmonaten abnimmt und </a:t>
            </a:r>
            <a:r>
              <a:rPr b="0" i="0" lang="en-US" sz="1200" u="none" cap="none" strike="noStrike">
                <a:solidFill>
                  <a:srgbClr val="0000FF"/>
                </a:solidFill>
                <a:latin typeface="Arial"/>
                <a:ea typeface="Arial"/>
                <a:cs typeface="Arial"/>
                <a:sym typeface="Arial"/>
              </a:rPr>
              <a:t>dann von etwa 550 im Alter von 1 Jahr auf etwa 570 im Alter von 12 Jahren ansteigt. </a:t>
            </a:r>
            <a:endParaRPr/>
          </a:p>
        </p:txBody>
      </p:sp>
      <p:sp>
        <p:nvSpPr>
          <p:cNvPr id="2180" name="Google Shape;2180;p127"/>
          <p:cNvSpPr/>
          <p:nvPr/>
        </p:nvSpPr>
        <p:spPr>
          <a:xfrm>
            <a:off x="2881900" y="5242772"/>
            <a:ext cx="4392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2181" name="Google Shape;2181;p127"/>
          <p:cNvSpPr/>
          <p:nvPr/>
        </p:nvSpPr>
        <p:spPr>
          <a:xfrm>
            <a:off x="5154450" y="5242774"/>
            <a:ext cx="2286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2182" name="Google Shape;2182;p127"/>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2183" name="Google Shape;2183;p12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2184" name="Google Shape;2184;p12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1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8" name="Shape 2188"/>
        <p:cNvGrpSpPr/>
        <p:nvPr/>
      </p:nvGrpSpPr>
      <p:grpSpPr>
        <a:xfrm>
          <a:off x="0" y="0"/>
          <a:ext cx="0" cy="0"/>
          <a:chOff x="0" y="0"/>
          <a:chExt cx="0" cy="0"/>
        </a:xfrm>
      </p:grpSpPr>
      <p:sp>
        <p:nvSpPr>
          <p:cNvPr id="2189" name="Google Shape;2189;p12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190" name="Google Shape;2190;p128"/>
          <p:cNvSpPr txBox="1"/>
          <p:nvPr/>
        </p:nvSpPr>
        <p:spPr>
          <a:xfrm>
            <a:off x="311150" y="3243263"/>
            <a:ext cx="8521700" cy="461962"/>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Als Nächstes werden wir die verschiedenen Formen des kindlichen Glaukoms betrachten</a:t>
            </a:r>
            <a:endParaRPr/>
          </a:p>
        </p:txBody>
      </p:sp>
      <p:sp>
        <p:nvSpPr>
          <p:cNvPr id="2191" name="Google Shape;2191;p12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5" name="Shape 2195"/>
        <p:cNvGrpSpPr/>
        <p:nvPr/>
      </p:nvGrpSpPr>
      <p:grpSpPr>
        <a:xfrm>
          <a:off x="0" y="0"/>
          <a:ext cx="0" cy="0"/>
          <a:chOff x="0" y="0"/>
          <a:chExt cx="0" cy="0"/>
        </a:xfrm>
      </p:grpSpPr>
      <p:sp>
        <p:nvSpPr>
          <p:cNvPr id="2196" name="Google Shape;2196;p12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197" name="Google Shape;2197;p129"/>
          <p:cNvSpPr txBox="1"/>
          <p:nvPr/>
        </p:nvSpPr>
        <p:spPr>
          <a:xfrm>
            <a:off x="2403475" y="2016125"/>
            <a:ext cx="357188" cy="430213"/>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1" i="1" lang="en-US" sz="1200" u="none" cap="none" strike="noStrike">
                <a:solidFill>
                  <a:srgbClr val="0000FF"/>
                </a:solidFill>
                <a:latin typeface="Arial"/>
                <a:ea typeface="Arial"/>
                <a:cs typeface="Arial"/>
                <a:sym typeface="Arial"/>
              </a:rPr>
              <a:t>?</a:t>
            </a:r>
            <a:endParaRPr/>
          </a:p>
        </p:txBody>
      </p:sp>
      <p:sp>
        <p:nvSpPr>
          <p:cNvPr id="2198" name="Google Shape;2198;p129"/>
          <p:cNvSpPr txBox="1"/>
          <p:nvPr/>
        </p:nvSpPr>
        <p:spPr>
          <a:xfrm>
            <a:off x="5462588" y="2755900"/>
            <a:ext cx="3587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cxnSp>
        <p:nvCxnSpPr>
          <p:cNvPr id="2199" name="Google Shape;2199;p129"/>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200" name="Google Shape;2200;p12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2201" name="Google Shape;2201;p12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202" name="Google Shape;2202;p129"/>
          <p:cNvSpPr txBox="1"/>
          <p:nvPr/>
        </p:nvSpPr>
        <p:spPr>
          <a:xfrm>
            <a:off x="998538" y="3552825"/>
            <a:ext cx="71343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wir über das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nachdenken, unterteilen wir es in zwei große Kategorien. Welche sind das?</a:t>
            </a:r>
            <a:endParaRPr/>
          </a:p>
        </p:txBody>
      </p:sp>
      <p:sp>
        <p:nvSpPr>
          <p:cNvPr id="2203" name="Google Shape;2203;p129"/>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Tree>
  </p:cSld>
  <p:clrMapOvr>
    <a:masterClrMapping/>
  </p:clrMapOvr>
</p:sld>
</file>

<file path=ppt/slides/slide1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7" name="Shape 2207"/>
        <p:cNvGrpSpPr/>
        <p:nvPr/>
      </p:nvGrpSpPr>
      <p:grpSpPr>
        <a:xfrm>
          <a:off x="0" y="0"/>
          <a:ext cx="0" cy="0"/>
          <a:chOff x="0" y="0"/>
          <a:chExt cx="0" cy="0"/>
        </a:xfrm>
      </p:grpSpPr>
      <p:sp>
        <p:nvSpPr>
          <p:cNvPr id="2208" name="Google Shape;2208;p13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209" name="Google Shape;2209;p13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210" name="Google Shape;2210;p13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2211" name="Google Shape;2211;p130"/>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212" name="Google Shape;2212;p13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2213" name="Google Shape;2213;p13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214" name="Google Shape;2214;p130"/>
          <p:cNvSpPr txBox="1"/>
          <p:nvPr/>
        </p:nvSpPr>
        <p:spPr>
          <a:xfrm>
            <a:off x="998538" y="3552825"/>
            <a:ext cx="71343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wir über das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nachdenken, unterteilen wir es in zwei große Kategorien. Welche sind das?</a:t>
            </a:r>
            <a:endParaRPr/>
          </a:p>
        </p:txBody>
      </p:sp>
      <p:sp>
        <p:nvSpPr>
          <p:cNvPr id="2215" name="Google Shape;2215;p13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9" name="Shape 2219"/>
        <p:cNvGrpSpPr/>
        <p:nvPr/>
      </p:nvGrpSpPr>
      <p:grpSpPr>
        <a:xfrm>
          <a:off x="0" y="0"/>
          <a:ext cx="0" cy="0"/>
          <a:chOff x="0" y="0"/>
          <a:chExt cx="0" cy="0"/>
        </a:xfrm>
      </p:grpSpPr>
      <p:sp>
        <p:nvSpPr>
          <p:cNvPr id="2220" name="Google Shape;2220;p13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221" name="Google Shape;2221;p13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extLst>
                  <a:ext uri="http://customooxmlschemas.google.com/">
                    <go:slidesCustomData xmlns:go="http://customooxmlschemas.google.com/" textRoundtripDataId="19"/>
                  </a:ext>
                </a:extLst>
              </a:rPr>
              <a:t>Primär</a:t>
            </a:r>
            <a:endParaRPr/>
          </a:p>
        </p:txBody>
      </p:sp>
      <p:sp>
        <p:nvSpPr>
          <p:cNvPr id="2222" name="Google Shape;2222;p13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2223" name="Google Shape;2223;p131"/>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224" name="Google Shape;2224;p13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2225" name="Google Shape;2225;p13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226" name="Google Shape;2226;p131"/>
          <p:cNvSpPr txBox="1"/>
          <p:nvPr/>
        </p:nvSpPr>
        <p:spPr>
          <a:xfrm>
            <a:off x="998538" y="3552825"/>
            <a:ext cx="71343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227" name="Google Shape;2227;p131"/>
          <p:cNvSpPr txBox="1"/>
          <p:nvPr/>
        </p:nvSpPr>
        <p:spPr>
          <a:xfrm>
            <a:off x="998538" y="4356100"/>
            <a:ext cx="6934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ein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sei „primär“ oder „sekundär“, d. h. auf welcher Grundlage wird diese Unterscheidung getroffen?</a:t>
            </a:r>
            <a:endParaRPr b="0" i="0" sz="1600" u="none" cap="none" strike="noStrike">
              <a:solidFill>
                <a:schemeClr val="dk1"/>
              </a:solidFill>
              <a:latin typeface="Arial"/>
              <a:ea typeface="Arial"/>
              <a:cs typeface="Arial"/>
              <a:sym typeface="Arial"/>
            </a:endParaRPr>
          </a:p>
        </p:txBody>
      </p:sp>
      <p:sp>
        <p:nvSpPr>
          <p:cNvPr id="2228" name="Google Shape;2228;p13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2" name="Shape 2232"/>
        <p:cNvGrpSpPr/>
        <p:nvPr/>
      </p:nvGrpSpPr>
      <p:grpSpPr>
        <a:xfrm>
          <a:off x="0" y="0"/>
          <a:ext cx="0" cy="0"/>
          <a:chOff x="0" y="0"/>
          <a:chExt cx="0" cy="0"/>
        </a:xfrm>
      </p:grpSpPr>
      <p:sp>
        <p:nvSpPr>
          <p:cNvPr id="2233" name="Google Shape;2233;p13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234" name="Google Shape;2234;p132"/>
          <p:cNvSpPr txBox="1"/>
          <p:nvPr/>
        </p:nvSpPr>
        <p:spPr>
          <a:xfrm>
            <a:off x="1565275" y="2016125"/>
            <a:ext cx="12336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rgbClr val="0000FF"/>
                </a:solidFill>
              </a:rPr>
              <a:t>Primär</a:t>
            </a:r>
            <a:endParaRPr/>
          </a:p>
        </p:txBody>
      </p:sp>
      <p:sp>
        <p:nvSpPr>
          <p:cNvPr id="2235" name="Google Shape;2235;p13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2236" name="Google Shape;2236;p132"/>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237" name="Google Shape;2237;p13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2238" name="Google Shape;2238;p13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239" name="Google Shape;2239;p132"/>
          <p:cNvSpPr txBox="1"/>
          <p:nvPr/>
        </p:nvSpPr>
        <p:spPr>
          <a:xfrm>
            <a:off x="998538" y="3552825"/>
            <a:ext cx="71343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240" name="Google Shape;2240;p132"/>
          <p:cNvSpPr txBox="1"/>
          <p:nvPr/>
        </p:nvSpPr>
        <p:spPr>
          <a:xfrm>
            <a:off x="998538" y="4356100"/>
            <a:ext cx="69342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ein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sei „primär“ im Gegensatz zu „sekundär“, d. h. auf welcher Grundlage wird diese Unterscheidung getroffen?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primäre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ist auf eine isolierte Entwicklungsanomalie des Kammerwasserabflusses zurückzuführen. </a:t>
            </a:r>
            <a:endParaRPr/>
          </a:p>
        </p:txBody>
      </p:sp>
      <p:sp>
        <p:nvSpPr>
          <p:cNvPr id="2241" name="Google Shape;2241;p132"/>
          <p:cNvSpPr/>
          <p:nvPr/>
        </p:nvSpPr>
        <p:spPr>
          <a:xfrm>
            <a:off x="5351446" y="4718581"/>
            <a:ext cx="3132000" cy="2364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drei Wörter</a:t>
            </a:r>
            <a:endParaRPr/>
          </a:p>
        </p:txBody>
      </p:sp>
      <p:sp>
        <p:nvSpPr>
          <p:cNvPr id="2242" name="Google Shape;2242;p132"/>
          <p:cNvSpPr/>
          <p:nvPr/>
        </p:nvSpPr>
        <p:spPr>
          <a:xfrm>
            <a:off x="592950" y="4954975"/>
            <a:ext cx="2133600" cy="2382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lang="en-US" sz="1200">
                <a:solidFill>
                  <a:schemeClr val="dk1"/>
                </a:solidFill>
              </a:rPr>
              <a:t>Ein Wort</a:t>
            </a:r>
            <a:endParaRPr/>
          </a:p>
        </p:txBody>
      </p:sp>
      <p:sp>
        <p:nvSpPr>
          <p:cNvPr id="2243" name="Google Shape;2243;p13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7" name="Shape 2247"/>
        <p:cNvGrpSpPr/>
        <p:nvPr/>
      </p:nvGrpSpPr>
      <p:grpSpPr>
        <a:xfrm>
          <a:off x="0" y="0"/>
          <a:ext cx="0" cy="0"/>
          <a:chOff x="0" y="0"/>
          <a:chExt cx="0" cy="0"/>
        </a:xfrm>
      </p:grpSpPr>
      <p:sp>
        <p:nvSpPr>
          <p:cNvPr id="2248" name="Google Shape;2248;p13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249" name="Google Shape;2249;p133"/>
          <p:cNvSpPr txBox="1"/>
          <p:nvPr/>
        </p:nvSpPr>
        <p:spPr>
          <a:xfrm>
            <a:off x="1565275" y="2016125"/>
            <a:ext cx="12336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rgbClr val="0000FF"/>
                </a:solidFill>
              </a:rPr>
              <a:t>Primär</a:t>
            </a:r>
            <a:endParaRPr/>
          </a:p>
        </p:txBody>
      </p:sp>
      <p:sp>
        <p:nvSpPr>
          <p:cNvPr id="2250" name="Google Shape;2250;p13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2251" name="Google Shape;2251;p133"/>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252" name="Google Shape;2252;p13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2253" name="Google Shape;2253;p13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254" name="Google Shape;2254;p133"/>
          <p:cNvSpPr txBox="1"/>
          <p:nvPr/>
        </p:nvSpPr>
        <p:spPr>
          <a:xfrm>
            <a:off x="998538" y="3552825"/>
            <a:ext cx="71343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255" name="Google Shape;2255;p133"/>
          <p:cNvSpPr txBox="1"/>
          <p:nvPr/>
        </p:nvSpPr>
        <p:spPr>
          <a:xfrm>
            <a:off x="998538" y="4356100"/>
            <a:ext cx="69342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ein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sei „primär“ im Gegensatz zu „sekundär“, d. h. auf welcher Grundlage wird diese Unterscheidung getroffen?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primäre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ist auf eine isolierte Entwicklungsanomalie des Kammerwasserabflusses zurückzuführen. </a:t>
            </a:r>
            <a:endParaRPr/>
          </a:p>
        </p:txBody>
      </p:sp>
      <p:sp>
        <p:nvSpPr>
          <p:cNvPr id="2256" name="Google Shape;2256;p13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 name="Shape 290"/>
        <p:cNvGrpSpPr/>
        <p:nvPr/>
      </p:nvGrpSpPr>
      <p:grpSpPr>
        <a:xfrm>
          <a:off x="0" y="0"/>
          <a:ext cx="0" cy="0"/>
          <a:chOff x="0" y="0"/>
          <a:chExt cx="0" cy="0"/>
        </a:xfrm>
      </p:grpSpPr>
      <p:sp>
        <p:nvSpPr>
          <p:cNvPr id="291" name="Google Shape;291;p1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92" name="Google Shape;292;p1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93" name="Google Shape;293;p13"/>
          <p:cNvSpPr txBox="1"/>
          <p:nvPr/>
        </p:nvSpPr>
        <p:spPr>
          <a:xfrm>
            <a:off x="2574925" y="1354138"/>
            <a:ext cx="5578500" cy="92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aufweist, besteht der Verdacht auf ein Glaukom.</a:t>
            </a:r>
            <a:r>
              <a:rPr b="0" i="0" lang="en-US" sz="1200" u="none" cap="none" strike="noStrike">
                <a:solidFill>
                  <a:schemeClr val="dk1"/>
                </a:solidFill>
                <a:latin typeface="Arial"/>
                <a:ea typeface="Arial"/>
                <a:cs typeface="Arial"/>
                <a:sym typeface="Arial"/>
              </a:rPr>
              <a:t> </a:t>
            </a:r>
            <a:endParaRPr/>
          </a:p>
        </p:txBody>
      </p:sp>
      <p:sp>
        <p:nvSpPr>
          <p:cNvPr id="294" name="Google Shape;294;p13"/>
          <p:cNvSpPr/>
          <p:nvPr/>
        </p:nvSpPr>
        <p:spPr>
          <a:xfrm flipH="1" rot="10800000">
            <a:off x="6716475" y="1309302"/>
            <a:ext cx="300900" cy="2457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295" name="Google Shape;295;p13"/>
          <p:cNvSpPr/>
          <p:nvPr/>
        </p:nvSpPr>
        <p:spPr>
          <a:xfrm flipH="1">
            <a:off x="6299625" y="1568550"/>
            <a:ext cx="340800" cy="219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296" name="Google Shape;296;p1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97" name="Google Shape;297;p13"/>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298" name="Google Shape;298;p1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Tree>
  </p:cSld>
  <p:clrMapOvr>
    <a:masterClrMapping/>
  </p:clrMapOvr>
</p:sld>
</file>

<file path=ppt/slides/slide1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0" name="Shape 2260"/>
        <p:cNvGrpSpPr/>
        <p:nvPr/>
      </p:nvGrpSpPr>
      <p:grpSpPr>
        <a:xfrm>
          <a:off x="0" y="0"/>
          <a:ext cx="0" cy="0"/>
          <a:chOff x="0" y="0"/>
          <a:chExt cx="0" cy="0"/>
        </a:xfrm>
      </p:grpSpPr>
      <p:sp>
        <p:nvSpPr>
          <p:cNvPr id="2261" name="Google Shape;2261;p13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262" name="Google Shape;2262;p134"/>
          <p:cNvSpPr txBox="1"/>
          <p:nvPr/>
        </p:nvSpPr>
        <p:spPr>
          <a:xfrm>
            <a:off x="1565275" y="2016125"/>
            <a:ext cx="12336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rgbClr val="0000FF"/>
                </a:solidFill>
              </a:rPr>
              <a:t>Primär</a:t>
            </a:r>
            <a:endParaRPr/>
          </a:p>
        </p:txBody>
      </p:sp>
      <p:sp>
        <p:nvSpPr>
          <p:cNvPr id="2263" name="Google Shape;2263;p13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2264" name="Google Shape;2264;p134"/>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265" name="Google Shape;2265;p13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2266" name="Google Shape;2266;p13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267" name="Google Shape;2267;p134"/>
          <p:cNvSpPr txBox="1"/>
          <p:nvPr/>
        </p:nvSpPr>
        <p:spPr>
          <a:xfrm>
            <a:off x="998538" y="3552825"/>
            <a:ext cx="71343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268" name="Google Shape;2268;p134"/>
          <p:cNvSpPr txBox="1"/>
          <p:nvPr/>
        </p:nvSpPr>
        <p:spPr>
          <a:xfrm>
            <a:off x="998538" y="4356100"/>
            <a:ext cx="6934200" cy="949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ein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sei „primär“ im Gegensatz zu „sekundär“, d. h. auf welcher Grundlage wird diese Unterscheidung getroffen?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primäre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ist auf eine isolierte Entwicklungsanomalie des Kammerwasserabflusses zurückzuführen. </a:t>
            </a:r>
            <a:r>
              <a:rPr b="0" i="0" lang="en-US" sz="1200" u="none" cap="none" strike="noStrike">
                <a:solidFill>
                  <a:srgbClr val="0000FF"/>
                </a:solidFill>
                <a:latin typeface="Arial"/>
                <a:ea typeface="Arial"/>
                <a:cs typeface="Arial"/>
                <a:sym typeface="Arial"/>
              </a:rPr>
              <a:t>Das heißt, </a:t>
            </a:r>
            <a:r>
              <a:rPr lang="en-US" sz="1200">
                <a:solidFill>
                  <a:srgbClr val="0000FF"/>
                </a:solidFill>
              </a:rPr>
              <a:t>es liegt kein weiterer Befund am Auge (oder beim Kind) vor, der mit der Abflussanomalie in Zusammenhang stehen könnte.</a:t>
            </a:r>
            <a:endParaRPr b="0" i="0" sz="1600" u="none" cap="none" strike="noStrike">
              <a:solidFill>
                <a:schemeClr val="dk1"/>
              </a:solidFill>
              <a:latin typeface="Arial"/>
              <a:ea typeface="Arial"/>
              <a:cs typeface="Arial"/>
              <a:sym typeface="Arial"/>
            </a:endParaRPr>
          </a:p>
        </p:txBody>
      </p:sp>
      <p:sp>
        <p:nvSpPr>
          <p:cNvPr id="2269" name="Google Shape;2269;p13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3" name="Shape 2273"/>
        <p:cNvGrpSpPr/>
        <p:nvPr/>
      </p:nvGrpSpPr>
      <p:grpSpPr>
        <a:xfrm>
          <a:off x="0" y="0"/>
          <a:ext cx="0" cy="0"/>
          <a:chOff x="0" y="0"/>
          <a:chExt cx="0" cy="0"/>
        </a:xfrm>
      </p:grpSpPr>
      <p:sp>
        <p:nvSpPr>
          <p:cNvPr id="2274" name="Google Shape;2274;p13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275" name="Google Shape;2275;p13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276" name="Google Shape;2276;p135"/>
          <p:cNvSpPr txBox="1"/>
          <p:nvPr/>
        </p:nvSpPr>
        <p:spPr>
          <a:xfrm>
            <a:off x="4827588" y="2755900"/>
            <a:ext cx="16287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Sekundär</a:t>
            </a:r>
            <a:endParaRPr/>
          </a:p>
        </p:txBody>
      </p:sp>
      <p:cxnSp>
        <p:nvCxnSpPr>
          <p:cNvPr id="2277" name="Google Shape;2277;p135"/>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278" name="Google Shape;2278;p13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2279" name="Google Shape;2279;p13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280" name="Google Shape;2280;p135"/>
          <p:cNvSpPr txBox="1"/>
          <p:nvPr/>
        </p:nvSpPr>
        <p:spPr>
          <a:xfrm>
            <a:off x="998538" y="3552825"/>
            <a:ext cx="71343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281" name="Google Shape;2281;p135"/>
          <p:cNvSpPr txBox="1"/>
          <p:nvPr/>
        </p:nvSpPr>
        <p:spPr>
          <a:xfrm>
            <a:off x="998538" y="4356100"/>
            <a:ext cx="6934200" cy="1318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bedeutet es, wenn man sagt, ein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sei „primär“ im Gegensatz zu „sekundär“, d. h. auf welcher Grundlage wird diese Unterscheidung getroffen?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primäre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ist auf eine isolierte Entwicklungsanomalie des Kammerwasserabflusses zurückzuführen. </a:t>
            </a:r>
            <a:r>
              <a:rPr lang="en-US" sz="1200">
                <a:solidFill>
                  <a:srgbClr val="BFBFBF"/>
                </a:solidFill>
              </a:rPr>
              <a:t>Das heißt, es liegt kein weiterer Befund am Auge (oder beim Kind) vor, der mit der Abflussanomalie in Zusammenhang stehen könnte.</a:t>
            </a:r>
            <a:r>
              <a:rPr b="0" i="0" lang="en-US" sz="1200" u="none" cap="none" strike="noStrike">
                <a:solidFill>
                  <a:srgbClr val="BFBFB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Im Gegensatz dazu gehen sekundäre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e mit begleitenden Augen- und/oder systemischen Problemen einher.</a:t>
            </a:r>
            <a:endParaRPr/>
          </a:p>
        </p:txBody>
      </p:sp>
      <p:sp>
        <p:nvSpPr>
          <p:cNvPr id="2282" name="Google Shape;2282;p13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6" name="Shape 2286"/>
        <p:cNvGrpSpPr/>
        <p:nvPr/>
      </p:nvGrpSpPr>
      <p:grpSpPr>
        <a:xfrm>
          <a:off x="0" y="0"/>
          <a:ext cx="0" cy="0"/>
          <a:chOff x="0" y="0"/>
          <a:chExt cx="0" cy="0"/>
        </a:xfrm>
      </p:grpSpPr>
      <p:sp>
        <p:nvSpPr>
          <p:cNvPr id="2287" name="Google Shape;2287;p13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288" name="Google Shape;2288;p13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289" name="Google Shape;2289;p13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Sekundarstufe</a:t>
            </a:r>
            <a:endParaRPr/>
          </a:p>
        </p:txBody>
      </p:sp>
      <p:cxnSp>
        <p:nvCxnSpPr>
          <p:cNvPr id="2290" name="Google Shape;2290;p136"/>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291" name="Google Shape;2291;p136"/>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292" name="Google Shape;2292;p136"/>
          <p:cNvSpPr txBox="1"/>
          <p:nvPr/>
        </p:nvSpPr>
        <p:spPr>
          <a:xfrm>
            <a:off x="1201738" y="2817813"/>
            <a:ext cx="333375" cy="384175"/>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1" i="1" lang="en-US" sz="1200" u="none" cap="none" strike="noStrike">
                <a:solidFill>
                  <a:srgbClr val="0000FF"/>
                </a:solidFill>
                <a:latin typeface="Arial"/>
                <a:ea typeface="Arial"/>
                <a:cs typeface="Arial"/>
                <a:sym typeface="Arial"/>
              </a:rPr>
              <a:t>?</a:t>
            </a:r>
            <a:endParaRPr/>
          </a:p>
        </p:txBody>
      </p:sp>
      <p:sp>
        <p:nvSpPr>
          <p:cNvPr id="2293" name="Google Shape;2293;p136"/>
          <p:cNvSpPr txBox="1"/>
          <p:nvPr/>
        </p:nvSpPr>
        <p:spPr>
          <a:xfrm>
            <a:off x="2717800" y="2825750"/>
            <a:ext cx="333375" cy="3841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0000FF"/>
                </a:solidFill>
                <a:latin typeface="Arial"/>
                <a:ea typeface="Arial"/>
                <a:cs typeface="Arial"/>
                <a:sym typeface="Arial"/>
              </a:rPr>
              <a:t>?</a:t>
            </a:r>
            <a:endParaRPr/>
          </a:p>
        </p:txBody>
      </p:sp>
      <p:cxnSp>
        <p:nvCxnSpPr>
          <p:cNvPr id="2294" name="Google Shape;2294;p136"/>
          <p:cNvCxnSpPr>
            <a:stCxn id="2288"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295" name="Google Shape;2295;p136"/>
          <p:cNvCxnSpPr>
            <a:stCxn id="2288"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296" name="Google Shape;2296;p13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297" name="Google Shape;2297;p136"/>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wir über das </a:t>
            </a:r>
            <a:r>
              <a:rPr b="0" i="0" lang="en-US" sz="1200" u="none" cap="none" strike="noStrike">
                <a:solidFill>
                  <a:schemeClr val="dk1"/>
                </a:solidFill>
                <a:latin typeface="Arial"/>
                <a:ea typeface="Arial"/>
                <a:cs typeface="Arial"/>
                <a:sym typeface="Arial"/>
              </a:rPr>
              <a:t>primäre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nachdenken, unterteilen wir es in zwei große Kategorien. Welche sind das?</a:t>
            </a:r>
            <a:endParaRPr/>
          </a:p>
        </p:txBody>
      </p:sp>
      <p:sp>
        <p:nvSpPr>
          <p:cNvPr id="2298" name="Google Shape;2298;p13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2" name="Shape 2302"/>
        <p:cNvGrpSpPr/>
        <p:nvPr/>
      </p:nvGrpSpPr>
      <p:grpSpPr>
        <a:xfrm>
          <a:off x="0" y="0"/>
          <a:ext cx="0" cy="0"/>
          <a:chOff x="0" y="0"/>
          <a:chExt cx="0" cy="0"/>
        </a:xfrm>
      </p:grpSpPr>
      <p:sp>
        <p:nvSpPr>
          <p:cNvPr id="2303" name="Google Shape;2303;p13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304" name="Google Shape;2304;p13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305" name="Google Shape;2305;p13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306" name="Google Shape;2306;p137"/>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307" name="Google Shape;2307;p137"/>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308" name="Google Shape;2308;p13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309" name="Google Shape;2309;p137"/>
          <p:cNvSpPr txBox="1"/>
          <p:nvPr/>
        </p:nvSpPr>
        <p:spPr>
          <a:xfrm>
            <a:off x="2717800" y="2825750"/>
            <a:ext cx="17166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extLst>
                  <a:ext uri="http://customooxmlschemas.google.com/">
                    <go:slidesCustomData xmlns:go="http://customooxmlschemas.google.com/" textRoundtripDataId="20"/>
                  </a:ext>
                </a:extLst>
              </a:rPr>
              <a:t>Juveniles Offenwinkelglaukom</a:t>
            </a:r>
            <a:endParaRPr/>
          </a:p>
        </p:txBody>
      </p:sp>
      <p:cxnSp>
        <p:nvCxnSpPr>
          <p:cNvPr id="2310" name="Google Shape;2310;p137"/>
          <p:cNvCxnSpPr>
            <a:stCxn id="2304"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311" name="Google Shape;2311;p137"/>
          <p:cNvCxnSpPr>
            <a:stCxn id="2304"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312" name="Google Shape;2312;p13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313" name="Google Shape;2313;p137"/>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wir über das </a:t>
            </a:r>
            <a:r>
              <a:rPr b="0" i="0" lang="en-US" sz="1200" u="none" cap="none" strike="noStrike">
                <a:solidFill>
                  <a:schemeClr val="dk1"/>
                </a:solidFill>
                <a:latin typeface="Arial"/>
                <a:ea typeface="Arial"/>
                <a:cs typeface="Arial"/>
                <a:sym typeface="Arial"/>
              </a:rPr>
              <a:t>primäre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nachdenken, unterteilen wir es in zwei große Kategorien. Welche sind das?</a:t>
            </a:r>
            <a:endParaRPr/>
          </a:p>
        </p:txBody>
      </p:sp>
      <p:sp>
        <p:nvSpPr>
          <p:cNvPr id="2314" name="Google Shape;2314;p13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8" name="Shape 2318"/>
        <p:cNvGrpSpPr/>
        <p:nvPr/>
      </p:nvGrpSpPr>
      <p:grpSpPr>
        <a:xfrm>
          <a:off x="0" y="0"/>
          <a:ext cx="0" cy="0"/>
          <a:chOff x="0" y="0"/>
          <a:chExt cx="0" cy="0"/>
        </a:xfrm>
      </p:grpSpPr>
      <p:sp>
        <p:nvSpPr>
          <p:cNvPr id="2319" name="Google Shape;2319;p13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320" name="Google Shape;2320;p13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321" name="Google Shape;2321;p13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322" name="Google Shape;2322;p138"/>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323" name="Google Shape;2323;p138"/>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324" name="Google Shape;2324;p13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325" name="Google Shape;2325;p138"/>
          <p:cNvSpPr txBox="1"/>
          <p:nvPr/>
        </p:nvSpPr>
        <p:spPr>
          <a:xfrm>
            <a:off x="2703525" y="2825750"/>
            <a:ext cx="19419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rgbClr val="0000FF"/>
                </a:solidFill>
              </a:rPr>
              <a:t>Juveniles Offenwinkelglaukom</a:t>
            </a:r>
            <a:endParaRPr/>
          </a:p>
        </p:txBody>
      </p:sp>
      <p:cxnSp>
        <p:nvCxnSpPr>
          <p:cNvPr id="2326" name="Google Shape;2326;p138"/>
          <p:cNvCxnSpPr>
            <a:stCxn id="232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327" name="Google Shape;2327;p138"/>
          <p:cNvCxnSpPr>
            <a:stCxn id="2320"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328" name="Google Shape;2328;p13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329" name="Google Shape;2329;p138"/>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b="0" i="0" lang="en-US" sz="1200" u="none" cap="none" strike="noStrike">
                <a:solidFill>
                  <a:srgbClr val="BFBFBF"/>
                </a:solidFill>
                <a:latin typeface="Arial"/>
                <a:ea typeface="Arial"/>
                <a:cs typeface="Arial"/>
                <a:sym typeface="Arial"/>
              </a:rPr>
              <a:t>primäre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330" name="Google Shape;2330;p138"/>
          <p:cNvSpPr txBox="1"/>
          <p:nvPr/>
        </p:nvSpPr>
        <p:spPr>
          <a:xfrm>
            <a:off x="3333750" y="2224088"/>
            <a:ext cx="4067100" cy="5799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Wofür steht </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Juveniles Offenwinkelglaukom</a:t>
            </a:r>
            <a:endParaRPr/>
          </a:p>
        </p:txBody>
      </p:sp>
      <p:sp>
        <p:nvSpPr>
          <p:cNvPr id="2331" name="Google Shape;2331;p13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5" name="Shape 2335"/>
        <p:cNvGrpSpPr/>
        <p:nvPr/>
      </p:nvGrpSpPr>
      <p:grpSpPr>
        <a:xfrm>
          <a:off x="0" y="0"/>
          <a:ext cx="0" cy="0"/>
          <a:chOff x="0" y="0"/>
          <a:chExt cx="0" cy="0"/>
        </a:xfrm>
      </p:grpSpPr>
      <p:sp>
        <p:nvSpPr>
          <p:cNvPr id="2336" name="Google Shape;2336;p13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337" name="Google Shape;2337;p13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338" name="Google Shape;2338;p13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339" name="Google Shape;2339;p139"/>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340" name="Google Shape;2340;p139"/>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341" name="Google Shape;2341;p13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342" name="Google Shape;2342;p139"/>
          <p:cNvSpPr txBox="1"/>
          <p:nvPr/>
        </p:nvSpPr>
        <p:spPr>
          <a:xfrm>
            <a:off x="2703535" y="2825750"/>
            <a:ext cx="15930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rgbClr val="0000FF"/>
                </a:solidFill>
              </a:rPr>
              <a:t>Juveniles Offenwinkelglaukom</a:t>
            </a:r>
            <a:endParaRPr/>
          </a:p>
        </p:txBody>
      </p:sp>
      <p:cxnSp>
        <p:nvCxnSpPr>
          <p:cNvPr id="2343" name="Google Shape;2343;p139"/>
          <p:cNvCxnSpPr>
            <a:stCxn id="233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344" name="Google Shape;2344;p139"/>
          <p:cNvCxnSpPr>
            <a:stCxn id="2337"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345" name="Google Shape;2345;p13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346" name="Google Shape;2346;p139"/>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b="0" i="0" lang="en-US" sz="1200" u="none" cap="none" strike="noStrike">
                <a:solidFill>
                  <a:srgbClr val="BFBFBF"/>
                </a:solidFill>
                <a:latin typeface="Arial"/>
                <a:ea typeface="Arial"/>
                <a:cs typeface="Arial"/>
                <a:sym typeface="Arial"/>
              </a:rPr>
              <a:t>primäre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347" name="Google Shape;2347;p139"/>
          <p:cNvSpPr txBox="1"/>
          <p:nvPr/>
        </p:nvSpPr>
        <p:spPr>
          <a:xfrm>
            <a:off x="3333750" y="2224088"/>
            <a:ext cx="4067100" cy="5799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Wofür steht </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Juveniles Offenwinkelglaukom</a:t>
            </a:r>
            <a:endParaRPr/>
          </a:p>
        </p:txBody>
      </p:sp>
      <p:sp>
        <p:nvSpPr>
          <p:cNvPr id="2348" name="Google Shape;2348;p13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2" name="Shape 2352"/>
        <p:cNvGrpSpPr/>
        <p:nvPr/>
      </p:nvGrpSpPr>
      <p:grpSpPr>
        <a:xfrm>
          <a:off x="0" y="0"/>
          <a:ext cx="0" cy="0"/>
          <a:chOff x="0" y="0"/>
          <a:chExt cx="0" cy="0"/>
        </a:xfrm>
      </p:grpSpPr>
      <p:sp>
        <p:nvSpPr>
          <p:cNvPr id="2353" name="Google Shape;2353;p14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354" name="Google Shape;2354;p14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355" name="Google Shape;2355;p14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356" name="Google Shape;2356;p140"/>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357" name="Google Shape;2357;p140"/>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358" name="Google Shape;2358;p140"/>
          <p:cNvSpPr txBox="1"/>
          <p:nvPr/>
        </p:nvSpPr>
        <p:spPr>
          <a:xfrm>
            <a:off x="134938" y="2817813"/>
            <a:ext cx="1446212"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Angeboren</a:t>
            </a:r>
            <a:endParaRPr/>
          </a:p>
        </p:txBody>
      </p:sp>
      <p:sp>
        <p:nvSpPr>
          <p:cNvPr id="2359" name="Google Shape;2359;p140"/>
          <p:cNvSpPr txBox="1"/>
          <p:nvPr/>
        </p:nvSpPr>
        <p:spPr>
          <a:xfrm>
            <a:off x="2717800" y="2825750"/>
            <a:ext cx="16155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Juveniles Offenwinkelglaukom</a:t>
            </a:r>
            <a:endParaRPr/>
          </a:p>
        </p:txBody>
      </p:sp>
      <p:cxnSp>
        <p:nvCxnSpPr>
          <p:cNvPr id="2360" name="Google Shape;2360;p140"/>
          <p:cNvCxnSpPr>
            <a:stCxn id="2354"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361" name="Google Shape;2361;p140"/>
          <p:cNvCxnSpPr>
            <a:stCxn id="2354"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362" name="Google Shape;2362;p14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363" name="Google Shape;2363;p140"/>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b="0" i="0" lang="en-US" sz="1200" u="none" cap="none" strike="noStrike">
                <a:solidFill>
                  <a:srgbClr val="BFBFBF"/>
                </a:solidFill>
                <a:latin typeface="Arial"/>
                <a:ea typeface="Arial"/>
                <a:cs typeface="Arial"/>
                <a:sym typeface="Arial"/>
              </a:rPr>
              <a:t>primäre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364" name="Google Shape;2364;p140"/>
          <p:cNvSpPr txBox="1"/>
          <p:nvPr/>
        </p:nvSpPr>
        <p:spPr>
          <a:xfrm>
            <a:off x="1725613" y="3973513"/>
            <a:ext cx="7162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ein primäres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sei „angeboren“ im Gegensatz zu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d. h., auf welcher Grundlage wird diese Unterscheidung getroffen?</a:t>
            </a:r>
            <a:endParaRPr b="0" i="0" sz="1600" u="none" cap="none" strike="noStrike">
              <a:solidFill>
                <a:srgbClr val="0000FF"/>
              </a:solidFill>
              <a:latin typeface="Arial"/>
              <a:ea typeface="Arial"/>
              <a:cs typeface="Arial"/>
              <a:sym typeface="Arial"/>
            </a:endParaRPr>
          </a:p>
        </p:txBody>
      </p:sp>
      <p:sp>
        <p:nvSpPr>
          <p:cNvPr id="2365" name="Google Shape;2365;p14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69" name="Shape 2369"/>
        <p:cNvGrpSpPr/>
        <p:nvPr/>
      </p:nvGrpSpPr>
      <p:grpSpPr>
        <a:xfrm>
          <a:off x="0" y="0"/>
          <a:ext cx="0" cy="0"/>
          <a:chOff x="0" y="0"/>
          <a:chExt cx="0" cy="0"/>
        </a:xfrm>
      </p:grpSpPr>
      <p:sp>
        <p:nvSpPr>
          <p:cNvPr id="2370" name="Google Shape;2370;p14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371" name="Google Shape;2371;p14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372" name="Google Shape;2372;p14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373" name="Google Shape;2373;p141"/>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374" name="Google Shape;2374;p141"/>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375" name="Google Shape;2375;p141"/>
          <p:cNvSpPr txBox="1"/>
          <p:nvPr/>
        </p:nvSpPr>
        <p:spPr>
          <a:xfrm>
            <a:off x="134938" y="2817813"/>
            <a:ext cx="1446212"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Angeboren</a:t>
            </a:r>
            <a:endParaRPr/>
          </a:p>
        </p:txBody>
      </p:sp>
      <p:sp>
        <p:nvSpPr>
          <p:cNvPr id="2376" name="Google Shape;2376;p141"/>
          <p:cNvSpPr txBox="1"/>
          <p:nvPr/>
        </p:nvSpPr>
        <p:spPr>
          <a:xfrm>
            <a:off x="2717800" y="2825750"/>
            <a:ext cx="17532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Juveniles Offenwinkelglaukom</a:t>
            </a:r>
            <a:endParaRPr/>
          </a:p>
        </p:txBody>
      </p:sp>
      <p:cxnSp>
        <p:nvCxnSpPr>
          <p:cNvPr id="2377" name="Google Shape;2377;p141"/>
          <p:cNvCxnSpPr>
            <a:stCxn id="2371"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378" name="Google Shape;2378;p141"/>
          <p:cNvCxnSpPr>
            <a:stCxn id="2371"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379" name="Google Shape;2379;p14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380" name="Google Shape;2380;p141"/>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b="0" i="0" lang="en-US" sz="1200" u="none" cap="none" strike="noStrike">
                <a:solidFill>
                  <a:srgbClr val="BFBFBF"/>
                </a:solidFill>
                <a:latin typeface="Arial"/>
                <a:ea typeface="Arial"/>
                <a:cs typeface="Arial"/>
                <a:sym typeface="Arial"/>
              </a:rPr>
              <a:t>primäre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381" name="Google Shape;2381;p141"/>
          <p:cNvSpPr txBox="1"/>
          <p:nvPr/>
        </p:nvSpPr>
        <p:spPr>
          <a:xfrm>
            <a:off x="1725613" y="3973513"/>
            <a:ext cx="7162800" cy="949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ein primäres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sei „angeboren“ im Gegensatz zu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d. h., auf welcher Grundlage wird diese Unterscheidung getroffen?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primäre </a:t>
            </a:r>
            <a:r>
              <a:rPr lang="en-US" sz="1200">
                <a:solidFill>
                  <a:schemeClr val="dk1"/>
                </a:solidFill>
              </a:rPr>
              <a:t>kongenitale</a:t>
            </a:r>
            <a:r>
              <a:rPr b="0" i="0" lang="en-US" sz="1200" u="none" cap="none" strike="noStrike">
                <a:solidFill>
                  <a:schemeClr val="dk1"/>
                </a:solidFill>
                <a:latin typeface="Arial"/>
                <a:ea typeface="Arial"/>
                <a:cs typeface="Arial"/>
                <a:sym typeface="Arial"/>
              </a:rPr>
              <a:t>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tritt sehr früh auf, in der Regel innerhalb der ersten 24 Lebensmonate. </a:t>
            </a:r>
            <a:endParaRPr b="0" i="0" sz="1600" u="none" cap="none" strike="noStrike">
              <a:solidFill>
                <a:srgbClr val="0000FF"/>
              </a:solidFill>
              <a:latin typeface="Arial"/>
              <a:ea typeface="Arial"/>
              <a:cs typeface="Arial"/>
              <a:sym typeface="Arial"/>
            </a:endParaRPr>
          </a:p>
        </p:txBody>
      </p:sp>
      <p:sp>
        <p:nvSpPr>
          <p:cNvPr id="2382" name="Google Shape;2382;p141"/>
          <p:cNvSpPr/>
          <p:nvPr/>
        </p:nvSpPr>
        <p:spPr>
          <a:xfrm>
            <a:off x="2378075" y="4721875"/>
            <a:ext cx="2934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2383" name="Google Shape;2383;p141"/>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Tree>
  </p:cSld>
  <p:clrMapOvr>
    <a:masterClrMapping/>
  </p:clrMapOvr>
</p:sld>
</file>

<file path=ppt/slides/slide1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7" name="Shape 2387"/>
        <p:cNvGrpSpPr/>
        <p:nvPr/>
      </p:nvGrpSpPr>
      <p:grpSpPr>
        <a:xfrm>
          <a:off x="0" y="0"/>
          <a:ext cx="0" cy="0"/>
          <a:chOff x="0" y="0"/>
          <a:chExt cx="0" cy="0"/>
        </a:xfrm>
      </p:grpSpPr>
      <p:sp>
        <p:nvSpPr>
          <p:cNvPr id="2388" name="Google Shape;2388;p14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389" name="Google Shape;2389;p14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390" name="Google Shape;2390;p14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391" name="Google Shape;2391;p142"/>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392" name="Google Shape;2392;p142"/>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393" name="Google Shape;2393;p142"/>
          <p:cNvSpPr txBox="1"/>
          <p:nvPr/>
        </p:nvSpPr>
        <p:spPr>
          <a:xfrm>
            <a:off x="134938" y="2817813"/>
            <a:ext cx="1446212"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Angeboren</a:t>
            </a:r>
            <a:endParaRPr/>
          </a:p>
        </p:txBody>
      </p:sp>
      <p:sp>
        <p:nvSpPr>
          <p:cNvPr id="2394" name="Google Shape;2394;p142"/>
          <p:cNvSpPr txBox="1"/>
          <p:nvPr/>
        </p:nvSpPr>
        <p:spPr>
          <a:xfrm>
            <a:off x="2717800" y="2825750"/>
            <a:ext cx="14463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Juveniles Offenwinkelglaukom</a:t>
            </a:r>
            <a:endParaRPr/>
          </a:p>
        </p:txBody>
      </p:sp>
      <p:cxnSp>
        <p:nvCxnSpPr>
          <p:cNvPr id="2395" name="Google Shape;2395;p142"/>
          <p:cNvCxnSpPr>
            <a:stCxn id="2389"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396" name="Google Shape;2396;p142"/>
          <p:cNvCxnSpPr>
            <a:stCxn id="2389"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397" name="Google Shape;2397;p14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398" name="Google Shape;2398;p142"/>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b="0" i="0" lang="en-US" sz="1200" u="none" cap="none" strike="noStrike">
                <a:solidFill>
                  <a:srgbClr val="BFBFBF"/>
                </a:solidFill>
                <a:latin typeface="Arial"/>
                <a:ea typeface="Arial"/>
                <a:cs typeface="Arial"/>
                <a:sym typeface="Arial"/>
              </a:rPr>
              <a:t>primäre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399" name="Google Shape;2399;p142"/>
          <p:cNvSpPr txBox="1"/>
          <p:nvPr/>
        </p:nvSpPr>
        <p:spPr>
          <a:xfrm>
            <a:off x="1725613" y="3973513"/>
            <a:ext cx="7162800" cy="949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ein primäres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sei „angeboren“ im Gegensatz zu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d. h., auf welcher Grundlage wird diese Unterscheidung getroffen?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primäre </a:t>
            </a:r>
            <a:r>
              <a:rPr lang="en-US" sz="1200">
                <a:solidFill>
                  <a:schemeClr val="dk1"/>
                </a:solidFill>
              </a:rPr>
              <a:t>kongenitale Glaukom im Kindes- und Säuglingsalter</a:t>
            </a:r>
            <a:r>
              <a:rPr b="0" i="0" lang="en-US" sz="1200" u="none" cap="none" strike="noStrike">
                <a:solidFill>
                  <a:schemeClr val="dk1"/>
                </a:solidFill>
                <a:latin typeface="Arial"/>
                <a:ea typeface="Arial"/>
                <a:cs typeface="Arial"/>
                <a:sym typeface="Arial"/>
              </a:rPr>
              <a:t>tritt sehr früh auf, in der Regel innerhalb der ersten 24 Lebensmonate. </a:t>
            </a:r>
            <a:endParaRPr b="0" i="0" sz="1600" u="none" cap="none" strike="noStrike">
              <a:solidFill>
                <a:srgbClr val="0000FF"/>
              </a:solidFill>
              <a:latin typeface="Arial"/>
              <a:ea typeface="Arial"/>
              <a:cs typeface="Arial"/>
              <a:sym typeface="Arial"/>
            </a:endParaRPr>
          </a:p>
        </p:txBody>
      </p:sp>
      <p:sp>
        <p:nvSpPr>
          <p:cNvPr id="2400" name="Google Shape;2400;p14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4" name="Shape 2404"/>
        <p:cNvGrpSpPr/>
        <p:nvPr/>
      </p:nvGrpSpPr>
      <p:grpSpPr>
        <a:xfrm>
          <a:off x="0" y="0"/>
          <a:ext cx="0" cy="0"/>
          <a:chOff x="0" y="0"/>
          <a:chExt cx="0" cy="0"/>
        </a:xfrm>
      </p:grpSpPr>
      <p:sp>
        <p:nvSpPr>
          <p:cNvPr id="2405" name="Google Shape;2405;p14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406" name="Google Shape;2406;p14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407" name="Google Shape;2407;p14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408" name="Google Shape;2408;p143"/>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409" name="Google Shape;2409;p143"/>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410" name="Google Shape;2410;p14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411" name="Google Shape;2411;p143"/>
          <p:cNvSpPr txBox="1"/>
          <p:nvPr/>
        </p:nvSpPr>
        <p:spPr>
          <a:xfrm>
            <a:off x="2703524" y="2825750"/>
            <a:ext cx="16110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rgbClr val="0000FF"/>
                </a:solidFill>
              </a:rPr>
              <a:t>Juveniles Offenwinkelglaukom</a:t>
            </a:r>
            <a:endParaRPr/>
          </a:p>
        </p:txBody>
      </p:sp>
      <p:cxnSp>
        <p:nvCxnSpPr>
          <p:cNvPr id="2412" name="Google Shape;2412;p143"/>
          <p:cNvCxnSpPr>
            <a:stCxn id="2406"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413" name="Google Shape;2413;p143"/>
          <p:cNvCxnSpPr>
            <a:stCxn id="2406"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414" name="Google Shape;2414;p14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415" name="Google Shape;2415;p143"/>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b="0" i="0" lang="en-US" sz="1200" u="none" cap="none" strike="noStrike">
                <a:solidFill>
                  <a:srgbClr val="BFBFBF"/>
                </a:solidFill>
                <a:latin typeface="Arial"/>
                <a:ea typeface="Arial"/>
                <a:cs typeface="Arial"/>
                <a:sym typeface="Arial"/>
              </a:rPr>
              <a:t>primäre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416" name="Google Shape;2416;p143"/>
          <p:cNvSpPr txBox="1"/>
          <p:nvPr/>
        </p:nvSpPr>
        <p:spPr>
          <a:xfrm>
            <a:off x="1725613" y="3973513"/>
            <a:ext cx="7162800" cy="113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ein primäres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sei „angeboren“ im Gegensatz zu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d. h., auf welcher Grundlage wird diese Unterscheidung getroffen?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primäre </a:t>
            </a:r>
            <a:r>
              <a:rPr lang="en-US" sz="1200">
                <a:solidFill>
                  <a:schemeClr val="dk1"/>
                </a:solidFill>
              </a:rPr>
              <a:t>kongenitale Glaukom im Kindes- und Säuglingsalter</a:t>
            </a:r>
            <a:r>
              <a:rPr b="0" i="0" lang="en-US" sz="1200" u="none" cap="none" strike="noStrike">
                <a:solidFill>
                  <a:schemeClr val="dk1"/>
                </a:solidFill>
                <a:latin typeface="Arial"/>
                <a:ea typeface="Arial"/>
                <a:cs typeface="Arial"/>
                <a:sym typeface="Arial"/>
              </a:rPr>
              <a:t>tritt sehr früh auf, in der Regel innerhalb der ersten 24 Lebensmonate. </a:t>
            </a:r>
            <a:r>
              <a:rPr b="0" i="0" lang="en-US" sz="1200" u="none" cap="none" strike="noStrike">
                <a:solidFill>
                  <a:srgbClr val="0000FF"/>
                </a:solidFill>
                <a:latin typeface="Arial"/>
                <a:ea typeface="Arial"/>
                <a:cs typeface="Arial"/>
                <a:sym typeface="Arial"/>
              </a:rPr>
              <a:t>Im Gegensatz dazu tritt das </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erst nach dem 4. Lebensjahr auf</a:t>
            </a:r>
            <a:endParaRPr/>
          </a:p>
        </p:txBody>
      </p:sp>
      <p:sp>
        <p:nvSpPr>
          <p:cNvPr id="2417" name="Google Shape;2417;p143"/>
          <p:cNvSpPr/>
          <p:nvPr/>
        </p:nvSpPr>
        <p:spPr>
          <a:xfrm>
            <a:off x="1725613" y="4910963"/>
            <a:ext cx="273000" cy="2364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2418" name="Google Shape;2418;p14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 name="Shape 302"/>
        <p:cNvGrpSpPr/>
        <p:nvPr/>
      </p:nvGrpSpPr>
      <p:grpSpPr>
        <a:xfrm>
          <a:off x="0" y="0"/>
          <a:ext cx="0" cy="0"/>
          <a:chOff x="0" y="0"/>
          <a:chExt cx="0" cy="0"/>
        </a:xfrm>
      </p:grpSpPr>
      <p:sp>
        <p:nvSpPr>
          <p:cNvPr id="303" name="Google Shape;303;p1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04" name="Google Shape;304;p1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05" name="Google Shape;305;p14"/>
          <p:cNvSpPr txBox="1"/>
          <p:nvPr/>
        </p:nvSpPr>
        <p:spPr>
          <a:xfrm>
            <a:off x="2574925" y="1354138"/>
            <a:ext cx="5578475" cy="9239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davon aufweist, besteht der Verdacht auf ein Glaukom.</a:t>
            </a:r>
            <a:r>
              <a:rPr b="0" i="0" lang="en-US" sz="1200" u="none" cap="none" strike="noStrike">
                <a:solidFill>
                  <a:schemeClr val="dk1"/>
                </a:solidFill>
                <a:latin typeface="Arial"/>
                <a:ea typeface="Arial"/>
                <a:cs typeface="Arial"/>
                <a:sym typeface="Arial"/>
              </a:rPr>
              <a:t> </a:t>
            </a:r>
            <a:endParaRPr/>
          </a:p>
        </p:txBody>
      </p:sp>
      <p:sp>
        <p:nvSpPr>
          <p:cNvPr id="306" name="Google Shape;306;p14"/>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Kinder-Glaukom</a:t>
            </a:r>
            <a:endParaRPr/>
          </a:p>
        </p:txBody>
      </p:sp>
      <p:sp>
        <p:nvSpPr>
          <p:cNvPr id="307" name="Google Shape;307;p14"/>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308" name="Google Shape;308;p1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Tree>
  </p:cSld>
  <p:clrMapOvr>
    <a:masterClrMapping/>
  </p:clrMapOvr>
</p:sld>
</file>

<file path=ppt/slides/slide1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2" name="Shape 2422"/>
        <p:cNvGrpSpPr/>
        <p:nvPr/>
      </p:nvGrpSpPr>
      <p:grpSpPr>
        <a:xfrm>
          <a:off x="0" y="0"/>
          <a:ext cx="0" cy="0"/>
          <a:chOff x="0" y="0"/>
          <a:chExt cx="0" cy="0"/>
        </a:xfrm>
      </p:grpSpPr>
      <p:sp>
        <p:nvSpPr>
          <p:cNvPr id="2423" name="Google Shape;2423;p14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424" name="Google Shape;2424;p14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425" name="Google Shape;2425;p14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426" name="Google Shape;2426;p144"/>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427" name="Google Shape;2427;p144"/>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428" name="Google Shape;2428;p14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429" name="Google Shape;2429;p144"/>
          <p:cNvSpPr txBox="1"/>
          <p:nvPr/>
        </p:nvSpPr>
        <p:spPr>
          <a:xfrm>
            <a:off x="2703535" y="2825750"/>
            <a:ext cx="15840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rgbClr val="0000FF"/>
                </a:solidFill>
              </a:rPr>
              <a:t>Juveniles Offenwinkelglaukom</a:t>
            </a:r>
            <a:endParaRPr/>
          </a:p>
        </p:txBody>
      </p:sp>
      <p:cxnSp>
        <p:nvCxnSpPr>
          <p:cNvPr id="2430" name="Google Shape;2430;p144"/>
          <p:cNvCxnSpPr>
            <a:stCxn id="2424"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431" name="Google Shape;2431;p144"/>
          <p:cNvCxnSpPr>
            <a:stCxn id="2424"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432" name="Google Shape;2432;p14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433" name="Google Shape;2433;p144"/>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b="0" i="0" lang="en-US" sz="1200" u="none" cap="none" strike="noStrike">
                <a:solidFill>
                  <a:srgbClr val="BFBFBF"/>
                </a:solidFill>
                <a:latin typeface="Arial"/>
                <a:ea typeface="Arial"/>
                <a:cs typeface="Arial"/>
                <a:sym typeface="Arial"/>
              </a:rPr>
              <a:t>primäre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434" name="Google Shape;2434;p144"/>
          <p:cNvSpPr txBox="1"/>
          <p:nvPr/>
        </p:nvSpPr>
        <p:spPr>
          <a:xfrm>
            <a:off x="1725613" y="3973513"/>
            <a:ext cx="7162800" cy="113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ein primäres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sei „angeboren“ im Gegensatz zu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d. h., auf welcher Grundlage wird diese Unterscheidung getroffen?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primäre </a:t>
            </a:r>
            <a:r>
              <a:rPr lang="en-US" sz="1200">
                <a:solidFill>
                  <a:schemeClr val="dk1"/>
                </a:solidFill>
              </a:rPr>
              <a:t>kongenitale Glaukom im Kindes- und Säuglingsalter</a:t>
            </a:r>
            <a:r>
              <a:rPr b="0" i="0" lang="en-US" sz="1200" u="none" cap="none" strike="noStrike">
                <a:solidFill>
                  <a:schemeClr val="dk1"/>
                </a:solidFill>
                <a:latin typeface="Arial"/>
                <a:ea typeface="Arial"/>
                <a:cs typeface="Arial"/>
                <a:sym typeface="Arial"/>
              </a:rPr>
              <a:t>tritt sehr früh auf, in der Regel innerhalb der ersten 24 Lebensmonate. </a:t>
            </a:r>
            <a:r>
              <a:rPr b="0" i="0" lang="en-US" sz="1200" u="none" cap="none" strike="noStrike">
                <a:solidFill>
                  <a:srgbClr val="0000FF"/>
                </a:solidFill>
                <a:latin typeface="Arial"/>
                <a:ea typeface="Arial"/>
                <a:cs typeface="Arial"/>
                <a:sym typeface="Arial"/>
              </a:rPr>
              <a:t>Im Gegensatz dazu tritt das </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erst nach dem 4. Lebensjahr auf</a:t>
            </a:r>
            <a:endParaRPr/>
          </a:p>
        </p:txBody>
      </p:sp>
      <p:sp>
        <p:nvSpPr>
          <p:cNvPr id="2435" name="Google Shape;2435;p14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9" name="Shape 2439"/>
        <p:cNvGrpSpPr/>
        <p:nvPr/>
      </p:nvGrpSpPr>
      <p:grpSpPr>
        <a:xfrm>
          <a:off x="0" y="0"/>
          <a:ext cx="0" cy="0"/>
          <a:chOff x="0" y="0"/>
          <a:chExt cx="0" cy="0"/>
        </a:xfrm>
      </p:grpSpPr>
      <p:sp>
        <p:nvSpPr>
          <p:cNvPr id="2440" name="Google Shape;2440;p14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441" name="Google Shape;2441;p14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442" name="Google Shape;2442;p14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443" name="Google Shape;2443;p145"/>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444" name="Google Shape;2444;p145"/>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445" name="Google Shape;2445;p14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446" name="Google Shape;2446;p145"/>
          <p:cNvSpPr txBox="1"/>
          <p:nvPr/>
        </p:nvSpPr>
        <p:spPr>
          <a:xfrm>
            <a:off x="2717800" y="2825750"/>
            <a:ext cx="14607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Juveniles Offenwinkelglaukom</a:t>
            </a:r>
            <a:endParaRPr/>
          </a:p>
        </p:txBody>
      </p:sp>
      <p:cxnSp>
        <p:nvCxnSpPr>
          <p:cNvPr id="2447" name="Google Shape;2447;p145"/>
          <p:cNvCxnSpPr>
            <a:stCxn id="244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448" name="Google Shape;2448;p145"/>
          <p:cNvCxnSpPr>
            <a:stCxn id="2441"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449" name="Google Shape;2449;p14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450" name="Google Shape;2450;p145"/>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b="0" i="0" lang="en-US" sz="1200" u="none" cap="none" strike="noStrike">
                <a:solidFill>
                  <a:srgbClr val="BFBFBF"/>
                </a:solidFill>
                <a:latin typeface="Arial"/>
                <a:ea typeface="Arial"/>
                <a:cs typeface="Arial"/>
                <a:sym typeface="Arial"/>
              </a:rPr>
              <a:t>primäre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451" name="Google Shape;2451;p145"/>
          <p:cNvSpPr txBox="1"/>
          <p:nvPr/>
        </p:nvSpPr>
        <p:spPr>
          <a:xfrm>
            <a:off x="1725613" y="3973513"/>
            <a:ext cx="7162800" cy="113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bedeutet es, wenn man sagt, ein primäres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sei „angeboren“ im Gegensatz zu „</a:t>
            </a:r>
            <a:r>
              <a:rPr i="1" lang="en-US" sz="1200">
                <a:solidFill>
                  <a:srgbClr val="BFBFBF"/>
                </a:solidFill>
              </a:rPr>
              <a:t>Juveniles Offenwinkelglaukom</a:t>
            </a:r>
            <a:r>
              <a:rPr b="0" i="1" lang="en-US" sz="1200" u="none" cap="none" strike="noStrike">
                <a:solidFill>
                  <a:srgbClr val="BFBFBF"/>
                </a:solidFill>
                <a:latin typeface="Arial"/>
                <a:ea typeface="Arial"/>
                <a:cs typeface="Arial"/>
                <a:sym typeface="Arial"/>
              </a:rPr>
              <a:t>“, d. h., auf welcher Grundlage wird diese Unterscheidung getroffen?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primäre </a:t>
            </a:r>
            <a:r>
              <a:rPr lang="en-US" sz="1200">
                <a:solidFill>
                  <a:srgbClr val="BFBFBF"/>
                </a:solidFill>
              </a:rPr>
              <a:t>kongenitale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tritt sehr früh auf, in der Regel innerhalb der ersten 24 Lebensmonate. Im Gegensatz dazu </a:t>
            </a:r>
            <a:r>
              <a:rPr b="0" i="0" lang="en-US" sz="1200" u="none" cap="none" strike="noStrike">
                <a:solidFill>
                  <a:srgbClr val="0000FF"/>
                </a:solidFill>
                <a:latin typeface="Arial"/>
                <a:ea typeface="Arial"/>
                <a:cs typeface="Arial"/>
                <a:sym typeface="Arial"/>
              </a:rPr>
              <a:t>tritt das </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erst nach dem 4. Lebensjahr auf</a:t>
            </a:r>
            <a:endParaRPr/>
          </a:p>
        </p:txBody>
      </p:sp>
      <p:sp>
        <p:nvSpPr>
          <p:cNvPr id="2452" name="Google Shape;2452;p145"/>
          <p:cNvSpPr txBox="1"/>
          <p:nvPr/>
        </p:nvSpPr>
        <p:spPr>
          <a:xfrm>
            <a:off x="2717800" y="5378450"/>
            <a:ext cx="6094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das Höchstalter für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Das heißt, ab welchem Alter sollte bei einem Patienten eher </a:t>
            </a:r>
            <a:r>
              <a:rPr b="0" i="0" lang="en-US" sz="1200" u="none" cap="none" strike="noStrike">
                <a:solidFill>
                  <a:schemeClr val="dk1"/>
                </a:solidFill>
                <a:latin typeface="Arial"/>
                <a:ea typeface="Arial"/>
                <a:cs typeface="Arial"/>
                <a:sym typeface="Arial"/>
              </a:rPr>
              <a:t>ein</a:t>
            </a:r>
            <a:r>
              <a:rPr lang="en-US" sz="1200">
                <a:solidFill>
                  <a:schemeClr val="dk1"/>
                </a:solidFill>
              </a:rPr>
              <a:t> </a:t>
            </a:r>
            <a:r>
              <a:rPr lang="en-US" sz="1200">
                <a:solidFill>
                  <a:schemeClr val="dk1"/>
                </a:solidFill>
              </a:rPr>
              <a:t>POWG</a:t>
            </a:r>
            <a:r>
              <a:rPr b="0" i="0" lang="en-US" sz="1200" u="none" cap="none" strike="noStrike">
                <a:solidFill>
                  <a:schemeClr val="dk1"/>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als </a:t>
            </a:r>
            <a:r>
              <a:rPr b="0" i="0" lang="en-US" sz="1200" u="none" cap="none" strike="noStrike">
                <a:solidFill>
                  <a:schemeClr val="dk1"/>
                </a:solidFill>
                <a:latin typeface="Arial"/>
                <a:ea typeface="Arial"/>
                <a:cs typeface="Arial"/>
                <a:sym typeface="Arial"/>
              </a:rPr>
              <a:t>ein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diagnostiziert werden?</a:t>
            </a:r>
            <a:endParaRPr b="0" i="0" sz="1400" u="none" cap="none" strike="noStrike">
              <a:solidFill>
                <a:schemeClr val="dk1"/>
              </a:solidFill>
              <a:latin typeface="Arial"/>
              <a:ea typeface="Arial"/>
              <a:cs typeface="Arial"/>
              <a:sym typeface="Arial"/>
            </a:endParaRPr>
          </a:p>
        </p:txBody>
      </p:sp>
      <p:sp>
        <p:nvSpPr>
          <p:cNvPr id="2453" name="Google Shape;2453;p145"/>
          <p:cNvSpPr txBox="1"/>
          <p:nvPr/>
        </p:nvSpPr>
        <p:spPr>
          <a:xfrm>
            <a:off x="7065963" y="4948238"/>
            <a:ext cx="1368425"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Bis zu welchem Alter</a:t>
            </a:r>
            <a:r>
              <a:rPr b="1" i="0" lang="en-US" sz="1200" u="none" cap="none" strike="noStrike">
                <a:solidFill>
                  <a:srgbClr val="0000FF"/>
                </a:solidFill>
                <a:latin typeface="Caveat"/>
                <a:ea typeface="Caveat"/>
                <a:cs typeface="Caveat"/>
                <a:sym typeface="Caveat"/>
              </a:rPr>
              <a:t>?</a:t>
            </a:r>
            <a:endParaRPr/>
          </a:p>
        </p:txBody>
      </p:sp>
      <p:sp>
        <p:nvSpPr>
          <p:cNvPr id="2454" name="Google Shape;2454;p14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8" name="Shape 2458"/>
        <p:cNvGrpSpPr/>
        <p:nvPr/>
      </p:nvGrpSpPr>
      <p:grpSpPr>
        <a:xfrm>
          <a:off x="0" y="0"/>
          <a:ext cx="0" cy="0"/>
          <a:chOff x="0" y="0"/>
          <a:chExt cx="0" cy="0"/>
        </a:xfrm>
      </p:grpSpPr>
      <p:sp>
        <p:nvSpPr>
          <p:cNvPr id="2459" name="Google Shape;2459;p14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460" name="Google Shape;2460;p14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2461" name="Google Shape;2461;p14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462" name="Google Shape;2462;p146"/>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463" name="Google Shape;2463;p146"/>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464" name="Google Shape;2464;p14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465" name="Google Shape;2465;p146"/>
          <p:cNvSpPr txBox="1"/>
          <p:nvPr/>
        </p:nvSpPr>
        <p:spPr>
          <a:xfrm>
            <a:off x="2717800" y="2825750"/>
            <a:ext cx="17784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Juveniles Offenwinkelglaukom</a:t>
            </a:r>
            <a:endParaRPr/>
          </a:p>
        </p:txBody>
      </p:sp>
      <p:cxnSp>
        <p:nvCxnSpPr>
          <p:cNvPr id="2466" name="Google Shape;2466;p146"/>
          <p:cNvCxnSpPr>
            <a:stCxn id="246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467" name="Google Shape;2467;p146"/>
          <p:cNvCxnSpPr>
            <a:stCxn id="2460"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468" name="Google Shape;2468;p14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469" name="Google Shape;2469;p146"/>
          <p:cNvSpPr txBox="1"/>
          <p:nvPr/>
        </p:nvSpPr>
        <p:spPr>
          <a:xfrm>
            <a:off x="1725613" y="3276600"/>
            <a:ext cx="6273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das </a:t>
            </a:r>
            <a:r>
              <a:rPr b="0" i="0" lang="en-US" sz="1200" u="none" cap="none" strike="noStrike">
                <a:solidFill>
                  <a:srgbClr val="BFBFBF"/>
                </a:solidFill>
                <a:latin typeface="Arial"/>
                <a:ea typeface="Arial"/>
                <a:cs typeface="Arial"/>
                <a:sym typeface="Arial"/>
              </a:rPr>
              <a:t>primäre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nachdenken, unterteilen wir es in zwei große Kategorien. Welche sind das?</a:t>
            </a:r>
            <a:endParaRPr/>
          </a:p>
        </p:txBody>
      </p:sp>
      <p:sp>
        <p:nvSpPr>
          <p:cNvPr id="2470" name="Google Shape;2470;p146"/>
          <p:cNvSpPr txBox="1"/>
          <p:nvPr/>
        </p:nvSpPr>
        <p:spPr>
          <a:xfrm>
            <a:off x="1725613" y="3973513"/>
            <a:ext cx="7162800" cy="113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bedeutet es, wenn man sagt, ein primäres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sei „angeboren“ im Gegensatz zu „</a:t>
            </a:r>
            <a:r>
              <a:rPr i="1" lang="en-US" sz="1200">
                <a:solidFill>
                  <a:srgbClr val="BFBFBF"/>
                </a:solidFill>
              </a:rPr>
              <a:t>Juveniles Offenwinkelglaukom</a:t>
            </a:r>
            <a:r>
              <a:rPr b="0" i="1" lang="en-US" sz="1200" u="none" cap="none" strike="noStrike">
                <a:solidFill>
                  <a:srgbClr val="BFBFBF"/>
                </a:solidFill>
                <a:latin typeface="Arial"/>
                <a:ea typeface="Arial"/>
                <a:cs typeface="Arial"/>
                <a:sym typeface="Arial"/>
              </a:rPr>
              <a:t>“, d. h., auf welcher Grundlage wird diese Unterscheidung getroffen?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primäre </a:t>
            </a:r>
            <a:r>
              <a:rPr lang="en-US" sz="1200">
                <a:solidFill>
                  <a:srgbClr val="BFBFBF"/>
                </a:solidFill>
              </a:rPr>
              <a:t>kongenitale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tritt sehr früh auf, in der Regel innerhalb der ersten 24 Lebensmonate. Im Gegensatz dazu </a:t>
            </a:r>
            <a:r>
              <a:rPr b="0" i="0" lang="en-US" sz="1200" u="none" cap="none" strike="noStrike">
                <a:solidFill>
                  <a:srgbClr val="0000FF"/>
                </a:solidFill>
                <a:latin typeface="Arial"/>
                <a:ea typeface="Arial"/>
                <a:cs typeface="Arial"/>
                <a:sym typeface="Arial"/>
              </a:rPr>
              <a:t>tritt das </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erst nach dem 4. Lebensjahr auf</a:t>
            </a:r>
            <a:endParaRPr/>
          </a:p>
        </p:txBody>
      </p:sp>
      <p:sp>
        <p:nvSpPr>
          <p:cNvPr id="2471" name="Google Shape;2471;p146"/>
          <p:cNvSpPr txBox="1"/>
          <p:nvPr/>
        </p:nvSpPr>
        <p:spPr>
          <a:xfrm>
            <a:off x="2717800" y="5378450"/>
            <a:ext cx="6094500" cy="1318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das Höchstalter für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Das heißt, ab welchem Alter sollte bei einem Patienten eher </a:t>
            </a:r>
            <a:r>
              <a:rPr b="0" i="0" lang="en-US" sz="1200" u="none" cap="none" strike="noStrike">
                <a:solidFill>
                  <a:schemeClr val="dk1"/>
                </a:solidFill>
                <a:latin typeface="Arial"/>
                <a:ea typeface="Arial"/>
                <a:cs typeface="Arial"/>
                <a:sym typeface="Arial"/>
              </a:rPr>
              <a:t>ein</a:t>
            </a:r>
            <a:r>
              <a:rPr lang="en-US" sz="1200">
                <a:solidFill>
                  <a:schemeClr val="dk1"/>
                </a:solidFill>
              </a:rPr>
              <a:t> </a:t>
            </a:r>
            <a:r>
              <a:rPr lang="en-US" sz="1200">
                <a:solidFill>
                  <a:schemeClr val="dk1"/>
                </a:solidFill>
              </a:rPr>
              <a:t>POWG</a:t>
            </a:r>
            <a:r>
              <a:rPr b="0" i="0" lang="en-US" sz="1200" u="none" cap="none" strike="noStrike">
                <a:solidFill>
                  <a:schemeClr val="dk1"/>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als </a:t>
            </a:r>
            <a:r>
              <a:rPr b="0" i="0" lang="en-US" sz="1200" u="none" cap="none" strike="noStrike">
                <a:solidFill>
                  <a:schemeClr val="dk1"/>
                </a:solidFill>
                <a:latin typeface="Arial"/>
                <a:ea typeface="Arial"/>
                <a:cs typeface="Arial"/>
                <a:sym typeface="Arial"/>
              </a:rPr>
              <a:t>ein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diagnostiziert werden?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aktuellste (zum Zeitpunkt der Abfassung dieses Textes) Ausgabe des Glaukom-Lehrbuchs ist sich in dieser Frage nicht ganz einig. Auf einer Seite wird die Altersgrenze mit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21"/>
                  </a:ext>
                </a:extLst>
              </a:rPr>
              <a:t>40</a:t>
            </a:r>
            <a:r>
              <a:rPr b="0" i="0" lang="en-US" sz="1200" u="none" cap="none" strike="noStrike">
                <a:solidFill>
                  <a:schemeClr val="dk1"/>
                </a:solidFill>
                <a:latin typeface="Arial"/>
                <a:ea typeface="Arial"/>
                <a:cs typeface="Arial"/>
                <a:sym typeface="Arial"/>
              </a:rPr>
              <a:t> Jahre</a:t>
            </a:r>
            <a:r>
              <a:rPr b="0" i="0" lang="en-US" sz="1200" u="none" cap="none" strike="noStrike">
                <a:solidFill>
                  <a:schemeClr val="dk1"/>
                </a:solidFill>
                <a:latin typeface="Arial"/>
                <a:ea typeface="Arial"/>
                <a:cs typeface="Arial"/>
                <a:sym typeface="Arial"/>
              </a:rPr>
              <a:t> angegeben, während sie einige Seiten später mit 35 Jahre angegeben wird. Caveat emptor.</a:t>
            </a:r>
            <a:endParaRPr/>
          </a:p>
        </p:txBody>
      </p:sp>
      <p:sp>
        <p:nvSpPr>
          <p:cNvPr id="2472" name="Google Shape;2472;p146"/>
          <p:cNvSpPr txBox="1"/>
          <p:nvPr/>
        </p:nvSpPr>
        <p:spPr>
          <a:xfrm>
            <a:off x="7065963" y="4948238"/>
            <a:ext cx="1997075"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bis zum Alter von 35–40 Jahren</a:t>
            </a:r>
            <a:endParaRPr/>
          </a:p>
        </p:txBody>
      </p:sp>
      <p:sp>
        <p:nvSpPr>
          <p:cNvPr id="2473" name="Google Shape;2473;p14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7" name="Shape 2477"/>
        <p:cNvGrpSpPr/>
        <p:nvPr/>
      </p:nvGrpSpPr>
      <p:grpSpPr>
        <a:xfrm>
          <a:off x="0" y="0"/>
          <a:ext cx="0" cy="0"/>
          <a:chOff x="0" y="0"/>
          <a:chExt cx="0" cy="0"/>
        </a:xfrm>
      </p:grpSpPr>
      <p:sp>
        <p:nvSpPr>
          <p:cNvPr id="2478" name="Google Shape;2478;p14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479" name="Google Shape;2479;p14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480" name="Google Shape;2480;p14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481" name="Google Shape;2481;p147"/>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482" name="Google Shape;2482;p147"/>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483" name="Google Shape;2483;p14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484" name="Google Shape;2484;p14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2485" name="Google Shape;2485;p147"/>
          <p:cNvCxnSpPr>
            <a:stCxn id="2479"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486" name="Google Shape;2486;p147"/>
          <p:cNvCxnSpPr>
            <a:stCxn id="247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2487" name="Google Shape;2487;p147"/>
          <p:cNvSpPr txBox="1"/>
          <p:nvPr/>
        </p:nvSpPr>
        <p:spPr>
          <a:xfrm>
            <a:off x="552450" y="3238500"/>
            <a:ext cx="31750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0000FF"/>
                </a:solidFill>
                <a:latin typeface="Arial"/>
                <a:ea typeface="Arial"/>
                <a:cs typeface="Arial"/>
                <a:sym typeface="Arial"/>
              </a:rPr>
              <a:t>?</a:t>
            </a:r>
            <a:endParaRPr/>
          </a:p>
        </p:txBody>
      </p:sp>
      <p:sp>
        <p:nvSpPr>
          <p:cNvPr id="2488" name="Google Shape;2488;p147"/>
          <p:cNvSpPr txBox="1"/>
          <p:nvPr/>
        </p:nvSpPr>
        <p:spPr>
          <a:xfrm>
            <a:off x="565150" y="3671888"/>
            <a:ext cx="31750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0000FF"/>
                </a:solidFill>
                <a:latin typeface="Arial"/>
                <a:ea typeface="Arial"/>
                <a:cs typeface="Arial"/>
                <a:sym typeface="Arial"/>
              </a:rPr>
              <a:t>?</a:t>
            </a:r>
            <a:endParaRPr/>
          </a:p>
        </p:txBody>
      </p:sp>
      <p:cxnSp>
        <p:nvCxnSpPr>
          <p:cNvPr id="2489" name="Google Shape;2489;p147"/>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490" name="Google Shape;2490;p147"/>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491" name="Google Shape;2491;p147"/>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492" name="Google Shape;2492;p147"/>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493" name="Google Shape;2493;p14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494" name="Google Shape;2494;p147"/>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wir über </a:t>
            </a:r>
            <a:r>
              <a:rPr b="0" i="0" lang="en-US" sz="1200" u="none" cap="none" strike="noStrike">
                <a:solidFill>
                  <a:schemeClr val="dk1"/>
                </a:solidFill>
                <a:latin typeface="Arial"/>
                <a:ea typeface="Arial"/>
                <a:cs typeface="Arial"/>
                <a:sym typeface="Arial"/>
              </a:rPr>
              <a:t>das primäre angeborene Glaukom </a:t>
            </a:r>
            <a:r>
              <a:rPr b="0" i="1" lang="en-US" sz="1200" u="none" cap="none" strike="noStrike">
                <a:solidFill>
                  <a:schemeClr val="dk1"/>
                </a:solidFill>
                <a:latin typeface="Arial"/>
                <a:ea typeface="Arial"/>
                <a:cs typeface="Arial"/>
                <a:sym typeface="Arial"/>
              </a:rPr>
              <a:t>nachdenken, unterteilen wir es in drei Kategorien. Welche sind das?</a:t>
            </a:r>
            <a:endParaRPr/>
          </a:p>
        </p:txBody>
      </p:sp>
      <p:sp>
        <p:nvSpPr>
          <p:cNvPr id="2495" name="Google Shape;2495;p14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1" lang="en-US" sz="1200" u="none" cap="none" strike="noStrike">
                <a:solidFill>
                  <a:srgbClr val="0000FF"/>
                </a:solidFill>
                <a:latin typeface="Arial"/>
                <a:ea typeface="Arial"/>
                <a:cs typeface="Arial"/>
                <a:sym typeface="Arial"/>
              </a:rPr>
              <a:t>?</a:t>
            </a:r>
            <a:endParaRPr/>
          </a:p>
        </p:txBody>
      </p:sp>
      <p:sp>
        <p:nvSpPr>
          <p:cNvPr id="2496" name="Google Shape;2496;p147"/>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Tree>
  </p:cSld>
  <p:clrMapOvr>
    <a:masterClrMapping/>
  </p:clrMapOvr>
</p:sld>
</file>

<file path=ppt/slides/slide1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0" name="Shape 2500"/>
        <p:cNvGrpSpPr/>
        <p:nvPr/>
      </p:nvGrpSpPr>
      <p:grpSpPr>
        <a:xfrm>
          <a:off x="0" y="0"/>
          <a:ext cx="0" cy="0"/>
          <a:chOff x="0" y="0"/>
          <a:chExt cx="0" cy="0"/>
        </a:xfrm>
      </p:grpSpPr>
      <p:sp>
        <p:nvSpPr>
          <p:cNvPr id="2501" name="Google Shape;2501;p14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502" name="Google Shape;2502;p14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503" name="Google Shape;2503;p14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504" name="Google Shape;2504;p148"/>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505" name="Google Shape;2505;p148"/>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506" name="Google Shape;2506;p14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507" name="Google Shape;2507;p14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2508" name="Google Shape;2508;p148"/>
          <p:cNvCxnSpPr>
            <a:stCxn id="2502"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509" name="Google Shape;2509;p148"/>
          <p:cNvCxnSpPr>
            <a:stCxn id="250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2510" name="Google Shape;2510;p14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Neugeborene</a:t>
            </a:r>
            <a:endParaRPr/>
          </a:p>
        </p:txBody>
      </p:sp>
      <p:sp>
        <p:nvSpPr>
          <p:cNvPr id="2511" name="Google Shape;2511;p148"/>
          <p:cNvSpPr txBox="1"/>
          <p:nvPr/>
        </p:nvSpPr>
        <p:spPr>
          <a:xfrm>
            <a:off x="565150" y="3671900"/>
            <a:ext cx="1242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a:t>
            </a:r>
            <a:endParaRPr/>
          </a:p>
        </p:txBody>
      </p:sp>
      <p:sp>
        <p:nvSpPr>
          <p:cNvPr id="2512" name="Google Shape;2512;p14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a:t>
            </a:r>
            <a:endParaRPr/>
          </a:p>
        </p:txBody>
      </p:sp>
      <p:cxnSp>
        <p:nvCxnSpPr>
          <p:cNvPr id="2513" name="Google Shape;2513;p148"/>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514" name="Google Shape;2514;p148"/>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515" name="Google Shape;2515;p148"/>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516" name="Google Shape;2516;p148"/>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517" name="Google Shape;2517;p14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518" name="Google Shape;2518;p148"/>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wir über </a:t>
            </a:r>
            <a:r>
              <a:rPr b="0" i="0" lang="en-US" sz="1200" u="none" cap="none" strike="noStrike">
                <a:solidFill>
                  <a:schemeClr val="dk1"/>
                </a:solidFill>
                <a:latin typeface="Arial"/>
                <a:ea typeface="Arial"/>
                <a:cs typeface="Arial"/>
                <a:sym typeface="Arial"/>
              </a:rPr>
              <a:t>das primäre angeborene Glaukom </a:t>
            </a:r>
            <a:r>
              <a:rPr b="0" i="1" lang="en-US" sz="1200" u="none" cap="none" strike="noStrike">
                <a:solidFill>
                  <a:schemeClr val="dk1"/>
                </a:solidFill>
                <a:latin typeface="Arial"/>
                <a:ea typeface="Arial"/>
                <a:cs typeface="Arial"/>
                <a:sym typeface="Arial"/>
              </a:rPr>
              <a:t>nachdenken, unterteilen wir es in drei Kategorien. Welche sind das?</a:t>
            </a:r>
            <a:endParaRPr/>
          </a:p>
        </p:txBody>
      </p:sp>
      <p:sp>
        <p:nvSpPr>
          <p:cNvPr id="2519" name="Google Shape;2519;p14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3" name="Shape 2523"/>
        <p:cNvGrpSpPr/>
        <p:nvPr/>
      </p:nvGrpSpPr>
      <p:grpSpPr>
        <a:xfrm>
          <a:off x="0" y="0"/>
          <a:ext cx="0" cy="0"/>
          <a:chOff x="0" y="0"/>
          <a:chExt cx="0" cy="0"/>
        </a:xfrm>
      </p:grpSpPr>
      <p:sp>
        <p:nvSpPr>
          <p:cNvPr id="2524" name="Google Shape;2524;p14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525" name="Google Shape;2525;p14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526" name="Google Shape;2526;p14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527" name="Google Shape;2527;p149"/>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528" name="Google Shape;2528;p149"/>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529" name="Google Shape;2529;p14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530" name="Google Shape;2530;p14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2531" name="Google Shape;2531;p149"/>
          <p:cNvCxnSpPr>
            <a:stCxn id="2525"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532" name="Google Shape;2532;p149"/>
          <p:cNvCxnSpPr>
            <a:stCxn id="252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2533" name="Google Shape;2533;p14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Neugeborene</a:t>
            </a:r>
            <a:endParaRPr/>
          </a:p>
        </p:txBody>
      </p:sp>
      <p:sp>
        <p:nvSpPr>
          <p:cNvPr id="2534" name="Google Shape;2534;p149"/>
          <p:cNvSpPr txBox="1"/>
          <p:nvPr/>
        </p:nvSpPr>
        <p:spPr>
          <a:xfrm>
            <a:off x="565150" y="3671900"/>
            <a:ext cx="1533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a:t>
            </a:r>
            <a:endParaRPr/>
          </a:p>
        </p:txBody>
      </p:sp>
      <p:sp>
        <p:nvSpPr>
          <p:cNvPr id="2535" name="Google Shape;2535;p149"/>
          <p:cNvSpPr txBox="1"/>
          <p:nvPr/>
        </p:nvSpPr>
        <p:spPr>
          <a:xfrm>
            <a:off x="565150" y="4144975"/>
            <a:ext cx="1617000" cy="21030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a:t>
            </a:r>
            <a:endParaRPr/>
          </a:p>
        </p:txBody>
      </p:sp>
      <p:cxnSp>
        <p:nvCxnSpPr>
          <p:cNvPr id="2536" name="Google Shape;2536;p149"/>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537" name="Google Shape;2537;p149"/>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538" name="Google Shape;2538;p149"/>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539" name="Google Shape;2539;p149"/>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540" name="Google Shape;2540;p14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541" name="Google Shape;2541;p149"/>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542" name="Google Shape;2542;p149"/>
          <p:cNvSpPr/>
          <p:nvPr/>
        </p:nvSpPr>
        <p:spPr>
          <a:xfrm>
            <a:off x="4114800" y="3362325"/>
            <a:ext cx="3886200" cy="1079500"/>
          </a:xfrm>
          <a:prstGeom prst="leftArrow">
            <a:avLst>
              <a:gd fmla="val 50000" name="adj1"/>
              <a:gd fmla="val 50000" name="adj2"/>
            </a:avLst>
          </a:prstGeom>
          <a:solidFill>
            <a:srgbClr val="E5E5E5"/>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rPr b="0" i="1" lang="en-US" sz="1200" u="none" cap="none" strike="noStrike">
                <a:solidFill>
                  <a:srgbClr val="000000"/>
                </a:solidFill>
                <a:latin typeface="Arial"/>
                <a:ea typeface="Arial"/>
                <a:cs typeface="Arial"/>
                <a:sym typeface="Arial"/>
              </a:rPr>
              <a:t>Die Kategorien richten sich nach dem Alter bei Auftreten der Symptome. (Sachliche Feststellung – noch keine Frage.)</a:t>
            </a:r>
            <a:endParaRPr b="0" i="1" sz="1400" u="none" cap="none" strike="noStrike">
              <a:solidFill>
                <a:srgbClr val="0000FF"/>
              </a:solidFill>
              <a:latin typeface="Arial"/>
              <a:ea typeface="Arial"/>
              <a:cs typeface="Arial"/>
              <a:sym typeface="Arial"/>
            </a:endParaRPr>
          </a:p>
        </p:txBody>
      </p:sp>
      <p:sp>
        <p:nvSpPr>
          <p:cNvPr id="2543" name="Google Shape;2543;p14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7" name="Shape 2547"/>
        <p:cNvGrpSpPr/>
        <p:nvPr/>
      </p:nvGrpSpPr>
      <p:grpSpPr>
        <a:xfrm>
          <a:off x="0" y="0"/>
          <a:ext cx="0" cy="0"/>
          <a:chOff x="0" y="0"/>
          <a:chExt cx="0" cy="0"/>
        </a:xfrm>
      </p:grpSpPr>
      <p:sp>
        <p:nvSpPr>
          <p:cNvPr id="2548" name="Google Shape;2548;p15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549" name="Google Shape;2549;p15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550" name="Google Shape;2550;p15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551" name="Google Shape;2551;p150"/>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552" name="Google Shape;2552;p150"/>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553" name="Google Shape;2553;p15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554" name="Google Shape;2554;p15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2555" name="Google Shape;2555;p150"/>
          <p:cNvCxnSpPr>
            <a:stCxn id="2549"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556" name="Google Shape;2556;p150"/>
          <p:cNvCxnSpPr>
            <a:stCxn id="254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2557" name="Google Shape;2557;p150"/>
          <p:cNvSpPr txBox="1"/>
          <p:nvPr/>
        </p:nvSpPr>
        <p:spPr>
          <a:xfrm>
            <a:off x="552450" y="3238500"/>
            <a:ext cx="1314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0000FF"/>
                </a:solidFill>
                <a:extLst>
                  <a:ext uri="http://customooxmlschemas.google.com/">
                    <go:slidesCustomData xmlns:go="http://customooxmlschemas.google.com/" textRoundtripDataId="22"/>
                  </a:ext>
                </a:extLst>
              </a:rPr>
              <a:t>Neugeborene</a:t>
            </a:r>
            <a:r>
              <a:rPr b="0" i="0" lang="en-US" sz="1200" u="none" cap="none" strike="noStrike">
                <a:solidFill>
                  <a:srgbClr val="0000FF"/>
                </a:solidFill>
                <a:latin typeface="Arial"/>
                <a:ea typeface="Arial"/>
                <a:cs typeface="Arial"/>
                <a:sym typeface="Arial"/>
              </a:rPr>
              <a:t>: </a:t>
            </a:r>
            <a:r>
              <a:rPr b="1" i="1" lang="en-US" sz="1200" u="none" cap="none" strike="noStrike">
                <a:solidFill>
                  <a:srgbClr val="0000FF"/>
                </a:solidFill>
                <a:latin typeface="Arial"/>
                <a:ea typeface="Arial"/>
                <a:cs typeface="Arial"/>
                <a:sym typeface="Arial"/>
              </a:rPr>
              <a:t>?</a:t>
            </a:r>
            <a:endParaRPr/>
          </a:p>
        </p:txBody>
      </p:sp>
      <p:sp>
        <p:nvSpPr>
          <p:cNvPr id="2558" name="Google Shape;2558;p150"/>
          <p:cNvSpPr txBox="1"/>
          <p:nvPr/>
        </p:nvSpPr>
        <p:spPr>
          <a:xfrm>
            <a:off x="565150" y="3671900"/>
            <a:ext cx="1533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a:t>
            </a:r>
            <a:endParaRPr/>
          </a:p>
        </p:txBody>
      </p:sp>
      <p:sp>
        <p:nvSpPr>
          <p:cNvPr id="2559" name="Google Shape;2559;p150"/>
          <p:cNvSpPr txBox="1"/>
          <p:nvPr/>
        </p:nvSpPr>
        <p:spPr>
          <a:xfrm>
            <a:off x="565150" y="4144975"/>
            <a:ext cx="1533600" cy="21030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a:t>
            </a:r>
            <a:endParaRPr/>
          </a:p>
        </p:txBody>
      </p:sp>
      <p:cxnSp>
        <p:nvCxnSpPr>
          <p:cNvPr id="2560" name="Google Shape;2560;p150"/>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561" name="Google Shape;2561;p150"/>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562" name="Google Shape;2562;p150"/>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563" name="Google Shape;2563;p150"/>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564" name="Google Shape;2564;p15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565" name="Google Shape;2565;p150"/>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566" name="Google Shape;2566;p150"/>
          <p:cNvSpPr/>
          <p:nvPr/>
        </p:nvSpPr>
        <p:spPr>
          <a:xfrm>
            <a:off x="2768600" y="3000375"/>
            <a:ext cx="2301875" cy="862013"/>
          </a:xfrm>
          <a:prstGeom prst="leftArrow">
            <a:avLst>
              <a:gd fmla="val 50000" name="adj1"/>
              <a:gd fmla="val 50000" name="adj2"/>
            </a:avLst>
          </a:prstGeom>
          <a:solidFill>
            <a:srgbClr val="E5E5E5"/>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In welchem Alter tritt es auf:</a:t>
            </a:r>
            <a:endParaRPr/>
          </a:p>
        </p:txBody>
      </p:sp>
      <p:sp>
        <p:nvSpPr>
          <p:cNvPr id="2567" name="Google Shape;2567;p15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1" name="Shape 2571"/>
        <p:cNvGrpSpPr/>
        <p:nvPr/>
      </p:nvGrpSpPr>
      <p:grpSpPr>
        <a:xfrm>
          <a:off x="0" y="0"/>
          <a:ext cx="0" cy="0"/>
          <a:chOff x="0" y="0"/>
          <a:chExt cx="0" cy="0"/>
        </a:xfrm>
      </p:grpSpPr>
      <p:sp>
        <p:nvSpPr>
          <p:cNvPr id="2572" name="Google Shape;2572;p15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573" name="Google Shape;2573;p15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574" name="Google Shape;2574;p15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575" name="Google Shape;2575;p151"/>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576" name="Google Shape;2576;p151"/>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577" name="Google Shape;2577;p15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578" name="Google Shape;2578;p15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2579" name="Google Shape;2579;p151"/>
          <p:cNvCxnSpPr>
            <a:stCxn id="2573"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580" name="Google Shape;2580;p151"/>
          <p:cNvCxnSpPr>
            <a:stCxn id="257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2581" name="Google Shape;2581;p151"/>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Neugeborene: &lt;1 Monat</a:t>
            </a:r>
            <a:endParaRPr/>
          </a:p>
        </p:txBody>
      </p:sp>
      <p:sp>
        <p:nvSpPr>
          <p:cNvPr id="2582" name="Google Shape;2582;p151"/>
          <p:cNvSpPr txBox="1"/>
          <p:nvPr/>
        </p:nvSpPr>
        <p:spPr>
          <a:xfrm>
            <a:off x="565150" y="3671900"/>
            <a:ext cx="1354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a:t>
            </a:r>
            <a:endParaRPr/>
          </a:p>
        </p:txBody>
      </p:sp>
      <p:sp>
        <p:nvSpPr>
          <p:cNvPr id="2583" name="Google Shape;2583;p15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a:t>
            </a:r>
            <a:endParaRPr/>
          </a:p>
        </p:txBody>
      </p:sp>
      <p:cxnSp>
        <p:nvCxnSpPr>
          <p:cNvPr id="2584" name="Google Shape;2584;p151"/>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585" name="Google Shape;2585;p151"/>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586" name="Google Shape;2586;p151"/>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587" name="Google Shape;2587;p151"/>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588" name="Google Shape;2588;p15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589" name="Google Shape;2589;p151"/>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590" name="Google Shape;2590;p151"/>
          <p:cNvSpPr/>
          <p:nvPr/>
        </p:nvSpPr>
        <p:spPr>
          <a:xfrm>
            <a:off x="2768600" y="3000375"/>
            <a:ext cx="2301875" cy="862013"/>
          </a:xfrm>
          <a:prstGeom prst="leftArrow">
            <a:avLst>
              <a:gd fmla="val 50000" name="adj1"/>
              <a:gd fmla="val 50000" name="adj2"/>
            </a:avLst>
          </a:prstGeom>
          <a:solidFill>
            <a:srgbClr val="E5E5E5"/>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Für welches Alter gilt:</a:t>
            </a:r>
            <a:endParaRPr/>
          </a:p>
        </p:txBody>
      </p:sp>
      <p:sp>
        <p:nvSpPr>
          <p:cNvPr id="2591" name="Google Shape;2591;p15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5" name="Shape 2595"/>
        <p:cNvGrpSpPr/>
        <p:nvPr/>
      </p:nvGrpSpPr>
      <p:grpSpPr>
        <a:xfrm>
          <a:off x="0" y="0"/>
          <a:ext cx="0" cy="0"/>
          <a:chOff x="0" y="0"/>
          <a:chExt cx="0" cy="0"/>
        </a:xfrm>
      </p:grpSpPr>
      <p:sp>
        <p:nvSpPr>
          <p:cNvPr id="2596" name="Google Shape;2596;p15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597" name="Google Shape;2597;p15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598" name="Google Shape;2598;p15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599" name="Google Shape;2599;p152"/>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600" name="Google Shape;2600;p152"/>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601" name="Google Shape;2601;p15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602" name="Google Shape;2602;p15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2603" name="Google Shape;2603;p152"/>
          <p:cNvCxnSpPr>
            <a:stCxn id="2597"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604" name="Google Shape;2604;p152"/>
          <p:cNvCxnSpPr>
            <a:stCxn id="259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2605" name="Google Shape;2605;p152"/>
          <p:cNvSpPr txBox="1"/>
          <p:nvPr/>
        </p:nvSpPr>
        <p:spPr>
          <a:xfrm>
            <a:off x="552450" y="3238500"/>
            <a:ext cx="209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0000FF"/>
                </a:solidFill>
              </a:rPr>
              <a:t>Neugeborene</a:t>
            </a:r>
            <a:r>
              <a:rPr b="0" i="0" lang="en-US" sz="1200" u="none" cap="none" strike="noStrike">
                <a:solidFill>
                  <a:srgbClr val="0000FF"/>
                </a:solidFill>
                <a:latin typeface="Arial"/>
                <a:ea typeface="Arial"/>
                <a:cs typeface="Arial"/>
                <a:sym typeface="Arial"/>
              </a:rPr>
              <a:t>: &lt;1 Monat</a:t>
            </a:r>
            <a:endParaRPr/>
          </a:p>
        </p:txBody>
      </p:sp>
      <p:sp>
        <p:nvSpPr>
          <p:cNvPr id="2606" name="Google Shape;2606;p152"/>
          <p:cNvSpPr txBox="1"/>
          <p:nvPr/>
        </p:nvSpPr>
        <p:spPr>
          <a:xfrm>
            <a:off x="565150" y="3671900"/>
            <a:ext cx="1533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 </a:t>
            </a:r>
            <a:r>
              <a:rPr b="1" i="1" lang="en-US" sz="1200" u="none" cap="none" strike="noStrike">
                <a:solidFill>
                  <a:srgbClr val="0000FF"/>
                </a:solidFill>
                <a:latin typeface="Arial"/>
                <a:ea typeface="Arial"/>
                <a:cs typeface="Arial"/>
                <a:sym typeface="Arial"/>
              </a:rPr>
              <a:t>?</a:t>
            </a:r>
            <a:endParaRPr/>
          </a:p>
        </p:txBody>
      </p:sp>
      <p:sp>
        <p:nvSpPr>
          <p:cNvPr id="2607" name="Google Shape;2607;p15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a:t>
            </a:r>
            <a:endParaRPr/>
          </a:p>
        </p:txBody>
      </p:sp>
      <p:cxnSp>
        <p:nvCxnSpPr>
          <p:cNvPr id="2608" name="Google Shape;2608;p152"/>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609" name="Google Shape;2609;p152"/>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610" name="Google Shape;2610;p152"/>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611" name="Google Shape;2611;p152"/>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612" name="Google Shape;2612;p15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613" name="Google Shape;2613;p152"/>
          <p:cNvSpPr txBox="1"/>
          <p:nvPr/>
        </p:nvSpPr>
        <p:spPr>
          <a:xfrm>
            <a:off x="374650" y="4578350"/>
            <a:ext cx="6272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614" name="Google Shape;2614;p152"/>
          <p:cNvSpPr/>
          <p:nvPr/>
        </p:nvSpPr>
        <p:spPr>
          <a:xfrm>
            <a:off x="2906713" y="3451225"/>
            <a:ext cx="2301875" cy="862013"/>
          </a:xfrm>
          <a:prstGeom prst="leftArrow">
            <a:avLst>
              <a:gd fmla="val 50000" name="adj1"/>
              <a:gd fmla="val 50000" name="adj2"/>
            </a:avLst>
          </a:prstGeom>
          <a:solidFill>
            <a:srgbClr val="E5E5E5"/>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Für welches Alter gilt:</a:t>
            </a:r>
            <a:endParaRPr/>
          </a:p>
        </p:txBody>
      </p:sp>
      <p:sp>
        <p:nvSpPr>
          <p:cNvPr id="2615" name="Google Shape;2615;p15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9" name="Shape 2619"/>
        <p:cNvGrpSpPr/>
        <p:nvPr/>
      </p:nvGrpSpPr>
      <p:grpSpPr>
        <a:xfrm>
          <a:off x="0" y="0"/>
          <a:ext cx="0" cy="0"/>
          <a:chOff x="0" y="0"/>
          <a:chExt cx="0" cy="0"/>
        </a:xfrm>
      </p:grpSpPr>
      <p:sp>
        <p:nvSpPr>
          <p:cNvPr id="2620" name="Google Shape;2620;p15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621" name="Google Shape;2621;p15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622" name="Google Shape;2622;p15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623" name="Google Shape;2623;p153"/>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624" name="Google Shape;2624;p153"/>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625" name="Google Shape;2625;p15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626" name="Google Shape;2626;p15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2627" name="Google Shape;2627;p153"/>
          <p:cNvCxnSpPr>
            <a:stCxn id="2621"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628" name="Google Shape;2628;p153"/>
          <p:cNvCxnSpPr>
            <a:stCxn id="262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2629" name="Google Shape;2629;p153"/>
          <p:cNvSpPr txBox="1"/>
          <p:nvPr/>
        </p:nvSpPr>
        <p:spPr>
          <a:xfrm>
            <a:off x="552450" y="3238500"/>
            <a:ext cx="209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0000FF"/>
                </a:solidFill>
              </a:rPr>
              <a:t>Neugeborene</a:t>
            </a:r>
            <a:r>
              <a:rPr b="0" i="0" lang="en-US" sz="1200" u="none" cap="none" strike="noStrike">
                <a:solidFill>
                  <a:srgbClr val="0000FF"/>
                </a:solidFill>
                <a:latin typeface="Arial"/>
                <a:ea typeface="Arial"/>
                <a:cs typeface="Arial"/>
                <a:sym typeface="Arial"/>
              </a:rPr>
              <a:t>: &lt;1 Monat</a:t>
            </a:r>
            <a:endParaRPr/>
          </a:p>
        </p:txBody>
      </p:sp>
      <p:sp>
        <p:nvSpPr>
          <p:cNvPr id="2630" name="Google Shape;2630;p153"/>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 1–24 Monate</a:t>
            </a:r>
            <a:endParaRPr/>
          </a:p>
        </p:txBody>
      </p:sp>
      <p:sp>
        <p:nvSpPr>
          <p:cNvPr id="2631" name="Google Shape;2631;p15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a:t>
            </a:r>
            <a:endParaRPr/>
          </a:p>
        </p:txBody>
      </p:sp>
      <p:cxnSp>
        <p:nvCxnSpPr>
          <p:cNvPr id="2632" name="Google Shape;2632;p153"/>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633" name="Google Shape;2633;p153"/>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634" name="Google Shape;2634;p153"/>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635" name="Google Shape;2635;p153"/>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636" name="Google Shape;2636;p15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637" name="Google Shape;2637;p153"/>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638" name="Google Shape;2638;p153"/>
          <p:cNvSpPr/>
          <p:nvPr/>
        </p:nvSpPr>
        <p:spPr>
          <a:xfrm>
            <a:off x="2906713" y="3451225"/>
            <a:ext cx="2301875" cy="862013"/>
          </a:xfrm>
          <a:prstGeom prst="leftArrow">
            <a:avLst>
              <a:gd fmla="val 50000" name="adj1"/>
              <a:gd fmla="val 50000" name="adj2"/>
            </a:avLst>
          </a:prstGeom>
          <a:solidFill>
            <a:srgbClr val="E5E5E5"/>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Für welches Alter gilt:</a:t>
            </a:r>
            <a:endParaRPr/>
          </a:p>
        </p:txBody>
      </p:sp>
      <p:sp>
        <p:nvSpPr>
          <p:cNvPr id="2639" name="Google Shape;2639;p15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 name="Shape 312"/>
        <p:cNvGrpSpPr/>
        <p:nvPr/>
      </p:nvGrpSpPr>
      <p:grpSpPr>
        <a:xfrm>
          <a:off x="0" y="0"/>
          <a:ext cx="0" cy="0"/>
          <a:chOff x="0" y="0"/>
          <a:chExt cx="0" cy="0"/>
        </a:xfrm>
      </p:grpSpPr>
      <p:sp>
        <p:nvSpPr>
          <p:cNvPr id="313" name="Google Shape;313;p1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14" name="Google Shape;314;p1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15" name="Google Shape;315;p15"/>
          <p:cNvSpPr txBox="1"/>
          <p:nvPr/>
        </p:nvSpPr>
        <p:spPr>
          <a:xfrm>
            <a:off x="763609" y="2514600"/>
            <a:ext cx="26553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p:txBody>
      </p:sp>
      <p:sp>
        <p:nvSpPr>
          <p:cNvPr id="316" name="Google Shape;316;p15"/>
          <p:cNvSpPr txBox="1"/>
          <p:nvPr/>
        </p:nvSpPr>
        <p:spPr>
          <a:xfrm>
            <a:off x="2574925" y="1354138"/>
            <a:ext cx="5578475" cy="9239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aufweist, besteht der Verdacht auf ein Glaukom. </a:t>
            </a:r>
            <a:r>
              <a:rPr b="0" i="0" lang="en-US" sz="1200" u="none" cap="none" strike="noStrike">
                <a:solidFill>
                  <a:schemeClr val="dk1"/>
                </a:solidFill>
                <a:latin typeface="Arial"/>
                <a:ea typeface="Arial"/>
                <a:cs typeface="Arial"/>
                <a:sym typeface="Arial"/>
              </a:rPr>
              <a:t>Diese sind:</a:t>
            </a:r>
            <a:endParaRPr/>
          </a:p>
        </p:txBody>
      </p:sp>
      <p:sp>
        <p:nvSpPr>
          <p:cNvPr id="317" name="Google Shape;317;p15"/>
          <p:cNvSpPr/>
          <p:nvPr/>
        </p:nvSpPr>
        <p:spPr>
          <a:xfrm>
            <a:off x="1409921" y="2496725"/>
            <a:ext cx="1251600" cy="246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lang="en-US" sz="1200">
                <a:solidFill>
                  <a:schemeClr val="dk1"/>
                </a:solidFill>
              </a:rPr>
              <a:t>Ein Wort</a:t>
            </a:r>
            <a:endParaRPr/>
          </a:p>
        </p:txBody>
      </p:sp>
      <p:sp>
        <p:nvSpPr>
          <p:cNvPr id="318" name="Google Shape;318;p1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19" name="Google Shape;319;p15"/>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320" name="Google Shape;320;p1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Tree>
  </p:cSld>
  <p:clrMapOvr>
    <a:masterClrMapping/>
  </p:clrMapOvr>
</p:sld>
</file>

<file path=ppt/slides/slide1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3" name="Shape 2643"/>
        <p:cNvGrpSpPr/>
        <p:nvPr/>
      </p:nvGrpSpPr>
      <p:grpSpPr>
        <a:xfrm>
          <a:off x="0" y="0"/>
          <a:ext cx="0" cy="0"/>
          <a:chOff x="0" y="0"/>
          <a:chExt cx="0" cy="0"/>
        </a:xfrm>
      </p:grpSpPr>
      <p:sp>
        <p:nvSpPr>
          <p:cNvPr id="2644" name="Google Shape;2644;p15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645" name="Google Shape;2645;p15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646" name="Google Shape;2646;p15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647" name="Google Shape;2647;p154"/>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648" name="Google Shape;2648;p154"/>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649" name="Google Shape;2649;p15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650" name="Google Shape;2650;p15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2651" name="Google Shape;2651;p154"/>
          <p:cNvCxnSpPr>
            <a:stCxn id="2645"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652" name="Google Shape;2652;p154"/>
          <p:cNvCxnSpPr>
            <a:stCxn id="264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2653" name="Google Shape;2653;p154"/>
          <p:cNvSpPr txBox="1"/>
          <p:nvPr/>
        </p:nvSpPr>
        <p:spPr>
          <a:xfrm>
            <a:off x="552450" y="3238500"/>
            <a:ext cx="209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0000FF"/>
                </a:solidFill>
                <a:extLst>
                  <a:ext uri="http://customooxmlschemas.google.com/">
                    <go:slidesCustomData xmlns:go="http://customooxmlschemas.google.com/" textRoundtripDataId="23"/>
                  </a:ext>
                </a:extLst>
              </a:rPr>
              <a:t>Neugeborene</a:t>
            </a:r>
            <a:r>
              <a:rPr b="0" i="0" lang="en-US" sz="1200" u="none" cap="none" strike="noStrike">
                <a:solidFill>
                  <a:srgbClr val="0000FF"/>
                </a:solidFill>
                <a:latin typeface="Arial"/>
                <a:ea typeface="Arial"/>
                <a:cs typeface="Arial"/>
                <a:sym typeface="Arial"/>
              </a:rPr>
              <a:t>: &lt;1 Monat</a:t>
            </a:r>
            <a:endParaRPr/>
          </a:p>
        </p:txBody>
      </p:sp>
      <p:sp>
        <p:nvSpPr>
          <p:cNvPr id="2654" name="Google Shape;2654;p154"/>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 1–24 Monate</a:t>
            </a:r>
            <a:endParaRPr/>
          </a:p>
        </p:txBody>
      </p:sp>
      <p:sp>
        <p:nvSpPr>
          <p:cNvPr id="2655" name="Google Shape;2655;p154"/>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 </a:t>
            </a:r>
            <a:r>
              <a:rPr b="1" i="1" lang="en-US" sz="1200" u="none" cap="none" strike="noStrike">
                <a:solidFill>
                  <a:srgbClr val="0000FF"/>
                </a:solidFill>
                <a:latin typeface="Arial"/>
                <a:ea typeface="Arial"/>
                <a:cs typeface="Arial"/>
                <a:sym typeface="Arial"/>
              </a:rPr>
              <a:t>?</a:t>
            </a:r>
            <a:endParaRPr/>
          </a:p>
        </p:txBody>
      </p:sp>
      <p:cxnSp>
        <p:nvCxnSpPr>
          <p:cNvPr id="2656" name="Google Shape;2656;p154"/>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657" name="Google Shape;2657;p154"/>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658" name="Google Shape;2658;p154"/>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659" name="Google Shape;2659;p154"/>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660" name="Google Shape;2660;p15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661" name="Google Shape;2661;p154"/>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662" name="Google Shape;2662;p154"/>
          <p:cNvSpPr/>
          <p:nvPr/>
        </p:nvSpPr>
        <p:spPr>
          <a:xfrm>
            <a:off x="4013200" y="3881438"/>
            <a:ext cx="2303463" cy="863600"/>
          </a:xfrm>
          <a:prstGeom prst="leftArrow">
            <a:avLst>
              <a:gd fmla="val 50000" name="adj1"/>
              <a:gd fmla="val 50000" name="adj2"/>
            </a:avLst>
          </a:prstGeom>
          <a:solidFill>
            <a:srgbClr val="E5E5E5"/>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Für welches Alter gilt:</a:t>
            </a:r>
            <a:endParaRPr/>
          </a:p>
        </p:txBody>
      </p:sp>
      <p:sp>
        <p:nvSpPr>
          <p:cNvPr id="2663" name="Google Shape;2663;p15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7" name="Shape 2667"/>
        <p:cNvGrpSpPr/>
        <p:nvPr/>
      </p:nvGrpSpPr>
      <p:grpSpPr>
        <a:xfrm>
          <a:off x="0" y="0"/>
          <a:ext cx="0" cy="0"/>
          <a:chOff x="0" y="0"/>
          <a:chExt cx="0" cy="0"/>
        </a:xfrm>
      </p:grpSpPr>
      <p:sp>
        <p:nvSpPr>
          <p:cNvPr id="2668" name="Google Shape;2668;p15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669" name="Google Shape;2669;p15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670" name="Google Shape;2670;p15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671" name="Google Shape;2671;p155"/>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672" name="Google Shape;2672;p155"/>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673" name="Google Shape;2673;p15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674" name="Google Shape;2674;p15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2675" name="Google Shape;2675;p155"/>
          <p:cNvCxnSpPr>
            <a:stCxn id="2669"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676" name="Google Shape;2676;p155"/>
          <p:cNvCxnSpPr>
            <a:stCxn id="266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2677" name="Google Shape;2677;p155"/>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Neugeborenenalter: &lt;1 Monat</a:t>
            </a:r>
            <a:endParaRPr/>
          </a:p>
        </p:txBody>
      </p:sp>
      <p:sp>
        <p:nvSpPr>
          <p:cNvPr id="2678" name="Google Shape;2678;p155"/>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 1–24 Monate</a:t>
            </a:r>
            <a:endParaRPr/>
          </a:p>
        </p:txBody>
      </p:sp>
      <p:sp>
        <p:nvSpPr>
          <p:cNvPr id="2679" name="Google Shape;2679;p155"/>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 24 Monate bis 4 Jahre</a:t>
            </a:r>
            <a:endParaRPr/>
          </a:p>
        </p:txBody>
      </p:sp>
      <p:cxnSp>
        <p:nvCxnSpPr>
          <p:cNvPr id="2680" name="Google Shape;2680;p155"/>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681" name="Google Shape;2681;p155"/>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682" name="Google Shape;2682;p155"/>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683" name="Google Shape;2683;p155"/>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684" name="Google Shape;2684;p15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685" name="Google Shape;2685;p155"/>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686" name="Google Shape;2686;p155"/>
          <p:cNvSpPr/>
          <p:nvPr/>
        </p:nvSpPr>
        <p:spPr>
          <a:xfrm>
            <a:off x="4013200" y="3881438"/>
            <a:ext cx="2303463" cy="863600"/>
          </a:xfrm>
          <a:prstGeom prst="leftArrow">
            <a:avLst>
              <a:gd fmla="val 50000" name="adj1"/>
              <a:gd fmla="val 50000" name="adj2"/>
            </a:avLst>
          </a:prstGeom>
          <a:solidFill>
            <a:srgbClr val="E5E5E5"/>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Für welches Alter gilt:</a:t>
            </a:r>
            <a:endParaRPr/>
          </a:p>
        </p:txBody>
      </p:sp>
      <p:sp>
        <p:nvSpPr>
          <p:cNvPr id="2687" name="Google Shape;2687;p15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1" name="Shape 2691"/>
        <p:cNvGrpSpPr/>
        <p:nvPr/>
      </p:nvGrpSpPr>
      <p:grpSpPr>
        <a:xfrm>
          <a:off x="0" y="0"/>
          <a:ext cx="0" cy="0"/>
          <a:chOff x="0" y="0"/>
          <a:chExt cx="0" cy="0"/>
        </a:xfrm>
      </p:grpSpPr>
      <p:sp>
        <p:nvSpPr>
          <p:cNvPr id="2692" name="Google Shape;2692;p15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693" name="Google Shape;2693;p15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694" name="Google Shape;2694;p15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695" name="Google Shape;2695;p156"/>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696" name="Google Shape;2696;p156"/>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697" name="Google Shape;2697;p15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698" name="Google Shape;2698;p15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2699" name="Google Shape;2699;p156"/>
          <p:cNvCxnSpPr>
            <a:stCxn id="2693"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700" name="Google Shape;2700;p156"/>
          <p:cNvCxnSpPr>
            <a:stCxn id="269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2701" name="Google Shape;2701;p156"/>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Neugeborenenalter: &lt;1 Monat</a:t>
            </a:r>
            <a:endParaRPr/>
          </a:p>
        </p:txBody>
      </p:sp>
      <p:sp>
        <p:nvSpPr>
          <p:cNvPr id="2702" name="Google Shape;2702;p156"/>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 1–24 Monate</a:t>
            </a:r>
            <a:endParaRPr/>
          </a:p>
        </p:txBody>
      </p:sp>
      <p:sp>
        <p:nvSpPr>
          <p:cNvPr id="2703" name="Google Shape;2703;p156"/>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 24 Monate bis 4 Jahre</a:t>
            </a:r>
            <a:endParaRPr/>
          </a:p>
        </p:txBody>
      </p:sp>
      <p:cxnSp>
        <p:nvCxnSpPr>
          <p:cNvPr id="2704" name="Google Shape;2704;p156"/>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705" name="Google Shape;2705;p156"/>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706" name="Google Shape;2706;p156"/>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707" name="Google Shape;2707;p156"/>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708" name="Google Shape;2708;p15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709" name="Google Shape;2709;p156"/>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710" name="Google Shape;2710;p15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711" name="Google Shape;2711;p156"/>
          <p:cNvSpPr txBox="1"/>
          <p:nvPr/>
        </p:nvSpPr>
        <p:spPr>
          <a:xfrm>
            <a:off x="431800" y="4689475"/>
            <a:ext cx="8280400" cy="460375"/>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Weitere Informationen zum primären kongenitalen Glaukom finden Sie in der Folienreihe </a:t>
            </a:r>
            <a:r>
              <a:rPr b="0" i="0" lang="en-US" sz="1200" u="none" cap="none" strike="noStrike">
                <a:solidFill>
                  <a:schemeClr val="dk1"/>
                </a:solidFill>
                <a:latin typeface="Arial"/>
                <a:ea typeface="Arial"/>
                <a:cs typeface="Arial"/>
                <a:sym typeface="Arial"/>
              </a:rPr>
              <a:t>G2</a:t>
            </a:r>
            <a:endParaRPr/>
          </a:p>
        </p:txBody>
      </p:sp>
    </p:spTree>
  </p:cSld>
  <p:clrMapOvr>
    <a:masterClrMapping/>
  </p:clrMapOvr>
</p:sld>
</file>

<file path=ppt/slides/slide1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5" name="Shape 2715"/>
        <p:cNvGrpSpPr/>
        <p:nvPr/>
      </p:nvGrpSpPr>
      <p:grpSpPr>
        <a:xfrm>
          <a:off x="0" y="0"/>
          <a:ext cx="0" cy="0"/>
          <a:chOff x="0" y="0"/>
          <a:chExt cx="0" cy="0"/>
        </a:xfrm>
      </p:grpSpPr>
      <p:sp>
        <p:nvSpPr>
          <p:cNvPr id="2716" name="Google Shape;2716;p15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717" name="Google Shape;2717;p15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718" name="Google Shape;2718;p15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719" name="Google Shape;2719;p157"/>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720" name="Google Shape;2720;p157"/>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721" name="Google Shape;2721;p15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722" name="Google Shape;2722;p157"/>
          <p:cNvSpPr txBox="1"/>
          <p:nvPr/>
        </p:nvSpPr>
        <p:spPr>
          <a:xfrm>
            <a:off x="2717800" y="2825750"/>
            <a:ext cx="13557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lt1"/>
                </a:solidFill>
                <a:latin typeface="Arial"/>
                <a:ea typeface="Arial"/>
                <a:cs typeface="Arial"/>
                <a:sym typeface="Arial"/>
              </a:rPr>
              <a:t>4+</a:t>
            </a:r>
            <a:r>
              <a:rPr b="0" i="0" lang="en-US" sz="1200" u="none" cap="none" strike="noStrike">
                <a:solidFill>
                  <a:srgbClr val="0000FF"/>
                </a:solidFill>
                <a:latin typeface="Arial"/>
                <a:ea typeface="Arial"/>
                <a:cs typeface="Arial"/>
                <a:sym typeface="Arial"/>
              </a:rPr>
              <a:t>)</a:t>
            </a:r>
            <a:endParaRPr/>
          </a:p>
        </p:txBody>
      </p:sp>
      <p:cxnSp>
        <p:nvCxnSpPr>
          <p:cNvPr id="2723" name="Google Shape;2723;p157"/>
          <p:cNvCxnSpPr>
            <a:stCxn id="2717"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724" name="Google Shape;2724;p157"/>
          <p:cNvCxnSpPr>
            <a:stCxn id="2717"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725" name="Google Shape;2725;p157"/>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Neugeborene: &lt;1 Monat</a:t>
            </a:r>
            <a:endParaRPr/>
          </a:p>
        </p:txBody>
      </p:sp>
      <p:sp>
        <p:nvSpPr>
          <p:cNvPr id="2726" name="Google Shape;2726;p157"/>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 1–24 Monate</a:t>
            </a:r>
            <a:endParaRPr/>
          </a:p>
        </p:txBody>
      </p:sp>
      <p:sp>
        <p:nvSpPr>
          <p:cNvPr id="2727" name="Google Shape;2727;p157"/>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 24 Monate bis 4 Jahre</a:t>
            </a:r>
            <a:endParaRPr/>
          </a:p>
        </p:txBody>
      </p:sp>
      <p:cxnSp>
        <p:nvCxnSpPr>
          <p:cNvPr id="2728" name="Google Shape;2728;p157"/>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729" name="Google Shape;2729;p157"/>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730" name="Google Shape;2730;p157"/>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731" name="Google Shape;2731;p157"/>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732" name="Google Shape;2732;p15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733" name="Google Shape;2733;p157"/>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734" name="Google Shape;2734;p157"/>
          <p:cNvSpPr txBox="1"/>
          <p:nvPr/>
        </p:nvSpPr>
        <p:spPr>
          <a:xfrm>
            <a:off x="2953929" y="3208763"/>
            <a:ext cx="327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0000FF"/>
                </a:solidFill>
                <a:latin typeface="Arial"/>
                <a:ea typeface="Arial"/>
                <a:cs typeface="Arial"/>
                <a:sym typeface="Arial"/>
              </a:rPr>
              <a:t>?</a:t>
            </a:r>
            <a:endParaRPr/>
          </a:p>
        </p:txBody>
      </p:sp>
      <p:sp>
        <p:nvSpPr>
          <p:cNvPr id="2735" name="Google Shape;2735;p157"/>
          <p:cNvSpPr txBox="1"/>
          <p:nvPr/>
        </p:nvSpPr>
        <p:spPr>
          <a:xfrm>
            <a:off x="1341438" y="4572000"/>
            <a:ext cx="4678500" cy="11340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Erinnern Sie sich daran, dass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für Kinder verwendet wird, bei denen nach dem 4. Lebensjahr ein Glaukom diagnostiziert wurde. </a:t>
            </a:r>
            <a:r>
              <a:rPr b="0" i="0" lang="en-US" sz="1200" u="sng" cap="none" strike="noStrike">
                <a:solidFill>
                  <a:schemeClr val="accent5"/>
                </a:solidFill>
                <a:latin typeface="Arial"/>
                <a:ea typeface="Arial"/>
                <a:cs typeface="Arial"/>
                <a:sym typeface="Arial"/>
              </a:rPr>
              <a:t>Somit werden zwischen </a:t>
            </a:r>
            <a:r>
              <a:rPr lang="en-US" sz="1200" u="sng">
                <a:solidFill>
                  <a:schemeClr val="accent5"/>
                </a:solidFill>
              </a:rPr>
              <a:t>primäres Winkelblockglaukom</a:t>
            </a:r>
            <a:r>
              <a:rPr b="0" i="0" lang="en-US" sz="1200" u="sng" cap="none" strike="noStrike">
                <a:solidFill>
                  <a:schemeClr val="accent5"/>
                </a:solidFill>
                <a:latin typeface="Arial"/>
                <a:ea typeface="Arial"/>
                <a:cs typeface="Arial"/>
                <a:sym typeface="Arial"/>
              </a:rPr>
              <a:t> und </a:t>
            </a:r>
            <a:r>
              <a:rPr lang="en-US" sz="1200" u="sng">
                <a:solidFill>
                  <a:schemeClr val="accent5"/>
                </a:solidFill>
              </a:rPr>
              <a:t>Juveniles Offenwinkelglaukom</a:t>
            </a:r>
            <a:r>
              <a:rPr b="0" i="0" lang="en-US" sz="1200" u="sng" cap="none" strike="noStrike">
                <a:solidFill>
                  <a:schemeClr val="accent5"/>
                </a:solidFill>
                <a:latin typeface="Arial"/>
                <a:ea typeface="Arial"/>
                <a:cs typeface="Arial"/>
                <a:sym typeface="Arial"/>
              </a:rPr>
              <a:t> alle Altersgruppen abgedeckt, bis eine Diagnose von</a:t>
            </a:r>
            <a:r>
              <a:rPr lang="en-US" sz="1200" u="sng">
                <a:solidFill>
                  <a:schemeClr val="accent5"/>
                </a:solidFill>
              </a:rPr>
              <a:t> </a:t>
            </a:r>
            <a:r>
              <a:rPr lang="en-US" sz="1200" u="sng">
                <a:solidFill>
                  <a:schemeClr val="accent5"/>
                </a:solidFill>
              </a:rPr>
              <a:t>POWG</a:t>
            </a:r>
            <a:r>
              <a:rPr b="0" i="0" lang="en-US" sz="1200" u="sng" cap="none" strike="noStrike">
                <a:solidFill>
                  <a:schemeClr val="accent5"/>
                </a:solidFill>
                <a:latin typeface="Arial"/>
                <a:ea typeface="Arial"/>
                <a:cs typeface="Arial"/>
                <a:sym typeface="Arial"/>
              </a:rPr>
              <a:t> gestellt würde (im Alter von 35–40 Jahren)</a:t>
            </a:r>
            <a:r>
              <a:rPr b="0" i="0" lang="en-US" sz="1200" u="none" cap="none" strike="noStrike">
                <a:solidFill>
                  <a:schemeClr val="accent5"/>
                </a:solidFill>
                <a:latin typeface="Arial"/>
                <a:ea typeface="Arial"/>
                <a:cs typeface="Arial"/>
                <a:sym typeface="Arial"/>
              </a:rPr>
              <a:t>.</a:t>
            </a:r>
            <a:endParaRPr/>
          </a:p>
        </p:txBody>
      </p:sp>
      <p:sp>
        <p:nvSpPr>
          <p:cNvPr id="2736" name="Google Shape;2736;p157"/>
          <p:cNvSpPr/>
          <p:nvPr/>
        </p:nvSpPr>
        <p:spPr>
          <a:xfrm>
            <a:off x="4341975" y="4776874"/>
            <a:ext cx="2208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2737" name="Google Shape;2737;p15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1" name="Shape 2741"/>
        <p:cNvGrpSpPr/>
        <p:nvPr/>
      </p:nvGrpSpPr>
      <p:grpSpPr>
        <a:xfrm>
          <a:off x="0" y="0"/>
          <a:ext cx="0" cy="0"/>
          <a:chOff x="0" y="0"/>
          <a:chExt cx="0" cy="0"/>
        </a:xfrm>
      </p:grpSpPr>
      <p:sp>
        <p:nvSpPr>
          <p:cNvPr id="2742" name="Google Shape;2742;p15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743" name="Google Shape;2743;p15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744" name="Google Shape;2744;p15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745" name="Google Shape;2745;p158"/>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746" name="Google Shape;2746;p158"/>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747" name="Google Shape;2747;p15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748" name="Google Shape;2748;p158"/>
          <p:cNvSpPr txBox="1"/>
          <p:nvPr/>
        </p:nvSpPr>
        <p:spPr>
          <a:xfrm>
            <a:off x="2717800" y="2825750"/>
            <a:ext cx="13557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(4+)</a:t>
            </a:r>
            <a:endParaRPr/>
          </a:p>
        </p:txBody>
      </p:sp>
      <p:cxnSp>
        <p:nvCxnSpPr>
          <p:cNvPr id="2749" name="Google Shape;2749;p158"/>
          <p:cNvCxnSpPr>
            <a:stCxn id="2743"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750" name="Google Shape;2750;p158"/>
          <p:cNvCxnSpPr>
            <a:stCxn id="2743"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751" name="Google Shape;2751;p158"/>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Neugeborene: &lt;1 Monat</a:t>
            </a:r>
            <a:endParaRPr/>
          </a:p>
        </p:txBody>
      </p:sp>
      <p:sp>
        <p:nvSpPr>
          <p:cNvPr id="2752" name="Google Shape;2752;p158"/>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 1–24 Monate</a:t>
            </a:r>
            <a:endParaRPr/>
          </a:p>
        </p:txBody>
      </p:sp>
      <p:sp>
        <p:nvSpPr>
          <p:cNvPr id="2753" name="Google Shape;2753;p158"/>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 24 Monate bis 4 Jahre</a:t>
            </a:r>
            <a:endParaRPr/>
          </a:p>
        </p:txBody>
      </p:sp>
      <p:cxnSp>
        <p:nvCxnSpPr>
          <p:cNvPr id="2754" name="Google Shape;2754;p158"/>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755" name="Google Shape;2755;p158"/>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756" name="Google Shape;2756;p158"/>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757" name="Google Shape;2757;p158"/>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758" name="Google Shape;2758;p15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759" name="Google Shape;2759;p158"/>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kongenitale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760" name="Google Shape;2760;p158"/>
          <p:cNvSpPr txBox="1"/>
          <p:nvPr/>
        </p:nvSpPr>
        <p:spPr>
          <a:xfrm>
            <a:off x="1341438" y="4572000"/>
            <a:ext cx="4678500" cy="11340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Erinnern Sie sich daran, dass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für Kinder verwendet wird, bei denen nach dem 4. Lebensjahr ein Glaukom diagnostiziert wurde. </a:t>
            </a:r>
            <a:r>
              <a:rPr b="0" i="0" lang="en-US" sz="1200" u="sng" cap="none" strike="noStrike">
                <a:solidFill>
                  <a:schemeClr val="accent5"/>
                </a:solidFill>
                <a:latin typeface="Arial"/>
                <a:ea typeface="Arial"/>
                <a:cs typeface="Arial"/>
                <a:sym typeface="Arial"/>
              </a:rPr>
              <a:t>Somit werden zwischen </a:t>
            </a:r>
            <a:r>
              <a:rPr lang="en-US" sz="1200" u="sng">
                <a:solidFill>
                  <a:schemeClr val="accent5"/>
                </a:solidFill>
              </a:rPr>
              <a:t>primäres Winkelblockglaukom</a:t>
            </a:r>
            <a:r>
              <a:rPr b="0" i="0" lang="en-US" sz="1200" u="sng" cap="none" strike="noStrike">
                <a:solidFill>
                  <a:schemeClr val="accent5"/>
                </a:solidFill>
                <a:latin typeface="Arial"/>
                <a:ea typeface="Arial"/>
                <a:cs typeface="Arial"/>
                <a:sym typeface="Arial"/>
              </a:rPr>
              <a:t> und </a:t>
            </a:r>
            <a:r>
              <a:rPr lang="en-US" sz="1200" u="sng">
                <a:solidFill>
                  <a:schemeClr val="accent5"/>
                </a:solidFill>
              </a:rPr>
              <a:t>Juveniles Offenwinkelglaukom</a:t>
            </a:r>
            <a:r>
              <a:rPr b="0" i="0" lang="en-US" sz="1200" u="sng" cap="none" strike="noStrike">
                <a:solidFill>
                  <a:schemeClr val="accent5"/>
                </a:solidFill>
                <a:latin typeface="Arial"/>
                <a:ea typeface="Arial"/>
                <a:cs typeface="Arial"/>
                <a:sym typeface="Arial"/>
              </a:rPr>
              <a:t> alle Altersgruppen abgedeckt, bis eine Diagnose für</a:t>
            </a:r>
            <a:r>
              <a:rPr lang="en-US" sz="1200" u="sng">
                <a:solidFill>
                  <a:schemeClr val="accent5"/>
                </a:solidFill>
              </a:rPr>
              <a:t> </a:t>
            </a:r>
            <a:r>
              <a:rPr lang="en-US" sz="1200" u="sng">
                <a:solidFill>
                  <a:schemeClr val="accent5"/>
                </a:solidFill>
              </a:rPr>
              <a:t>POWG</a:t>
            </a:r>
            <a:r>
              <a:rPr b="0" i="0" lang="en-US" sz="1200" u="sng" cap="none" strike="noStrike">
                <a:solidFill>
                  <a:schemeClr val="accent5"/>
                </a:solidFill>
                <a:latin typeface="Arial"/>
                <a:ea typeface="Arial"/>
                <a:cs typeface="Arial"/>
                <a:sym typeface="Arial"/>
              </a:rPr>
              <a:t> gestellt würde (im Alter von 35–40 Jahren)</a:t>
            </a:r>
            <a:r>
              <a:rPr b="0" i="0" lang="en-US" sz="1200" u="none" cap="none" strike="noStrike">
                <a:solidFill>
                  <a:schemeClr val="accent5"/>
                </a:solidFill>
                <a:latin typeface="Arial"/>
                <a:ea typeface="Arial"/>
                <a:cs typeface="Arial"/>
                <a:sym typeface="Arial"/>
              </a:rPr>
              <a:t>.</a:t>
            </a:r>
            <a:endParaRPr/>
          </a:p>
        </p:txBody>
      </p:sp>
      <p:sp>
        <p:nvSpPr>
          <p:cNvPr id="2761" name="Google Shape;2761;p15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5" name="Shape 2765"/>
        <p:cNvGrpSpPr/>
        <p:nvPr/>
      </p:nvGrpSpPr>
      <p:grpSpPr>
        <a:xfrm>
          <a:off x="0" y="0"/>
          <a:ext cx="0" cy="0"/>
          <a:chOff x="0" y="0"/>
          <a:chExt cx="0" cy="0"/>
        </a:xfrm>
      </p:grpSpPr>
      <p:sp>
        <p:nvSpPr>
          <p:cNvPr id="2766" name="Google Shape;2766;p15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767" name="Google Shape;2767;p15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768" name="Google Shape;2768;p15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769" name="Google Shape;2769;p159"/>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770" name="Google Shape;2770;p159"/>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771" name="Google Shape;2771;p15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Angeboren</a:t>
            </a:r>
            <a:endParaRPr/>
          </a:p>
        </p:txBody>
      </p:sp>
      <p:sp>
        <p:nvSpPr>
          <p:cNvPr id="2772" name="Google Shape;2772;p159"/>
          <p:cNvSpPr txBox="1"/>
          <p:nvPr/>
        </p:nvSpPr>
        <p:spPr>
          <a:xfrm>
            <a:off x="2717800" y="2825750"/>
            <a:ext cx="13557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(4+)</a:t>
            </a:r>
            <a:endParaRPr/>
          </a:p>
        </p:txBody>
      </p:sp>
      <p:cxnSp>
        <p:nvCxnSpPr>
          <p:cNvPr id="2773" name="Google Shape;2773;p159"/>
          <p:cNvCxnSpPr>
            <a:stCxn id="2767"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2774" name="Google Shape;2774;p159"/>
          <p:cNvCxnSpPr>
            <a:stCxn id="2767"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775" name="Google Shape;2775;p159"/>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Neugeborene: &lt;1 Monat</a:t>
            </a:r>
            <a:endParaRPr/>
          </a:p>
        </p:txBody>
      </p:sp>
      <p:sp>
        <p:nvSpPr>
          <p:cNvPr id="2776" name="Google Shape;2776;p159"/>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Im Säuglingsalter: 1–24 Monate</a:t>
            </a:r>
            <a:endParaRPr/>
          </a:p>
        </p:txBody>
      </p:sp>
      <p:sp>
        <p:nvSpPr>
          <p:cNvPr id="2777" name="Google Shape;2777;p159"/>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0000FF"/>
                </a:solidFill>
                <a:latin typeface="Arial"/>
                <a:ea typeface="Arial"/>
                <a:cs typeface="Arial"/>
                <a:sym typeface="Arial"/>
              </a:rPr>
              <a:t>Spät auftretend: 24 Monate bis 4 Jahre</a:t>
            </a:r>
            <a:endParaRPr/>
          </a:p>
        </p:txBody>
      </p:sp>
      <p:cxnSp>
        <p:nvCxnSpPr>
          <p:cNvPr id="2778" name="Google Shape;2778;p159"/>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2779" name="Google Shape;2779;p159"/>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2780" name="Google Shape;2780;p159"/>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2781" name="Google Shape;2781;p159"/>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2782" name="Google Shape;2782;p15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783" name="Google Shape;2783;p159"/>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kongenitale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784" name="Google Shape;2784;p159"/>
          <p:cNvSpPr txBox="1"/>
          <p:nvPr/>
        </p:nvSpPr>
        <p:spPr>
          <a:xfrm>
            <a:off x="1341438" y="4572000"/>
            <a:ext cx="4678500" cy="11340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Erinnern Sie sich daran, dass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für Kinder verwendet wird, bei denen nach dem 4. Lebensjahr ein Glaukom diagnostiziert wurde. </a:t>
            </a:r>
            <a:r>
              <a:rPr b="0" i="0" lang="en-US" sz="1200" u="sng" cap="none" strike="noStrike">
                <a:solidFill>
                  <a:srgbClr val="0000FF"/>
                </a:solidFill>
                <a:latin typeface="Arial"/>
                <a:ea typeface="Arial"/>
                <a:cs typeface="Arial"/>
                <a:sym typeface="Arial"/>
              </a:rPr>
              <a:t>Somit werden zwischen </a:t>
            </a:r>
            <a:r>
              <a:rPr lang="en-US" sz="1200" u="sng">
                <a:solidFill>
                  <a:srgbClr val="0000FF"/>
                </a:solidFill>
              </a:rPr>
              <a:t>primäres Winkelblockglaukom</a:t>
            </a:r>
            <a:r>
              <a:rPr b="0" i="0" lang="en-US" sz="1200" u="sng" cap="none" strike="noStrike">
                <a:solidFill>
                  <a:srgbClr val="0000FF"/>
                </a:solidFill>
                <a:latin typeface="Arial"/>
                <a:ea typeface="Arial"/>
                <a:cs typeface="Arial"/>
                <a:sym typeface="Arial"/>
              </a:rPr>
              <a:t> und </a:t>
            </a:r>
            <a:r>
              <a:rPr lang="en-US" sz="1200" u="sng">
                <a:solidFill>
                  <a:srgbClr val="0000FF"/>
                </a:solidFill>
              </a:rPr>
              <a:t>Juveniles Offenwinkelglaukom</a:t>
            </a:r>
            <a:r>
              <a:rPr b="0" i="0" lang="en-US" sz="1200" u="sng" cap="none" strike="noStrike">
                <a:solidFill>
                  <a:srgbClr val="0000FF"/>
                </a:solidFill>
                <a:latin typeface="Arial"/>
                <a:ea typeface="Arial"/>
                <a:cs typeface="Arial"/>
                <a:sym typeface="Arial"/>
              </a:rPr>
              <a:t> alle Altersgruppen abgedeckt, bis eine Diagnose für</a:t>
            </a:r>
            <a:r>
              <a:rPr lang="en-US" sz="1200" u="sng">
                <a:solidFill>
                  <a:srgbClr val="0000FF"/>
                </a:solidFill>
              </a:rPr>
              <a:t> </a:t>
            </a:r>
            <a:r>
              <a:rPr lang="en-US" sz="1200" u="sng">
                <a:solidFill>
                  <a:srgbClr val="0000FF"/>
                </a:solidFill>
              </a:rPr>
              <a:t>POWG</a:t>
            </a:r>
            <a:r>
              <a:rPr b="0" i="0" lang="en-US" sz="1200" u="sng" cap="none" strike="noStrike">
                <a:solidFill>
                  <a:srgbClr val="0000FF"/>
                </a:solidFill>
                <a:latin typeface="Arial"/>
                <a:ea typeface="Arial"/>
                <a:cs typeface="Arial"/>
                <a:sym typeface="Arial"/>
              </a:rPr>
              <a:t> gestellt würde (im Alter von 35–40 Jahren)</a:t>
            </a:r>
            <a:r>
              <a:rPr b="0" i="0" lang="en-US" sz="1200" u="none" cap="none" strike="noStrike">
                <a:solidFill>
                  <a:srgbClr val="0000FF"/>
                </a:solidFill>
                <a:latin typeface="Arial"/>
                <a:ea typeface="Arial"/>
                <a:cs typeface="Arial"/>
                <a:sym typeface="Arial"/>
              </a:rPr>
              <a:t>.</a:t>
            </a:r>
            <a:endParaRPr/>
          </a:p>
        </p:txBody>
      </p:sp>
      <p:sp>
        <p:nvSpPr>
          <p:cNvPr id="2785" name="Google Shape;2785;p159"/>
          <p:cNvSpPr/>
          <p:nvPr/>
        </p:nvSpPr>
        <p:spPr>
          <a:xfrm rot="-232347">
            <a:off x="2703513" y="3273425"/>
            <a:ext cx="1485900" cy="1047750"/>
          </a:xfrm>
          <a:custGeom>
            <a:rect b="b" l="l" r="r" t="t"/>
            <a:pathLst>
              <a:path extrusionOk="0" h="1048021" w="1485347">
                <a:moveTo>
                  <a:pt x="0" y="159026"/>
                </a:moveTo>
                <a:cubicBezTo>
                  <a:pt x="628374" y="616226"/>
                  <a:pt x="1256748" y="1073426"/>
                  <a:pt x="1431235" y="1046922"/>
                </a:cubicBezTo>
                <a:cubicBezTo>
                  <a:pt x="1605722" y="1020418"/>
                  <a:pt x="1326322" y="510209"/>
                  <a:pt x="1046922" y="0"/>
                </a:cubicBez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2786" name="Google Shape;2786;p15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0" name="Shape 2790"/>
        <p:cNvGrpSpPr/>
        <p:nvPr/>
      </p:nvGrpSpPr>
      <p:grpSpPr>
        <a:xfrm>
          <a:off x="0" y="0"/>
          <a:ext cx="0" cy="0"/>
          <a:chOff x="0" y="0"/>
          <a:chExt cx="0" cy="0"/>
        </a:xfrm>
      </p:grpSpPr>
      <p:sp>
        <p:nvSpPr>
          <p:cNvPr id="2791" name="Google Shape;2791;p16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792" name="Google Shape;2792;p16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793" name="Google Shape;2793;p16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794" name="Google Shape;2794;p160"/>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795" name="Google Shape;2795;p160"/>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796" name="Google Shape;2796;p16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797" name="Google Shape;2797;p160"/>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2798" name="Google Shape;2798;p160"/>
          <p:cNvCxnSpPr>
            <a:stCxn id="279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799" name="Google Shape;2799;p160"/>
          <p:cNvCxnSpPr>
            <a:stCxn id="2792"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800" name="Google Shape;2800;p160"/>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2801" name="Google Shape;2801;p160"/>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2802" name="Google Shape;2802;p160"/>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2803" name="Google Shape;2803;p16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2804" name="Google Shape;2804;p16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2805" name="Google Shape;2805;p16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2806" name="Google Shape;2806;p16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2807" name="Google Shape;2807;p16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808" name="Google Shape;2808;p160"/>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809" name="Google Shape;2809;p16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810" name="Google Shape;2810;p160"/>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Ist es zutreffend zu sagen, dass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eine Form des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ist?</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Weist das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wie das</a:t>
            </a:r>
            <a:r>
              <a:rPr i="1" lang="en-US" sz="1200">
                <a:solidFill>
                  <a:srgbClr val="C0D6D6"/>
                </a:solidFill>
              </a:rPr>
              <a:t> </a:t>
            </a:r>
            <a:r>
              <a:rPr i="1" lang="en-US" sz="1200">
                <a:solidFill>
                  <a:srgbClr val="C0D6D6"/>
                </a:solidFill>
              </a:rPr>
              <a:t>POWG</a:t>
            </a:r>
            <a:r>
              <a:rPr b="0" i="1" lang="en-US" sz="1200" u="none" cap="none" strike="noStrike">
                <a:solidFill>
                  <a:srgbClr val="C0D6D6"/>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Man könnte das meinen, aber nein – die meisten Fälle von </a:t>
            </a:r>
            <a:r>
              <a:rPr lang="en-US" sz="1200">
                <a:solidFill>
                  <a:srgbClr val="C0D6D6"/>
                </a:solidFill>
              </a:rPr>
              <a:t>Juveniles Offenwinkelglaukom</a:t>
            </a:r>
            <a:r>
              <a:rPr b="0" i="0" lang="en-US" sz="1200" u="none" cap="none" strike="noStrike">
                <a:solidFill>
                  <a:srgbClr val="C0D6D6"/>
                </a:solidFill>
                <a:latin typeface="Arial"/>
                <a:ea typeface="Arial"/>
                <a:cs typeface="Arial"/>
                <a:sym typeface="Arial"/>
              </a:rPr>
              <a:t> werden autosomal-dominant vererbt</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Führt ein erhöhter Augeninnendruck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zu einer Hornhautvergrößerung und/oder </a:t>
            </a:r>
            <a:r>
              <a:rPr i="1" lang="en-US" sz="1200">
                <a:solidFill>
                  <a:srgbClr val="C0D6D6"/>
                </a:solidFill>
              </a:rPr>
              <a:t>Haab-Striae</a:t>
            </a:r>
            <a:r>
              <a:rPr b="0" i="1" lang="en-US" sz="1200" u="none" cap="none" strike="noStrike">
                <a:solidFill>
                  <a:srgbClr val="C0D6D6"/>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Niemals. Wenn Sie also einen Fall von „</a:t>
            </a:r>
            <a:r>
              <a:rPr lang="en-US" sz="1200">
                <a:solidFill>
                  <a:srgbClr val="C0D6D6"/>
                </a:solidFill>
              </a:rPr>
              <a:t>Juveniles Offenwinkelglaukom</a:t>
            </a:r>
            <a:r>
              <a:rPr b="0" i="0" lang="en-US" sz="1200" u="none" cap="none" strike="noStrike">
                <a:solidFill>
                  <a:srgbClr val="C0D6D6"/>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Es gibt ein Anzeichen/einen Befund im Zusammenhang mit dem primären kongenitalen Glaukom, das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Diese Kinder können eine fortschreitende Kurzsichtigkeit aufweisen</a:t>
            </a:r>
            <a:endParaRPr/>
          </a:p>
        </p:txBody>
      </p:sp>
    </p:spTree>
  </p:cSld>
  <p:clrMapOvr>
    <a:masterClrMapping/>
  </p:clrMapOvr>
</p:sld>
</file>

<file path=ppt/slides/slide1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4" name="Shape 2814"/>
        <p:cNvGrpSpPr/>
        <p:nvPr/>
      </p:nvGrpSpPr>
      <p:grpSpPr>
        <a:xfrm>
          <a:off x="0" y="0"/>
          <a:ext cx="0" cy="0"/>
          <a:chOff x="0" y="0"/>
          <a:chExt cx="0" cy="0"/>
        </a:xfrm>
      </p:grpSpPr>
      <p:sp>
        <p:nvSpPr>
          <p:cNvPr id="2815" name="Google Shape;2815;p16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816" name="Google Shape;2816;p16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817" name="Google Shape;2817;p16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818" name="Google Shape;2818;p161"/>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819" name="Google Shape;2819;p161"/>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820" name="Google Shape;2820;p16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821" name="Google Shape;2821;p161"/>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2822" name="Google Shape;2822;p161"/>
          <p:cNvCxnSpPr>
            <a:stCxn id="281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823" name="Google Shape;2823;p161"/>
          <p:cNvCxnSpPr>
            <a:stCxn id="2816"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824" name="Google Shape;2824;p161"/>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2825" name="Google Shape;2825;p161"/>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2826" name="Google Shape;2826;p161"/>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2827" name="Google Shape;2827;p16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2828" name="Google Shape;2828;p16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2829" name="Google Shape;2829;p16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2830" name="Google Shape;2830;p16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2831" name="Google Shape;2831;p16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832" name="Google Shape;2832;p161"/>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833" name="Google Shape;2833;p16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834" name="Google Shape;2834;p161"/>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Ist es zutreffend zu sagen, dass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eine Form des</a:t>
            </a:r>
            <a:r>
              <a:rPr i="1" lang="en-US" sz="1200">
                <a:solidFill>
                  <a:schemeClr val="dk1"/>
                </a:solidFill>
              </a:rPr>
              <a:t> </a:t>
            </a:r>
            <a:r>
              <a:rPr i="1" lang="en-US" sz="1200">
                <a:solidFill>
                  <a:schemeClr val="dk1"/>
                </a:solidFill>
                <a:extLst>
                  <a:ext uri="http://customooxmlschemas.google.com/">
                    <go:slidesCustomData xmlns:go="http://customooxmlschemas.google.com/" textRoundtripDataId="24"/>
                  </a:ext>
                </a:extLst>
              </a:rPr>
              <a:t>POWG</a:t>
            </a:r>
            <a:r>
              <a:rPr b="0" i="1" lang="en-US" sz="1200" u="none" cap="none" strike="noStrike">
                <a:solidFill>
                  <a:schemeClr val="dk1"/>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das ist es (das Glaukom-Buch sagt dies ausdrücklich)</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Weist das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wie das</a:t>
            </a:r>
            <a:r>
              <a:rPr i="1" lang="en-US" sz="1200">
                <a:solidFill>
                  <a:srgbClr val="C0D6D6"/>
                </a:solidFill>
              </a:rPr>
              <a:t> </a:t>
            </a:r>
            <a:r>
              <a:rPr i="1" lang="en-US" sz="1200">
                <a:solidFill>
                  <a:srgbClr val="C0D6D6"/>
                </a:solidFill>
              </a:rPr>
              <a:t>POWG</a:t>
            </a:r>
            <a:r>
              <a:rPr b="0" i="1" lang="en-US" sz="1200" u="none" cap="none" strike="noStrike">
                <a:solidFill>
                  <a:srgbClr val="C0D6D6"/>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Man könnte das meinen, aber nein – die meisten Fälle von </a:t>
            </a:r>
            <a:r>
              <a:rPr lang="en-US" sz="1200">
                <a:solidFill>
                  <a:srgbClr val="C0D6D6"/>
                </a:solidFill>
              </a:rPr>
              <a:t>Juveniles Offenwinkelglaukom</a:t>
            </a:r>
            <a:r>
              <a:rPr b="0" i="0" lang="en-US" sz="1200" u="none" cap="none" strike="noStrike">
                <a:solidFill>
                  <a:srgbClr val="C0D6D6"/>
                </a:solidFill>
                <a:latin typeface="Arial"/>
                <a:ea typeface="Arial"/>
                <a:cs typeface="Arial"/>
                <a:sym typeface="Arial"/>
              </a:rPr>
              <a:t> werden autosomal-dominant vererbt</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Führt ein erhöhter Augeninnendruck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zu einer Hornhautvergrößerung und/oder </a:t>
            </a:r>
            <a:r>
              <a:rPr i="1" lang="en-US" sz="1200">
                <a:solidFill>
                  <a:srgbClr val="C0D6D6"/>
                </a:solidFill>
              </a:rPr>
              <a:t>Haab-Striae</a:t>
            </a:r>
            <a:r>
              <a:rPr b="0" i="1" lang="en-US" sz="1200" u="none" cap="none" strike="noStrike">
                <a:solidFill>
                  <a:srgbClr val="C0D6D6"/>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Niemals. Wenn Sie also einen Fall von „</a:t>
            </a:r>
            <a:r>
              <a:rPr lang="en-US" sz="1200">
                <a:solidFill>
                  <a:srgbClr val="C0D6D6"/>
                </a:solidFill>
              </a:rPr>
              <a:t>Juveniles Offenwinkelglaukom</a:t>
            </a:r>
            <a:r>
              <a:rPr b="0" i="0" lang="en-US" sz="1200" u="none" cap="none" strike="noStrike">
                <a:solidFill>
                  <a:srgbClr val="C0D6D6"/>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Es gibt ein Anzeichen/einen Befund im Zusammenhang mit dem primären kongenitalen Glaukom, das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Diese Kinder können eine fortschreitende Kurzsichtigkeit aufweisen</a:t>
            </a:r>
            <a:endParaRPr/>
          </a:p>
        </p:txBody>
      </p:sp>
    </p:spTree>
  </p:cSld>
  <p:clrMapOvr>
    <a:masterClrMapping/>
  </p:clrMapOvr>
</p:sld>
</file>

<file path=ppt/slides/slide1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8" name="Shape 2838"/>
        <p:cNvGrpSpPr/>
        <p:nvPr/>
      </p:nvGrpSpPr>
      <p:grpSpPr>
        <a:xfrm>
          <a:off x="0" y="0"/>
          <a:ext cx="0" cy="0"/>
          <a:chOff x="0" y="0"/>
          <a:chExt cx="0" cy="0"/>
        </a:xfrm>
      </p:grpSpPr>
      <p:sp>
        <p:nvSpPr>
          <p:cNvPr id="2839" name="Google Shape;2839;p16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840" name="Google Shape;2840;p16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841" name="Google Shape;2841;p16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842" name="Google Shape;2842;p162"/>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843" name="Google Shape;2843;p162"/>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844" name="Google Shape;2844;p16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845" name="Google Shape;2845;p162"/>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2846" name="Google Shape;2846;p162"/>
          <p:cNvCxnSpPr>
            <a:stCxn id="284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847" name="Google Shape;2847;p162"/>
          <p:cNvCxnSpPr>
            <a:stCxn id="2840"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848" name="Google Shape;2848;p162"/>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2849" name="Google Shape;2849;p162"/>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2850" name="Google Shape;2850;p162"/>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2851" name="Google Shape;2851;p16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2852" name="Google Shape;2852;p16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2853" name="Google Shape;2853;p16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2854" name="Google Shape;2854;p16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2855" name="Google Shape;2855;p16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856" name="Google Shape;2856;p162"/>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857" name="Google Shape;2857;p16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858" name="Google Shape;2858;p162"/>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Ist es zutreffend zu sagen, dass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eine Form des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Weist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wie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25"/>
                  </a:ext>
                </a:extLst>
              </a:rPr>
              <a:t>das</a:t>
            </a:r>
            <a:r>
              <a:rPr i="1" lang="en-US" sz="1200">
                <a:solidFill>
                  <a:schemeClr val="dk1"/>
                </a:solidFill>
              </a:rPr>
              <a:t> POWG</a:t>
            </a:r>
            <a:r>
              <a:rPr b="0" i="1" lang="en-US" sz="1200" u="none" cap="none" strike="noStrike">
                <a:solidFill>
                  <a:schemeClr val="dk1"/>
                </a:solidFill>
                <a:latin typeface="Arial"/>
                <a:ea typeface="Arial"/>
                <a:cs typeface="Arial"/>
                <a:sym typeface="Arial"/>
              </a:rPr>
              <a:t> ein unklares Vererbungsmuster auf?</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Man könnte das meinen, aber nein – die meisten Fälle von </a:t>
            </a:r>
            <a:r>
              <a:rPr lang="en-US" sz="1200">
                <a:solidFill>
                  <a:srgbClr val="C0D6D6"/>
                </a:solidFill>
              </a:rPr>
              <a:t>Juveniles Offenwinkelglaukom</a:t>
            </a:r>
            <a:r>
              <a:rPr b="0" i="0" lang="en-US" sz="1200" u="none" cap="none" strike="noStrike">
                <a:solidFill>
                  <a:srgbClr val="C0D6D6"/>
                </a:solidFill>
                <a:latin typeface="Arial"/>
                <a:ea typeface="Arial"/>
                <a:cs typeface="Arial"/>
                <a:sym typeface="Arial"/>
              </a:rPr>
              <a:t> werden autosomal-dominant vererbt</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Führt ein erhöhter Augeninnendruck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zu einer Hornhautvergrößerung und/oder </a:t>
            </a:r>
            <a:r>
              <a:rPr i="1" lang="en-US" sz="1200">
                <a:solidFill>
                  <a:srgbClr val="C0D6D6"/>
                </a:solidFill>
              </a:rPr>
              <a:t>Haab-Striae</a:t>
            </a:r>
            <a:r>
              <a:rPr b="0" i="1" lang="en-US" sz="1200" u="none" cap="none" strike="noStrike">
                <a:solidFill>
                  <a:srgbClr val="C0D6D6"/>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Niemals. Wenn Sie also einen Fall von „</a:t>
            </a:r>
            <a:r>
              <a:rPr lang="en-US" sz="1200">
                <a:solidFill>
                  <a:srgbClr val="C0D6D6"/>
                </a:solidFill>
              </a:rPr>
              <a:t>Juveniles Offenwinkelglaukom</a:t>
            </a:r>
            <a:r>
              <a:rPr b="0" i="0" lang="en-US" sz="1200" u="none" cap="none" strike="noStrike">
                <a:solidFill>
                  <a:srgbClr val="C0D6D6"/>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Es gibt ein Anzeichen/einen Befund im Zusammenhang mit dem primären kongenitalen Glaukom, das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Diese Kinder können eine fortschreitende Kurzsichtigkeit aufweisen</a:t>
            </a:r>
            <a:endParaRPr/>
          </a:p>
        </p:txBody>
      </p:sp>
    </p:spTree>
  </p:cSld>
  <p:clrMapOvr>
    <a:masterClrMapping/>
  </p:clrMapOvr>
</p:sld>
</file>

<file path=ppt/slides/slide1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2" name="Shape 2862"/>
        <p:cNvGrpSpPr/>
        <p:nvPr/>
      </p:nvGrpSpPr>
      <p:grpSpPr>
        <a:xfrm>
          <a:off x="0" y="0"/>
          <a:ext cx="0" cy="0"/>
          <a:chOff x="0" y="0"/>
          <a:chExt cx="0" cy="0"/>
        </a:xfrm>
      </p:grpSpPr>
      <p:sp>
        <p:nvSpPr>
          <p:cNvPr id="2863" name="Google Shape;2863;p16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864" name="Google Shape;2864;p16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865" name="Google Shape;2865;p16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866" name="Google Shape;2866;p163"/>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867" name="Google Shape;2867;p163"/>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868" name="Google Shape;2868;p16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869" name="Google Shape;2869;p163"/>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2870" name="Google Shape;2870;p163"/>
          <p:cNvCxnSpPr>
            <a:stCxn id="286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871" name="Google Shape;2871;p163"/>
          <p:cNvCxnSpPr>
            <a:stCxn id="2864"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872" name="Google Shape;2872;p163"/>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2873" name="Google Shape;2873;p163"/>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2874" name="Google Shape;2874;p163"/>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2875" name="Google Shape;2875;p16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2876" name="Google Shape;2876;p16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2877" name="Google Shape;2877;p16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2878" name="Google Shape;2878;p16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2879" name="Google Shape;2879;p16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880" name="Google Shape;2880;p163"/>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881" name="Google Shape;2881;p16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882" name="Google Shape;2882;p163"/>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Ist es zutreffend zu sagen, dass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eine Form des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Weist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wie das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das meinen, aber nein – die meisten Fälle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a:t>
            </a:r>
            <a:r>
              <a:rPr lang="en-US" sz="1200">
                <a:solidFill>
                  <a:schemeClr val="dk1"/>
                </a:solidFill>
              </a:rPr>
              <a:t>werden </a:t>
            </a:r>
            <a:r>
              <a:rPr b="0" i="0" lang="en-US" sz="1200" u="none" cap="none" strike="noStrike">
                <a:solidFill>
                  <a:schemeClr val="dk1"/>
                </a:solidFill>
                <a:latin typeface="Arial"/>
                <a:ea typeface="Arial"/>
                <a:cs typeface="Arial"/>
                <a:sym typeface="Arial"/>
              </a:rPr>
              <a:t>autosomal-dominant vererbt</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Führt ein erhöhter Augeninnendruck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zu einer Hornhautvergrößerung und/oder </a:t>
            </a:r>
            <a:r>
              <a:rPr i="1" lang="en-US" sz="1200">
                <a:solidFill>
                  <a:srgbClr val="C0D6D6"/>
                </a:solidFill>
              </a:rPr>
              <a:t>Haab-Striae</a:t>
            </a:r>
            <a:r>
              <a:rPr b="0" i="1" lang="en-US" sz="1200" u="none" cap="none" strike="noStrike">
                <a:solidFill>
                  <a:srgbClr val="C0D6D6"/>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Niemals. Wenn Sie also einen Fall von „</a:t>
            </a:r>
            <a:r>
              <a:rPr lang="en-US" sz="1200">
                <a:solidFill>
                  <a:srgbClr val="C0D6D6"/>
                </a:solidFill>
              </a:rPr>
              <a:t>Juveniles Offenwinkelglaukom</a:t>
            </a:r>
            <a:r>
              <a:rPr b="0" i="0" lang="en-US" sz="1200" u="none" cap="none" strike="noStrike">
                <a:solidFill>
                  <a:srgbClr val="C0D6D6"/>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Es gibt ein Anzeichen/einen Befund im Zusammenhang mit dem primären kongenitalen Glaukom, das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Diese Kinder können eine fortschreitende Kurzsichtigkeit aufweisen</a:t>
            </a:r>
            <a:endParaRPr/>
          </a:p>
        </p:txBody>
      </p:sp>
      <p:sp>
        <p:nvSpPr>
          <p:cNvPr id="2883" name="Google Shape;2883;p163"/>
          <p:cNvSpPr/>
          <p:nvPr/>
        </p:nvSpPr>
        <p:spPr>
          <a:xfrm>
            <a:off x="377835" y="4252925"/>
            <a:ext cx="13860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 name="Shape 324"/>
        <p:cNvGrpSpPr/>
        <p:nvPr/>
      </p:nvGrpSpPr>
      <p:grpSpPr>
        <a:xfrm>
          <a:off x="0" y="0"/>
          <a:ext cx="0" cy="0"/>
          <a:chOff x="0" y="0"/>
          <a:chExt cx="0" cy="0"/>
        </a:xfrm>
      </p:grpSpPr>
      <p:sp>
        <p:nvSpPr>
          <p:cNvPr id="325" name="Google Shape;325;p1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26" name="Google Shape;326;p1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27" name="Google Shape;327;p16"/>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 </a:t>
            </a:r>
            <a:r>
              <a:rPr lang="en-US" sz="1200">
                <a:solidFill>
                  <a:schemeClr val="dk1"/>
                </a:solidFill>
              </a:rPr>
              <a:t>Achsenlänge</a:t>
            </a:r>
            <a:endParaRPr/>
          </a:p>
        </p:txBody>
      </p:sp>
      <p:sp>
        <p:nvSpPr>
          <p:cNvPr id="328" name="Google Shape;328;p16"/>
          <p:cNvSpPr txBox="1"/>
          <p:nvPr/>
        </p:nvSpPr>
        <p:spPr>
          <a:xfrm>
            <a:off x="2574925" y="1354138"/>
            <a:ext cx="5578475" cy="9239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davon aufweist, besteht der Verdacht auf ein Glaukom. </a:t>
            </a:r>
            <a:r>
              <a:rPr b="0" i="0" lang="en-US" sz="1200" u="none" cap="none" strike="noStrike">
                <a:solidFill>
                  <a:schemeClr val="dk1"/>
                </a:solidFill>
                <a:latin typeface="Arial"/>
                <a:ea typeface="Arial"/>
                <a:cs typeface="Arial"/>
                <a:sym typeface="Arial"/>
              </a:rPr>
              <a:t>Diese sind:</a:t>
            </a:r>
            <a:endParaRPr/>
          </a:p>
        </p:txBody>
      </p:sp>
      <p:sp>
        <p:nvSpPr>
          <p:cNvPr id="329" name="Google Shape;329;p1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30" name="Google Shape;330;p16"/>
          <p:cNvSpPr txBox="1"/>
          <p:nvPr/>
        </p:nvSpPr>
        <p:spPr>
          <a:xfrm>
            <a:off x="763609" y="2514600"/>
            <a:ext cx="26553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p:txBody>
      </p:sp>
      <p:sp>
        <p:nvSpPr>
          <p:cNvPr id="331" name="Google Shape;331;p16"/>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332" name="Google Shape;332;p1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333" name="Google Shape;333;p16"/>
          <p:cNvSpPr/>
          <p:nvPr/>
        </p:nvSpPr>
        <p:spPr>
          <a:xfrm>
            <a:off x="1350633" y="3249625"/>
            <a:ext cx="1251600" cy="246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lang="en-US" sz="1200">
                <a:solidFill>
                  <a:schemeClr val="dk1"/>
                </a:solidFill>
              </a:rPr>
              <a:t>Ein Wort</a:t>
            </a:r>
            <a:endParaRPr/>
          </a:p>
        </p:txBody>
      </p:sp>
    </p:spTree>
  </p:cSld>
  <p:clrMapOvr>
    <a:masterClrMapping/>
  </p:clrMapOvr>
</p:sld>
</file>

<file path=ppt/slides/slide1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7" name="Shape 2887"/>
        <p:cNvGrpSpPr/>
        <p:nvPr/>
      </p:nvGrpSpPr>
      <p:grpSpPr>
        <a:xfrm>
          <a:off x="0" y="0"/>
          <a:ext cx="0" cy="0"/>
          <a:chOff x="0" y="0"/>
          <a:chExt cx="0" cy="0"/>
        </a:xfrm>
      </p:grpSpPr>
      <p:sp>
        <p:nvSpPr>
          <p:cNvPr id="2888" name="Google Shape;2888;p16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889" name="Google Shape;2889;p16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890" name="Google Shape;2890;p16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891" name="Google Shape;2891;p164"/>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892" name="Google Shape;2892;p164"/>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893" name="Google Shape;2893;p16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894" name="Google Shape;2894;p164"/>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2895" name="Google Shape;2895;p164"/>
          <p:cNvCxnSpPr>
            <a:stCxn id="288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896" name="Google Shape;2896;p164"/>
          <p:cNvCxnSpPr>
            <a:stCxn id="2889"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897" name="Google Shape;2897;p164"/>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2898" name="Google Shape;2898;p164"/>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2899" name="Google Shape;2899;p164"/>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2900" name="Google Shape;2900;p16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2901" name="Google Shape;2901;p16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2902" name="Google Shape;2902;p16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2903" name="Google Shape;2903;p16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2904" name="Google Shape;2904;p16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905" name="Google Shape;2905;p164"/>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906" name="Google Shape;2906;p16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907" name="Google Shape;2907;p164"/>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Ist es zutreffend zu sagen, dass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eine Form des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Weist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wie das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das meinen, aber nein – die meisten Fälle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werden autosomal-dominant vererbt</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Führt ein erhöhter Augeninnendruck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zu einer Hornhautvergrößerung und/oder </a:t>
            </a:r>
            <a:r>
              <a:rPr i="1" lang="en-US" sz="1200">
                <a:solidFill>
                  <a:srgbClr val="C0D6D6"/>
                </a:solidFill>
              </a:rPr>
              <a:t>Haab-Striae</a:t>
            </a:r>
            <a:r>
              <a:rPr b="0" i="1" lang="en-US" sz="1200" u="none" cap="none" strike="noStrike">
                <a:solidFill>
                  <a:srgbClr val="C0D6D6"/>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Niemals. Wenn Sie also einen Fall von „</a:t>
            </a:r>
            <a:r>
              <a:rPr lang="en-US" sz="1200">
                <a:solidFill>
                  <a:srgbClr val="C0D6D6"/>
                </a:solidFill>
              </a:rPr>
              <a:t>Juveniles Offenwinkelglaukom</a:t>
            </a:r>
            <a:r>
              <a:rPr b="0" i="0" lang="en-US" sz="1200" u="none" cap="none" strike="noStrike">
                <a:solidFill>
                  <a:srgbClr val="C0D6D6"/>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Es gibt ein Anzeichen/einen Befund im Zusammenhang mit dem primären kongenitalen Glaukom, das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Diese Kinder können eine fortschreitende Kurzsichtigkeit aufweisen</a:t>
            </a:r>
            <a:endParaRPr/>
          </a:p>
        </p:txBody>
      </p:sp>
    </p:spTree>
  </p:cSld>
  <p:clrMapOvr>
    <a:masterClrMapping/>
  </p:clrMapOvr>
</p:sld>
</file>

<file path=ppt/slides/slide1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1" name="Shape 2911"/>
        <p:cNvGrpSpPr/>
        <p:nvPr/>
      </p:nvGrpSpPr>
      <p:grpSpPr>
        <a:xfrm>
          <a:off x="0" y="0"/>
          <a:ext cx="0" cy="0"/>
          <a:chOff x="0" y="0"/>
          <a:chExt cx="0" cy="0"/>
        </a:xfrm>
      </p:grpSpPr>
      <p:sp>
        <p:nvSpPr>
          <p:cNvPr id="2912" name="Google Shape;2912;p16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913" name="Google Shape;2913;p16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914" name="Google Shape;2914;p16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915" name="Google Shape;2915;p165"/>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916" name="Google Shape;2916;p165"/>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917" name="Google Shape;2917;p16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918" name="Google Shape;2918;p165"/>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2919" name="Google Shape;2919;p165"/>
          <p:cNvCxnSpPr>
            <a:stCxn id="291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920" name="Google Shape;2920;p165"/>
          <p:cNvCxnSpPr>
            <a:stCxn id="2913"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921" name="Google Shape;2921;p165"/>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2922" name="Google Shape;2922;p165"/>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2923" name="Google Shape;2923;p165"/>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2924" name="Google Shape;2924;p16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2925" name="Google Shape;2925;p16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2926" name="Google Shape;2926;p16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2927" name="Google Shape;2927;p16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2928" name="Google Shape;2928;p16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929" name="Google Shape;2929;p165"/>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930" name="Google Shape;2930;p16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931" name="Google Shape;2931;p165"/>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Ist es zutreffend zu sagen, dass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eine Form des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Weist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wie das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das meinen, aber nein – die meisten Fälle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werden autosomal-dominant vererbt</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Führt ein erhöhter Augeninnendruck bei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zu einer Hornhautvergrößerung und/oder </a:t>
            </a:r>
            <a:r>
              <a:rPr i="1" lang="en-US" sz="1200">
                <a:solidFill>
                  <a:schemeClr val="dk1"/>
                </a:solidFill>
              </a:rPr>
              <a:t>Haab-Striae</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Niemals. Wenn Sie also einen Fall von „</a:t>
            </a:r>
            <a:r>
              <a:rPr lang="en-US" sz="1200">
                <a:solidFill>
                  <a:srgbClr val="C0D6D6"/>
                </a:solidFill>
              </a:rPr>
              <a:t>Juveniles Offenwinkelglaukom</a:t>
            </a:r>
            <a:r>
              <a:rPr b="0" i="0" lang="en-US" sz="1200" u="none" cap="none" strike="noStrike">
                <a:solidFill>
                  <a:srgbClr val="C0D6D6"/>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Es gibt ein Anzeichen/einen Befund im Zusammenhang mit dem primären kongenitalen Glaukom, das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Diese Kinder können eine fortschreitende Kurzsichtigkeit aufweisen</a:t>
            </a:r>
            <a:endParaRPr/>
          </a:p>
        </p:txBody>
      </p:sp>
    </p:spTree>
  </p:cSld>
  <p:clrMapOvr>
    <a:masterClrMapping/>
  </p:clrMapOvr>
</p:sld>
</file>

<file path=ppt/slides/slide1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5" name="Shape 2935"/>
        <p:cNvGrpSpPr/>
        <p:nvPr/>
      </p:nvGrpSpPr>
      <p:grpSpPr>
        <a:xfrm>
          <a:off x="0" y="0"/>
          <a:ext cx="0" cy="0"/>
          <a:chOff x="0" y="0"/>
          <a:chExt cx="0" cy="0"/>
        </a:xfrm>
      </p:grpSpPr>
      <p:sp>
        <p:nvSpPr>
          <p:cNvPr id="2936" name="Google Shape;2936;p16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937" name="Google Shape;2937;p16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938" name="Google Shape;2938;p16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939" name="Google Shape;2939;p166"/>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940" name="Google Shape;2940;p166"/>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941" name="Google Shape;2941;p16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942" name="Google Shape;2942;p166"/>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2943" name="Google Shape;2943;p166"/>
          <p:cNvCxnSpPr>
            <a:stCxn id="293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944" name="Google Shape;2944;p166"/>
          <p:cNvCxnSpPr>
            <a:stCxn id="2937"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945" name="Google Shape;2945;p166"/>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2946" name="Google Shape;2946;p166"/>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2947" name="Google Shape;2947;p166"/>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2948" name="Google Shape;2948;p16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2949" name="Google Shape;2949;p16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2950" name="Google Shape;2950;p16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2951" name="Google Shape;2951;p16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2952" name="Google Shape;2952;p16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953" name="Google Shape;2953;p166"/>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954" name="Google Shape;2954;p16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955" name="Google Shape;2955;p166"/>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Ist es zutreffend zu sagen, dass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eine Form des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Weist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wie das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das meinen, aber nein – die meisten Fälle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werden autosomal-dominant vererbt</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Führt ein erhöhter Augeninnendruck bei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zu einer Hornhautvergrößerung und/oder </a:t>
            </a:r>
            <a:r>
              <a:rPr i="1" lang="en-US" sz="1200">
                <a:solidFill>
                  <a:schemeClr val="dk1"/>
                </a:solidFill>
              </a:rPr>
              <a:t>Haab-Striae</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Niemals. Wenn Sie also einen Fall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Es gibt ein Anzeichen/einen Befund im Zusammenhang mit dem primären kongenitalen Glaukom, das bei </a:t>
            </a:r>
            <a:r>
              <a:rPr i="1" lang="en-US" sz="1200">
                <a:solidFill>
                  <a:srgbClr val="C0D6D6"/>
                </a:solidFill>
              </a:rPr>
              <a:t>Juveniles Offenwinkelglaukom</a:t>
            </a:r>
            <a:r>
              <a:rPr b="0" i="1" lang="en-US" sz="1200" u="none" cap="none" strike="noStrike">
                <a:solidFill>
                  <a:srgbClr val="C0D6D6"/>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Diese Kinder können eine fortschreitende Kurzsichtigkeit aufweisen</a:t>
            </a:r>
            <a:endParaRPr/>
          </a:p>
        </p:txBody>
      </p:sp>
    </p:spTree>
  </p:cSld>
  <p:clrMapOvr>
    <a:masterClrMapping/>
  </p:clrMapOvr>
</p:sld>
</file>

<file path=ppt/slides/slide1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9" name="Shape 2959"/>
        <p:cNvGrpSpPr/>
        <p:nvPr/>
      </p:nvGrpSpPr>
      <p:grpSpPr>
        <a:xfrm>
          <a:off x="0" y="0"/>
          <a:ext cx="0" cy="0"/>
          <a:chOff x="0" y="0"/>
          <a:chExt cx="0" cy="0"/>
        </a:xfrm>
      </p:grpSpPr>
      <p:sp>
        <p:nvSpPr>
          <p:cNvPr id="2960" name="Google Shape;2960;p16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961" name="Google Shape;2961;p16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962" name="Google Shape;2962;p16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963" name="Google Shape;2963;p167"/>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964" name="Google Shape;2964;p167"/>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965" name="Google Shape;2965;p16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966" name="Google Shape;2966;p167"/>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2967" name="Google Shape;2967;p167"/>
          <p:cNvCxnSpPr>
            <a:stCxn id="296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968" name="Google Shape;2968;p167"/>
          <p:cNvCxnSpPr>
            <a:stCxn id="2961"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969" name="Google Shape;2969;p167"/>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2970" name="Google Shape;2970;p167"/>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2971" name="Google Shape;2971;p167"/>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2972" name="Google Shape;2972;p16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2973" name="Google Shape;2973;p16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2974" name="Google Shape;2974;p16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2975" name="Google Shape;2975;p16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2976" name="Google Shape;2976;p16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2977" name="Google Shape;2977;p167"/>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2978" name="Google Shape;2978;p16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979" name="Google Shape;2979;p167"/>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Ist es zutreffend zu sagen, dass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eine Form des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Weist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wie das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das meinen, aber nein – die meisten Fälle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werden autosomal-dominant vererbt</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Führt ein erhöhter Augeninnendruck bei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zu einer Hornhautvergrößerung und/oder </a:t>
            </a:r>
            <a:r>
              <a:rPr i="1" lang="en-US" sz="1200">
                <a:solidFill>
                  <a:schemeClr val="dk1"/>
                </a:solidFill>
              </a:rPr>
              <a:t>Haab-Striae</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Niemals. Wenn Sie also einen Fall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Es gibt ein Anzeichen/einen Befund im Zusammenhang mit dem primären kongenitalen Glaukom, das bei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auftritt – welches ist das?</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Diese Kinder können eine fortschreitende Kurzsichtigkeit aufweisen</a:t>
            </a:r>
            <a:endParaRPr/>
          </a:p>
        </p:txBody>
      </p:sp>
    </p:spTree>
  </p:cSld>
  <p:clrMapOvr>
    <a:masterClrMapping/>
  </p:clrMapOvr>
</p:sld>
</file>

<file path=ppt/slides/slide1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3" name="Shape 2983"/>
        <p:cNvGrpSpPr/>
        <p:nvPr/>
      </p:nvGrpSpPr>
      <p:grpSpPr>
        <a:xfrm>
          <a:off x="0" y="0"/>
          <a:ext cx="0" cy="0"/>
          <a:chOff x="0" y="0"/>
          <a:chExt cx="0" cy="0"/>
        </a:xfrm>
      </p:grpSpPr>
      <p:sp>
        <p:nvSpPr>
          <p:cNvPr id="2984" name="Google Shape;2984;p16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985" name="Google Shape;2985;p16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2986" name="Google Shape;2986;p16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2987" name="Google Shape;2987;p168"/>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2988" name="Google Shape;2988;p168"/>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2989" name="Google Shape;2989;p16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2990" name="Google Shape;2990;p168"/>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2991" name="Google Shape;2991;p168"/>
          <p:cNvCxnSpPr>
            <a:stCxn id="298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2992" name="Google Shape;2992;p168"/>
          <p:cNvCxnSpPr>
            <a:stCxn id="2985"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2993" name="Google Shape;2993;p168"/>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2994" name="Google Shape;2994;p168"/>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2995" name="Google Shape;2995;p168"/>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2996" name="Google Shape;2996;p16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2997" name="Google Shape;2997;p16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2998" name="Google Shape;2998;p16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2999" name="Google Shape;2999;p16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000" name="Google Shape;3000;p16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001" name="Google Shape;3001;p168"/>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3002" name="Google Shape;3002;p16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003" name="Google Shape;3003;p168"/>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Ist es zutreffend zu sagen, dass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eine Form des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Weist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wie das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das meinen, aber nein – die meisten Fälle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a:t>
            </a:r>
            <a:r>
              <a:rPr lang="en-US" sz="1200">
                <a:solidFill>
                  <a:schemeClr val="dk1"/>
                </a:solidFill>
              </a:rPr>
              <a:t>werden </a:t>
            </a:r>
            <a:r>
              <a:rPr b="0" i="0" lang="en-US" sz="1200" u="none" cap="none" strike="noStrike">
                <a:solidFill>
                  <a:schemeClr val="dk1"/>
                </a:solidFill>
                <a:latin typeface="Arial"/>
                <a:ea typeface="Arial"/>
                <a:cs typeface="Arial"/>
                <a:sym typeface="Arial"/>
              </a:rPr>
              <a:t>autosomal-dominant vererbt</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Führt ein erhöhter Augeninnendruck bei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zu einer Hornhautvergrößerung und/oder </a:t>
            </a:r>
            <a:r>
              <a:rPr i="1" lang="en-US" sz="1200">
                <a:solidFill>
                  <a:schemeClr val="dk1"/>
                </a:solidFill>
              </a:rPr>
              <a:t>Haab-Striae</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Niemals. Wenn Sie also einen Fall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Es gibt ein Anzeichen/einen Befund im Zusammenhang mit dem primären kongenitalen Glaukom, das bei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Diese Kinder können eine fortschreitende Kurzsichtigkeit aufweisen</a:t>
            </a:r>
            <a:endParaRPr/>
          </a:p>
        </p:txBody>
      </p:sp>
      <p:sp>
        <p:nvSpPr>
          <p:cNvPr id="3004" name="Google Shape;3004;p168"/>
          <p:cNvSpPr/>
          <p:nvPr/>
        </p:nvSpPr>
        <p:spPr>
          <a:xfrm>
            <a:off x="3243250" y="6185025"/>
            <a:ext cx="9981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1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8" name="Shape 3008"/>
        <p:cNvGrpSpPr/>
        <p:nvPr/>
      </p:nvGrpSpPr>
      <p:grpSpPr>
        <a:xfrm>
          <a:off x="0" y="0"/>
          <a:ext cx="0" cy="0"/>
          <a:chOff x="0" y="0"/>
          <a:chExt cx="0" cy="0"/>
        </a:xfrm>
      </p:grpSpPr>
      <p:sp>
        <p:nvSpPr>
          <p:cNvPr id="3009" name="Google Shape;3009;p16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010" name="Google Shape;3010;p16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3011" name="Google Shape;3011;p16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3012" name="Google Shape;3012;p169"/>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3013" name="Google Shape;3013;p169"/>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3014" name="Google Shape;3014;p16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015" name="Google Shape;3015;p169"/>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3016" name="Google Shape;3016;p169"/>
          <p:cNvCxnSpPr>
            <a:stCxn id="301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017" name="Google Shape;3017;p169"/>
          <p:cNvCxnSpPr>
            <a:stCxn id="3010"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3018" name="Google Shape;3018;p169"/>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3019" name="Google Shape;3019;p169"/>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3020" name="Google Shape;3020;p169"/>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3021" name="Google Shape;3021;p16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022" name="Google Shape;3022;p16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023" name="Google Shape;3023;p16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024" name="Google Shape;3024;p16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025" name="Google Shape;3025;p16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026" name="Google Shape;3026;p169"/>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3027" name="Google Shape;3027;p16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028" name="Google Shape;3028;p169"/>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Ist es zutreffend zu sagen, dass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eine Form des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Weist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wie das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Man könnte das meinen, aber nein – die meisten Fälle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werden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26"/>
                  </a:ext>
                </a:extLst>
              </a:rPr>
              <a:t>autosomal</a:t>
            </a:r>
            <a:r>
              <a:rPr b="0" i="0" lang="en-US" sz="1200" u="none" cap="none" strike="noStrike">
                <a:solidFill>
                  <a:schemeClr val="dk1"/>
                </a:solidFill>
                <a:latin typeface="Arial"/>
                <a:ea typeface="Arial"/>
                <a:cs typeface="Arial"/>
                <a:sym typeface="Arial"/>
              </a:rPr>
              <a:t>-dominant vererbt</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Führt ein erhöhter Augeninnendruck bei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zu einer Hornhautvergrößerung und/oder </a:t>
            </a:r>
            <a:r>
              <a:rPr i="1" lang="en-US" sz="1200">
                <a:solidFill>
                  <a:schemeClr val="dk1"/>
                </a:solidFill>
              </a:rPr>
              <a:t>Haab-Striae</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Niemals. Wenn Sie also einen Fall von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Es gibt ein Anzeichen/einen Befund im Zusammenhang mit dem primären kongenitalen Glaukom, das bei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Diese Kinder können eine fortschreitende Kurzsichtigkeit aufweisen</a:t>
            </a:r>
            <a:endParaRPr/>
          </a:p>
        </p:txBody>
      </p:sp>
    </p:spTree>
  </p:cSld>
  <p:clrMapOvr>
    <a:masterClrMapping/>
  </p:clrMapOvr>
</p:sld>
</file>

<file path=ppt/slides/slide1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2" name="Shape 3032"/>
        <p:cNvGrpSpPr/>
        <p:nvPr/>
      </p:nvGrpSpPr>
      <p:grpSpPr>
        <a:xfrm>
          <a:off x="0" y="0"/>
          <a:ext cx="0" cy="0"/>
          <a:chOff x="0" y="0"/>
          <a:chExt cx="0" cy="0"/>
        </a:xfrm>
      </p:grpSpPr>
      <p:sp>
        <p:nvSpPr>
          <p:cNvPr id="3033" name="Google Shape;3033;p17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034" name="Google Shape;3034;p17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3035" name="Google Shape;3035;p17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3036" name="Google Shape;3036;p170"/>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3037" name="Google Shape;3037;p170"/>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3038" name="Google Shape;3038;p17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039" name="Google Shape;3039;p170"/>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3040" name="Google Shape;3040;p170"/>
          <p:cNvCxnSpPr>
            <a:stCxn id="303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041" name="Google Shape;3041;p170"/>
          <p:cNvCxnSpPr>
            <a:stCxn id="3034"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3042" name="Google Shape;3042;p170"/>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3043" name="Google Shape;3043;p170"/>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3044" name="Google Shape;3044;p170"/>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3045" name="Google Shape;3045;p17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046" name="Google Shape;3046;p17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047" name="Google Shape;3047;p17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048" name="Google Shape;3048;p17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049" name="Google Shape;3049;p17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050" name="Google Shape;3050;p170"/>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3051" name="Google Shape;3051;p17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052" name="Google Shape;3052;p170"/>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Ist es zutreffend zu sagen, dass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eine Form des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Weist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wie das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Man könnte das meinen, aber nein – die meisten Fälle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sind autosomal-dominant vererbt</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Führt ein erhöhter Augeninnendruck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zu einer Hornhautvergrößerung und/oder </a:t>
            </a:r>
            <a:r>
              <a:rPr i="1" lang="en-US" sz="1200">
                <a:solidFill>
                  <a:srgbClr val="A5A5A5"/>
                </a:solidFill>
              </a:rPr>
              <a:t>Haab-Striae</a:t>
            </a:r>
            <a:r>
              <a:rPr b="0" i="1" lang="en-US" sz="1200" u="none" cap="none" strike="noStrike">
                <a:solidFill>
                  <a:srgbClr val="A5A5A5"/>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Niemals. Wenn Sie also einen Fall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Es gibt ein Anzeichen/einen Befund im Zusammenhang mit dem primären kongenitalen Glaukom, das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Diese Kinder können eine fortschreitende Kurzsichtigkeit aufweisen</a:t>
            </a:r>
            <a:endParaRPr/>
          </a:p>
        </p:txBody>
      </p:sp>
      <p:sp>
        <p:nvSpPr>
          <p:cNvPr id="3053" name="Google Shape;3053;p170"/>
          <p:cNvSpPr txBox="1"/>
          <p:nvPr/>
        </p:nvSpPr>
        <p:spPr>
          <a:xfrm>
            <a:off x="539750" y="3338513"/>
            <a:ext cx="6629400" cy="1195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wird </a:t>
            </a:r>
            <a:r>
              <a:rPr i="1" lang="en-US" sz="1200">
                <a:solidFill>
                  <a:schemeClr val="dk1"/>
                </a:solidFill>
              </a:rPr>
              <a:t>das</a:t>
            </a:r>
            <a:r>
              <a:rPr b="0" i="1" lang="en-US" sz="1200" u="none" cap="none" strike="noStrike">
                <a:solidFill>
                  <a:schemeClr val="dk1"/>
                </a:solidFill>
                <a:latin typeface="Arial"/>
                <a:ea typeface="Arial"/>
                <a:cs typeface="Arial"/>
                <a:sym typeface="Arial"/>
              </a:rPr>
              <a:t> </a:t>
            </a:r>
            <a:r>
              <a:rPr i="1" lang="en-US" sz="1200">
                <a:solidFill>
                  <a:schemeClr val="dk1"/>
                </a:solidFill>
                <a:extLst>
                  <a:ext uri="http://customooxmlschemas.google.com/">
                    <go:slidesCustomData xmlns:go="http://customooxmlschemas.google.com/" textRoundtripDataId="27"/>
                  </a:ext>
                </a:extLst>
              </a:rPr>
              <a:t>Juveniles Offenwinkelglaukom</a:t>
            </a:r>
            <a:r>
              <a:rPr b="0" i="1" lang="en-US" sz="1200" u="none" cap="none" strike="noStrike">
                <a:solidFill>
                  <a:schemeClr val="dk1"/>
                </a:solidFill>
                <a:latin typeface="Arial"/>
                <a:ea typeface="Arial"/>
                <a:cs typeface="Arial"/>
                <a:sym typeface="Arial"/>
              </a:rPr>
              <a:t> behandelt?</a:t>
            </a:r>
            <a:endParaRPr b="0" i="1" sz="1600" u="none" cap="none" strike="noStrike">
              <a:solidFill>
                <a:srgbClr val="F3F3DC"/>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3F3DC"/>
                </a:solidFill>
                <a:latin typeface="Arial"/>
                <a:ea typeface="Arial"/>
                <a:cs typeface="Arial"/>
                <a:sym typeface="Arial"/>
              </a:rPr>
              <a:t>Ähnlich wie beim</a:t>
            </a:r>
            <a:r>
              <a:rPr lang="en-US" sz="1200">
                <a:solidFill>
                  <a:srgbClr val="F3F3DC"/>
                </a:solidFill>
              </a:rPr>
              <a:t> </a:t>
            </a:r>
            <a:r>
              <a:rPr lang="en-US" sz="1200">
                <a:solidFill>
                  <a:srgbClr val="F3F3DC"/>
                </a:solidFill>
              </a:rPr>
              <a:t>POWG</a:t>
            </a:r>
            <a:r>
              <a:rPr b="0" i="0" lang="en-US" sz="1200" u="none" cap="none" strike="noStrike">
                <a:solidFill>
                  <a:srgbClr val="F3F3DC"/>
                </a:solidFill>
                <a:latin typeface="Arial"/>
                <a:ea typeface="Arial"/>
                <a:cs typeface="Arial"/>
                <a:sym typeface="Arial"/>
              </a:rPr>
              <a:t> – man beginnt mit einer medikamentösen Therapie und geht bei Bedarf zur Operation über</a:t>
            </a:r>
            <a:endParaRPr/>
          </a:p>
          <a:p>
            <a:pPr indent="0" lvl="0" marL="0" marR="0" rtl="0" algn="l">
              <a:spcBef>
                <a:spcPts val="0"/>
              </a:spcBef>
              <a:spcAft>
                <a:spcPts val="0"/>
              </a:spcAft>
              <a:buNone/>
            </a:pPr>
            <a:r>
              <a:t/>
            </a:r>
            <a:endParaRPr b="0" i="0" sz="1600" u="none" cap="none" strike="noStrike">
              <a:solidFill>
                <a:srgbClr val="F3F3D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3F3DC"/>
                </a:solidFill>
                <a:latin typeface="Arial"/>
                <a:ea typeface="Arial"/>
                <a:cs typeface="Arial"/>
                <a:sym typeface="Arial"/>
              </a:rPr>
              <a:t>Scheitert </a:t>
            </a:r>
            <a:r>
              <a:rPr i="1" lang="en-US" sz="1200">
                <a:solidFill>
                  <a:srgbClr val="F3F3DC"/>
                </a:solidFill>
              </a:rPr>
              <a:t>Juveniles Offenwinkelglaukom</a:t>
            </a:r>
            <a:r>
              <a:rPr b="0" i="1" lang="en-US" sz="1200" u="none" cap="none" strike="noStrike">
                <a:solidFill>
                  <a:srgbClr val="F3F3DC"/>
                </a:solidFill>
                <a:latin typeface="Arial"/>
                <a:ea typeface="Arial"/>
                <a:cs typeface="Arial"/>
                <a:sym typeface="Arial"/>
              </a:rPr>
              <a:t> bei der MTMT* häufiger oder seltener als</a:t>
            </a:r>
            <a:r>
              <a:rPr i="1" lang="en-US" sz="1200">
                <a:solidFill>
                  <a:srgbClr val="F3F3DC"/>
                </a:solidFill>
              </a:rPr>
              <a:t> </a:t>
            </a:r>
            <a:r>
              <a:rPr i="1" lang="en-US" sz="1200">
                <a:solidFill>
                  <a:srgbClr val="F3F3DC"/>
                </a:solidFill>
              </a:rPr>
              <a:t>POWG</a:t>
            </a:r>
            <a:r>
              <a:rPr b="0" i="1" lang="en-US" sz="1200" u="none" cap="none" strike="noStrike">
                <a:solidFill>
                  <a:srgbClr val="F3F3DC"/>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3F3DC"/>
                </a:solidFill>
                <a:latin typeface="Arial"/>
                <a:ea typeface="Arial"/>
                <a:cs typeface="Arial"/>
                <a:sym typeface="Arial"/>
              </a:rPr>
              <a:t>Höher (d. h., </a:t>
            </a:r>
            <a:r>
              <a:rPr lang="en-US" sz="1200">
                <a:solidFill>
                  <a:srgbClr val="F3F3DC"/>
                </a:solidFill>
              </a:rPr>
              <a:t>Juveniles Offenwinkelglaukom</a:t>
            </a:r>
            <a:r>
              <a:rPr b="0" i="0" lang="en-US" sz="1200" u="none" cap="none" strike="noStrike">
                <a:solidFill>
                  <a:srgbClr val="F3F3DC"/>
                </a:solidFill>
                <a:latin typeface="Arial"/>
                <a:ea typeface="Arial"/>
                <a:cs typeface="Arial"/>
                <a:sym typeface="Arial"/>
              </a:rPr>
              <a:t> wird häufiger operiert als</a:t>
            </a:r>
            <a:r>
              <a:rPr lang="en-US" sz="1200">
                <a:solidFill>
                  <a:srgbClr val="F3F3DC"/>
                </a:solidFill>
              </a:rPr>
              <a:t> </a:t>
            </a:r>
            <a:r>
              <a:rPr lang="en-US" sz="1200">
                <a:solidFill>
                  <a:srgbClr val="F3F3DC"/>
                </a:solidFill>
              </a:rPr>
              <a:t>POWG</a:t>
            </a:r>
            <a:r>
              <a:rPr b="0" i="0" lang="en-US" sz="1200" u="none" cap="none" strike="noStrike">
                <a:solidFill>
                  <a:srgbClr val="F3F3DC"/>
                </a:solidFill>
                <a:latin typeface="Arial"/>
                <a:ea typeface="Arial"/>
                <a:cs typeface="Arial"/>
                <a:sym typeface="Arial"/>
              </a:rPr>
              <a:t>)</a:t>
            </a:r>
            <a:endParaRPr/>
          </a:p>
        </p:txBody>
      </p:sp>
    </p:spTree>
  </p:cSld>
  <p:clrMapOvr>
    <a:masterClrMapping/>
  </p:clrMapOvr>
</p:sld>
</file>

<file path=ppt/slides/slide1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7" name="Shape 3057"/>
        <p:cNvGrpSpPr/>
        <p:nvPr/>
      </p:nvGrpSpPr>
      <p:grpSpPr>
        <a:xfrm>
          <a:off x="0" y="0"/>
          <a:ext cx="0" cy="0"/>
          <a:chOff x="0" y="0"/>
          <a:chExt cx="0" cy="0"/>
        </a:xfrm>
      </p:grpSpPr>
      <p:sp>
        <p:nvSpPr>
          <p:cNvPr id="3058" name="Google Shape;3058;p17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059" name="Google Shape;3059;p17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3060" name="Google Shape;3060;p17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3061" name="Google Shape;3061;p171"/>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3062" name="Google Shape;3062;p171"/>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3063" name="Google Shape;3063;p17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064" name="Google Shape;3064;p171"/>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3065" name="Google Shape;3065;p171"/>
          <p:cNvCxnSpPr>
            <a:stCxn id="305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066" name="Google Shape;3066;p171"/>
          <p:cNvCxnSpPr>
            <a:stCxn id="3059"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3067" name="Google Shape;3067;p171"/>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3068" name="Google Shape;3068;p171"/>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3069" name="Google Shape;3069;p171"/>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3070" name="Google Shape;3070;p17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071" name="Google Shape;3071;p17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072" name="Google Shape;3072;p17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073" name="Google Shape;3073;p17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074" name="Google Shape;3074;p17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075" name="Google Shape;3075;p171"/>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3076" name="Google Shape;3076;p17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077" name="Google Shape;3077;p171"/>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Ist es zutreffend zu sagen, dass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eine Form des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Weist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wie das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Man könnte das meinen, aber nein – die meisten Fälle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sind autosomal-dominant vererbt</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Führt ein erhöhter Augeninnendruck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zu einer Hornhautvergrößerung und/oder </a:t>
            </a:r>
            <a:r>
              <a:rPr i="1" lang="en-US" sz="1200">
                <a:solidFill>
                  <a:srgbClr val="A5A5A5"/>
                </a:solidFill>
              </a:rPr>
              <a:t>Haab-Striae</a:t>
            </a:r>
            <a:r>
              <a:rPr b="0" i="1" lang="en-US" sz="1200" u="none" cap="none" strike="noStrike">
                <a:solidFill>
                  <a:srgbClr val="A5A5A5"/>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Niemals. Wenn Sie also einen Fall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Es gibt ein Anzeichen/einen Befund im Zusammenhang mit dem primären kongenitalen Glaukom, das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Diese Kinder können eine fortschreitende Kurzsichtigkeit aufweisen</a:t>
            </a:r>
            <a:endParaRPr/>
          </a:p>
        </p:txBody>
      </p:sp>
      <p:sp>
        <p:nvSpPr>
          <p:cNvPr id="3078" name="Google Shape;3078;p171"/>
          <p:cNvSpPr txBox="1"/>
          <p:nvPr/>
        </p:nvSpPr>
        <p:spPr>
          <a:xfrm>
            <a:off x="539750" y="3338513"/>
            <a:ext cx="6629400" cy="1195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wird das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behandelt?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Ähnlich wie beim</a:t>
            </a:r>
            <a:r>
              <a:rPr lang="en-US" sz="1200">
                <a:solidFill>
                  <a:schemeClr val="dk1"/>
                </a:solidFill>
              </a:rPr>
              <a:t> </a:t>
            </a:r>
            <a:r>
              <a:rPr lang="en-US" sz="1200">
                <a:solidFill>
                  <a:schemeClr val="dk1"/>
                </a:solidFill>
              </a:rPr>
              <a:t>POWG</a:t>
            </a:r>
            <a:r>
              <a:rPr b="0" i="0" lang="en-US" sz="1200" u="none" cap="none" strike="noStrike">
                <a:solidFill>
                  <a:schemeClr val="dk1"/>
                </a:solidFill>
                <a:latin typeface="Arial"/>
                <a:ea typeface="Arial"/>
                <a:cs typeface="Arial"/>
                <a:sym typeface="Arial"/>
              </a:rPr>
              <a:t> – man beginnt mit einer medikamentösen Therapie und geht bei Bedarf zur Operation über</a:t>
            </a:r>
            <a:endParaRPr/>
          </a:p>
          <a:p>
            <a:pPr indent="0" lvl="0" marL="0" marR="0" rtl="0" algn="l">
              <a:spcBef>
                <a:spcPts val="0"/>
              </a:spcBef>
              <a:spcAft>
                <a:spcPts val="0"/>
              </a:spcAft>
              <a:buNone/>
            </a:pPr>
            <a:r>
              <a:t/>
            </a:r>
            <a:endParaRPr b="0" i="0" sz="1600" u="none" cap="none" strike="noStrike">
              <a:solidFill>
                <a:srgbClr val="F3F3D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3F3DC"/>
                </a:solidFill>
                <a:latin typeface="Arial"/>
                <a:ea typeface="Arial"/>
                <a:cs typeface="Arial"/>
                <a:sym typeface="Arial"/>
              </a:rPr>
              <a:t>Scheitert </a:t>
            </a:r>
            <a:r>
              <a:rPr i="1" lang="en-US" sz="1200">
                <a:solidFill>
                  <a:srgbClr val="F3F3DC"/>
                </a:solidFill>
              </a:rPr>
              <a:t>Juveniles Offenwinkelglaukom</a:t>
            </a:r>
            <a:r>
              <a:rPr b="0" i="1" lang="en-US" sz="1200" u="none" cap="none" strike="noStrike">
                <a:solidFill>
                  <a:srgbClr val="F3F3DC"/>
                </a:solidFill>
                <a:latin typeface="Arial"/>
                <a:ea typeface="Arial"/>
                <a:cs typeface="Arial"/>
                <a:sym typeface="Arial"/>
              </a:rPr>
              <a:t> bei der MTMT* häufiger oder seltener als</a:t>
            </a:r>
            <a:r>
              <a:rPr i="1" lang="en-US" sz="1200">
                <a:solidFill>
                  <a:srgbClr val="F3F3DC"/>
                </a:solidFill>
              </a:rPr>
              <a:t> </a:t>
            </a:r>
            <a:r>
              <a:rPr i="1" lang="en-US" sz="1200">
                <a:solidFill>
                  <a:srgbClr val="F3F3DC"/>
                </a:solidFill>
              </a:rPr>
              <a:t>POWG</a:t>
            </a:r>
            <a:r>
              <a:rPr b="0" i="1" lang="en-US" sz="1200" u="none" cap="none" strike="noStrike">
                <a:solidFill>
                  <a:srgbClr val="F3F3DC"/>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3F3DC"/>
                </a:solidFill>
                <a:latin typeface="Arial"/>
                <a:ea typeface="Arial"/>
                <a:cs typeface="Arial"/>
                <a:sym typeface="Arial"/>
              </a:rPr>
              <a:t>Höher (d. h., </a:t>
            </a:r>
            <a:r>
              <a:rPr lang="en-US" sz="1200">
                <a:solidFill>
                  <a:srgbClr val="F3F3DC"/>
                </a:solidFill>
              </a:rPr>
              <a:t>Juveniles Offenwinkelglaukom</a:t>
            </a:r>
            <a:r>
              <a:rPr b="0" i="0" lang="en-US" sz="1200" u="none" cap="none" strike="noStrike">
                <a:solidFill>
                  <a:srgbClr val="F3F3DC"/>
                </a:solidFill>
                <a:latin typeface="Arial"/>
                <a:ea typeface="Arial"/>
                <a:cs typeface="Arial"/>
                <a:sym typeface="Arial"/>
              </a:rPr>
              <a:t> wird häufiger operiert als</a:t>
            </a:r>
            <a:r>
              <a:rPr lang="en-US" sz="1200">
                <a:solidFill>
                  <a:srgbClr val="F3F3DC"/>
                </a:solidFill>
              </a:rPr>
              <a:t> </a:t>
            </a:r>
            <a:r>
              <a:rPr lang="en-US" sz="1200">
                <a:solidFill>
                  <a:srgbClr val="F3F3DC"/>
                </a:solidFill>
              </a:rPr>
              <a:t>POWG</a:t>
            </a:r>
            <a:r>
              <a:rPr b="0" i="0" lang="en-US" sz="1200" u="none" cap="none" strike="noStrike">
                <a:solidFill>
                  <a:srgbClr val="F3F3DC"/>
                </a:solidFill>
                <a:latin typeface="Arial"/>
                <a:ea typeface="Arial"/>
                <a:cs typeface="Arial"/>
                <a:sym typeface="Arial"/>
              </a:rPr>
              <a:t>)</a:t>
            </a:r>
            <a:endParaRPr/>
          </a:p>
        </p:txBody>
      </p:sp>
    </p:spTree>
  </p:cSld>
  <p:clrMapOvr>
    <a:masterClrMapping/>
  </p:clrMapOvr>
</p:sld>
</file>

<file path=ppt/slides/slide1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82" name="Shape 3082"/>
        <p:cNvGrpSpPr/>
        <p:nvPr/>
      </p:nvGrpSpPr>
      <p:grpSpPr>
        <a:xfrm>
          <a:off x="0" y="0"/>
          <a:ext cx="0" cy="0"/>
          <a:chOff x="0" y="0"/>
          <a:chExt cx="0" cy="0"/>
        </a:xfrm>
      </p:grpSpPr>
      <p:sp>
        <p:nvSpPr>
          <p:cNvPr id="3083" name="Google Shape;3083;p17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084" name="Google Shape;3084;p17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3085" name="Google Shape;3085;p17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3086" name="Google Shape;3086;p172"/>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3087" name="Google Shape;3087;p172"/>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3088" name="Google Shape;3088;p17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089" name="Google Shape;3089;p172"/>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3090" name="Google Shape;3090;p172"/>
          <p:cNvCxnSpPr>
            <a:stCxn id="308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091" name="Google Shape;3091;p172"/>
          <p:cNvCxnSpPr>
            <a:stCxn id="3084"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3092" name="Google Shape;3092;p172"/>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3093" name="Google Shape;3093;p172"/>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3094" name="Google Shape;3094;p172"/>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3095" name="Google Shape;3095;p17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096" name="Google Shape;3096;p17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097" name="Google Shape;3097;p17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098" name="Google Shape;3098;p17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099" name="Google Shape;3099;p17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100" name="Google Shape;3100;p172"/>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3101" name="Google Shape;3101;p17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102" name="Google Shape;3102;p172"/>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Ist es richtig zu sagen, dass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eine Form des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Weist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wie das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Man könnte das meinen, aber nein – die meisten Fälle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werden autosomal-dominant vererbt</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Führt ein erhöhter Augeninnendruck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zu einer Hornhautvergrößerung und/oder </a:t>
            </a:r>
            <a:r>
              <a:rPr i="1" lang="en-US" sz="1200">
                <a:solidFill>
                  <a:srgbClr val="A5A5A5"/>
                </a:solidFill>
              </a:rPr>
              <a:t>Haab-Striae</a:t>
            </a:r>
            <a:r>
              <a:rPr b="0" i="1" lang="en-US" sz="1200" u="none" cap="none" strike="noStrike">
                <a:solidFill>
                  <a:srgbClr val="A5A5A5"/>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Niemals. Wenn Sie also einen Fall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Es gibt ein Anzeichen/einen Befund im Zusammenhang mit dem primären kongenitalen Glaukom, das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Diese Kinder können eine fortschreitende Kurzsichtigkeit aufweisen</a:t>
            </a:r>
            <a:endParaRPr/>
          </a:p>
        </p:txBody>
      </p:sp>
      <p:sp>
        <p:nvSpPr>
          <p:cNvPr id="3103" name="Google Shape;3103;p172"/>
          <p:cNvSpPr txBox="1"/>
          <p:nvPr/>
        </p:nvSpPr>
        <p:spPr>
          <a:xfrm>
            <a:off x="539750" y="3338513"/>
            <a:ext cx="6629400" cy="1195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i="1" lang="en-US" sz="1200">
                <a:solidFill>
                  <a:schemeClr val="dk1"/>
                </a:solidFill>
              </a:rPr>
              <a:t>Wie wird das Juveniles Offenwinkelglaukom behandelt?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Ähnlich wie beim</a:t>
            </a:r>
            <a:r>
              <a:rPr lang="en-US" sz="1200">
                <a:solidFill>
                  <a:schemeClr val="dk1"/>
                </a:solidFill>
              </a:rPr>
              <a:t> </a:t>
            </a:r>
            <a:r>
              <a:rPr lang="en-US" sz="1200">
                <a:solidFill>
                  <a:schemeClr val="dk1"/>
                </a:solidFill>
              </a:rPr>
              <a:t>POWG</a:t>
            </a:r>
            <a:r>
              <a:rPr b="0" i="0" lang="en-US" sz="1200" u="none" cap="none" strike="noStrike">
                <a:solidFill>
                  <a:schemeClr val="dk1"/>
                </a:solidFill>
                <a:latin typeface="Arial"/>
                <a:ea typeface="Arial"/>
                <a:cs typeface="Arial"/>
                <a:sym typeface="Arial"/>
              </a:rPr>
              <a:t> – man beginnt mit einer medikamentösen Therapie und geht bei Bedarf zur Operation über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Scheitert </a:t>
            </a:r>
            <a:r>
              <a:rPr i="1" lang="en-US" sz="1200">
                <a:solidFill>
                  <a:srgbClr val="BFBFBF"/>
                </a:solidFill>
              </a:rPr>
              <a:t>Juveniles Offenwinkelglaukom</a:t>
            </a:r>
            <a:r>
              <a:rPr b="0" i="1" lang="en-US" sz="1200" u="none" cap="none" strike="noStrike">
                <a:solidFill>
                  <a:srgbClr val="BFBFBF"/>
                </a:solidFill>
                <a:latin typeface="Arial"/>
                <a:ea typeface="Arial"/>
                <a:cs typeface="Arial"/>
                <a:sym typeface="Arial"/>
              </a:rPr>
              <a:t> bei</a:t>
            </a:r>
            <a:r>
              <a:rPr b="0" i="1" lang="en-US" sz="1200" u="none" cap="none" strike="noStrike">
                <a:solidFill>
                  <a:schemeClr val="dk1"/>
                </a:solidFill>
                <a:latin typeface="Arial"/>
                <a:ea typeface="Arial"/>
                <a:cs typeface="Arial"/>
                <a:sym typeface="Arial"/>
              </a:rPr>
              <a:t> der MTMT* </a:t>
            </a:r>
            <a:r>
              <a:rPr b="0" i="1" lang="en-US" sz="1200" u="none" cap="none" strike="noStrike">
                <a:solidFill>
                  <a:srgbClr val="BFBFBF"/>
                </a:solidFill>
                <a:latin typeface="Arial"/>
                <a:ea typeface="Arial"/>
                <a:cs typeface="Arial"/>
                <a:sym typeface="Arial"/>
              </a:rPr>
              <a:t>häufiger oder seltener als</a:t>
            </a:r>
            <a:r>
              <a:rPr i="1" lang="en-US" sz="1200">
                <a:solidFill>
                  <a:srgbClr val="BFBFBF"/>
                </a:solidFill>
              </a:rPr>
              <a:t> </a:t>
            </a:r>
            <a:r>
              <a:rPr i="1" lang="en-US" sz="1200">
                <a:solidFill>
                  <a:srgbClr val="BFBFBF"/>
                </a:solidFill>
              </a:rPr>
              <a:t>POWG</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3F3DC"/>
                </a:solidFill>
                <a:latin typeface="Arial"/>
                <a:ea typeface="Arial"/>
                <a:cs typeface="Arial"/>
                <a:sym typeface="Arial"/>
              </a:rPr>
              <a:t>Höher (d. h., </a:t>
            </a:r>
            <a:r>
              <a:rPr lang="en-US" sz="1200">
                <a:solidFill>
                  <a:srgbClr val="F3F3DC"/>
                </a:solidFill>
              </a:rPr>
              <a:t>Juveniles Offenwinkelglaukom</a:t>
            </a:r>
            <a:r>
              <a:rPr b="0" i="0" lang="en-US" sz="1200" u="none" cap="none" strike="noStrike">
                <a:solidFill>
                  <a:srgbClr val="F3F3DC"/>
                </a:solidFill>
                <a:latin typeface="Arial"/>
                <a:ea typeface="Arial"/>
                <a:cs typeface="Arial"/>
                <a:sym typeface="Arial"/>
              </a:rPr>
              <a:t> wird häufiger operiert als</a:t>
            </a:r>
            <a:r>
              <a:rPr lang="en-US" sz="1200">
                <a:solidFill>
                  <a:srgbClr val="F3F3DC"/>
                </a:solidFill>
              </a:rPr>
              <a:t> </a:t>
            </a:r>
            <a:r>
              <a:rPr lang="en-US" sz="1200">
                <a:solidFill>
                  <a:srgbClr val="F3F3DC"/>
                </a:solidFill>
              </a:rPr>
              <a:t>POWG</a:t>
            </a:r>
            <a:r>
              <a:rPr b="0" i="0" lang="en-US" sz="1200" u="none" cap="none" strike="noStrike">
                <a:solidFill>
                  <a:srgbClr val="F3F3DC"/>
                </a:solidFill>
                <a:latin typeface="Arial"/>
                <a:ea typeface="Arial"/>
                <a:cs typeface="Arial"/>
                <a:sym typeface="Arial"/>
              </a:rPr>
              <a:t>)</a:t>
            </a:r>
            <a:endParaRPr/>
          </a:p>
        </p:txBody>
      </p:sp>
      <p:sp>
        <p:nvSpPr>
          <p:cNvPr id="3104" name="Google Shape;3104;p172"/>
          <p:cNvSpPr txBox="1"/>
          <p:nvPr/>
        </p:nvSpPr>
        <p:spPr>
          <a:xfrm>
            <a:off x="4921250" y="6534150"/>
            <a:ext cx="1655763" cy="2778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*MTMT steht für…</a:t>
            </a:r>
            <a:r>
              <a:rPr b="1" i="1" lang="en-US" sz="1200" u="none" cap="none" strike="noStrike">
                <a:solidFill>
                  <a:schemeClr val="dk1"/>
                </a:solidFill>
                <a:latin typeface="Arial"/>
                <a:ea typeface="Arial"/>
                <a:cs typeface="Arial"/>
                <a:sym typeface="Arial"/>
              </a:rPr>
              <a:t>?</a:t>
            </a:r>
            <a:endParaRPr/>
          </a:p>
        </p:txBody>
      </p:sp>
      <p:sp>
        <p:nvSpPr>
          <p:cNvPr id="3105" name="Google Shape;3105;p172"/>
          <p:cNvSpPr/>
          <p:nvPr/>
        </p:nvSpPr>
        <p:spPr>
          <a:xfrm rot="408339">
            <a:off x="2099192" y="5911772"/>
            <a:ext cx="2777168" cy="739606"/>
          </a:xfrm>
          <a:prstGeom prst="right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Beantworten Sie diese Frage, bevor Sie fortfahren</a:t>
            </a:r>
            <a:endParaRPr/>
          </a:p>
        </p:txBody>
      </p:sp>
    </p:spTree>
  </p:cSld>
  <p:clrMapOvr>
    <a:masterClrMapping/>
  </p:clrMapOvr>
</p:sld>
</file>

<file path=ppt/slides/slide1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09" name="Shape 3109"/>
        <p:cNvGrpSpPr/>
        <p:nvPr/>
      </p:nvGrpSpPr>
      <p:grpSpPr>
        <a:xfrm>
          <a:off x="0" y="0"/>
          <a:ext cx="0" cy="0"/>
          <a:chOff x="0" y="0"/>
          <a:chExt cx="0" cy="0"/>
        </a:xfrm>
      </p:grpSpPr>
      <p:sp>
        <p:nvSpPr>
          <p:cNvPr id="3110" name="Google Shape;3110;p17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111" name="Google Shape;3111;p17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3112" name="Google Shape;3112;p17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3113" name="Google Shape;3113;p173"/>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3114" name="Google Shape;3114;p173"/>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3115" name="Google Shape;3115;p17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116" name="Google Shape;3116;p173"/>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3117" name="Google Shape;3117;p173"/>
          <p:cNvCxnSpPr>
            <a:stCxn id="311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118" name="Google Shape;3118;p173"/>
          <p:cNvCxnSpPr>
            <a:stCxn id="3111"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3119" name="Google Shape;3119;p173"/>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3120" name="Google Shape;3120;p173"/>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3121" name="Google Shape;3121;p173"/>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3122" name="Google Shape;3122;p17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123" name="Google Shape;3123;p17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124" name="Google Shape;3124;p17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125" name="Google Shape;3125;p17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126" name="Google Shape;3126;p17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127" name="Google Shape;3127;p173"/>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3128" name="Google Shape;3128;p17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129" name="Google Shape;3129;p173"/>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Ist es zutreffend zu sagen, dass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eine Form des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Weist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wie das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Man könnte das meinen, aber nein – die meisten Fälle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werden autosomal-dominant vererbt</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Führt ein erhöhter Augeninnendruck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zu einer Hornhautvergrößerung und/oder </a:t>
            </a:r>
            <a:r>
              <a:rPr i="1" lang="en-US" sz="1200">
                <a:solidFill>
                  <a:srgbClr val="A5A5A5"/>
                </a:solidFill>
              </a:rPr>
              <a:t>Haab-Striae</a:t>
            </a:r>
            <a:r>
              <a:rPr b="0" i="1" lang="en-US" sz="1200" u="none" cap="none" strike="noStrike">
                <a:solidFill>
                  <a:srgbClr val="A5A5A5"/>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Niemals. Wenn Sie also einen Fall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Es gibt ein Anzeichen/einen Befund im Zusammenhang mit dem primären kongenitalen Glaukom, das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Diese Kinder können eine fortschreitende Kurzsichtigkeit aufweisen</a:t>
            </a:r>
            <a:endParaRPr/>
          </a:p>
        </p:txBody>
      </p:sp>
      <p:sp>
        <p:nvSpPr>
          <p:cNvPr id="3130" name="Google Shape;3130;p173"/>
          <p:cNvSpPr txBox="1"/>
          <p:nvPr/>
        </p:nvSpPr>
        <p:spPr>
          <a:xfrm>
            <a:off x="539750" y="3338513"/>
            <a:ext cx="6629400" cy="1195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i="1" lang="en-US" sz="1200">
                <a:solidFill>
                  <a:schemeClr val="dk1"/>
                </a:solidFill>
              </a:rPr>
              <a:t>Wie wird das Juveniles Offenwinkelglaukom behandelt?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Ähnlich wie beim</a:t>
            </a:r>
            <a:r>
              <a:rPr lang="en-US" sz="1200">
                <a:solidFill>
                  <a:schemeClr val="dk1"/>
                </a:solidFill>
              </a:rPr>
              <a:t> </a:t>
            </a:r>
            <a:r>
              <a:rPr lang="en-US" sz="1200">
                <a:solidFill>
                  <a:schemeClr val="dk1"/>
                </a:solidFill>
              </a:rPr>
              <a:t>POWG</a:t>
            </a:r>
            <a:r>
              <a:rPr b="0" i="0" lang="en-US" sz="1200" u="none" cap="none" strike="noStrike">
                <a:solidFill>
                  <a:schemeClr val="dk1"/>
                </a:solidFill>
                <a:latin typeface="Arial"/>
                <a:ea typeface="Arial"/>
                <a:cs typeface="Arial"/>
                <a:sym typeface="Arial"/>
              </a:rPr>
              <a:t> – man beginnt mit einer medikamentösen Therapie und geht bei Bedarf zur Operation über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Scheitert </a:t>
            </a:r>
            <a:r>
              <a:rPr i="1" lang="en-US" sz="1200">
                <a:solidFill>
                  <a:srgbClr val="BFBFBF"/>
                </a:solidFill>
              </a:rPr>
              <a:t>Juveniles Offenwinkelglaukom</a:t>
            </a:r>
            <a:r>
              <a:rPr b="0" i="1" lang="en-US" sz="1200" u="none" cap="none" strike="noStrike">
                <a:solidFill>
                  <a:srgbClr val="BFBFBF"/>
                </a:solidFill>
                <a:latin typeface="Arial"/>
                <a:ea typeface="Arial"/>
                <a:cs typeface="Arial"/>
                <a:sym typeface="Arial"/>
              </a:rPr>
              <a:t> bei</a:t>
            </a:r>
            <a:r>
              <a:rPr b="0" i="1" lang="en-US" sz="1200" u="none" cap="none" strike="noStrike">
                <a:solidFill>
                  <a:schemeClr val="dk1"/>
                </a:solidFill>
                <a:latin typeface="Arial"/>
                <a:ea typeface="Arial"/>
                <a:cs typeface="Arial"/>
                <a:sym typeface="Arial"/>
              </a:rPr>
              <a:t> der MTMT* </a:t>
            </a:r>
            <a:r>
              <a:rPr b="0" i="1" lang="en-US" sz="1200" u="none" cap="none" strike="noStrike">
                <a:solidFill>
                  <a:srgbClr val="BFBFBF"/>
                </a:solidFill>
                <a:latin typeface="Arial"/>
                <a:ea typeface="Arial"/>
                <a:cs typeface="Arial"/>
                <a:sym typeface="Arial"/>
              </a:rPr>
              <a:t>häufiger oder seltener als</a:t>
            </a:r>
            <a:r>
              <a:rPr i="1" lang="en-US" sz="1200">
                <a:solidFill>
                  <a:srgbClr val="BFBFBF"/>
                </a:solidFill>
              </a:rPr>
              <a:t> </a:t>
            </a:r>
            <a:r>
              <a:rPr i="1" lang="en-US" sz="1200">
                <a:solidFill>
                  <a:srgbClr val="BFBFBF"/>
                </a:solidFill>
              </a:rPr>
              <a:t>POWG</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3F3DC"/>
                </a:solidFill>
                <a:latin typeface="Arial"/>
                <a:ea typeface="Arial"/>
                <a:cs typeface="Arial"/>
                <a:sym typeface="Arial"/>
              </a:rPr>
              <a:t>Höher (d. h., </a:t>
            </a:r>
            <a:r>
              <a:rPr lang="en-US" sz="1200">
                <a:solidFill>
                  <a:srgbClr val="F3F3DC"/>
                </a:solidFill>
              </a:rPr>
              <a:t>Juveniles Offenwinkelglaukom</a:t>
            </a:r>
            <a:r>
              <a:rPr b="0" i="0" lang="en-US" sz="1200" u="none" cap="none" strike="noStrike">
                <a:solidFill>
                  <a:srgbClr val="F3F3DC"/>
                </a:solidFill>
                <a:latin typeface="Arial"/>
                <a:ea typeface="Arial"/>
                <a:cs typeface="Arial"/>
                <a:sym typeface="Arial"/>
              </a:rPr>
              <a:t> wird häufiger operiert als</a:t>
            </a:r>
            <a:r>
              <a:rPr lang="en-US" sz="1200">
                <a:solidFill>
                  <a:srgbClr val="F3F3DC"/>
                </a:solidFill>
              </a:rPr>
              <a:t> </a:t>
            </a:r>
            <a:r>
              <a:rPr lang="en-US" sz="1200">
                <a:solidFill>
                  <a:srgbClr val="F3F3DC"/>
                </a:solidFill>
              </a:rPr>
              <a:t>POWG</a:t>
            </a:r>
            <a:r>
              <a:rPr b="0" i="0" lang="en-US" sz="1200" u="none" cap="none" strike="noStrike">
                <a:solidFill>
                  <a:srgbClr val="F3F3DC"/>
                </a:solidFill>
                <a:latin typeface="Arial"/>
                <a:ea typeface="Arial"/>
                <a:cs typeface="Arial"/>
                <a:sym typeface="Arial"/>
              </a:rPr>
              <a:t>)</a:t>
            </a:r>
            <a:endParaRPr/>
          </a:p>
        </p:txBody>
      </p:sp>
      <p:sp>
        <p:nvSpPr>
          <p:cNvPr id="3131" name="Google Shape;3131;p173"/>
          <p:cNvSpPr txBox="1"/>
          <p:nvPr/>
        </p:nvSpPr>
        <p:spPr>
          <a:xfrm>
            <a:off x="4903575" y="6340291"/>
            <a:ext cx="4102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*MTMT steht </a:t>
            </a:r>
            <a:r>
              <a:rPr b="0" i="0" lang="en-US" sz="1200" u="none" cap="none" strike="noStrike">
                <a:solidFill>
                  <a:schemeClr val="dk1"/>
                </a:solidFill>
                <a:latin typeface="Arial"/>
                <a:ea typeface="Arial"/>
                <a:cs typeface="Arial"/>
                <a:sym typeface="Arial"/>
              </a:rPr>
              <a:t>für…Maximal tolerierte medikamentöse Therapie</a:t>
            </a:r>
            <a:endParaRPr/>
          </a:p>
        </p:txBody>
      </p:sp>
      <p:sp>
        <p:nvSpPr>
          <p:cNvPr id="3132" name="Google Shape;3132;p173"/>
          <p:cNvSpPr/>
          <p:nvPr/>
        </p:nvSpPr>
        <p:spPr>
          <a:xfrm rot="408072">
            <a:off x="2278156" y="5978866"/>
            <a:ext cx="2594054" cy="683119"/>
          </a:xfrm>
          <a:prstGeom prst="right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Beantworten Sie diese Frage, bevor Sie fortfahren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7" name="Shape 337"/>
        <p:cNvGrpSpPr/>
        <p:nvPr/>
      </p:nvGrpSpPr>
      <p:grpSpPr>
        <a:xfrm>
          <a:off x="0" y="0"/>
          <a:ext cx="0" cy="0"/>
          <a:chOff x="0" y="0"/>
          <a:chExt cx="0" cy="0"/>
        </a:xfrm>
      </p:grpSpPr>
      <p:sp>
        <p:nvSpPr>
          <p:cNvPr id="338" name="Google Shape;338;p1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39" name="Google Shape;339;p17"/>
          <p:cNvSpPr txBox="1"/>
          <p:nvPr/>
        </p:nvSpPr>
        <p:spPr>
          <a:xfrm>
            <a:off x="762000" y="3990975"/>
            <a:ext cx="1800300" cy="368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an der Hornhaut</a:t>
            </a:r>
            <a:endParaRPr/>
          </a:p>
        </p:txBody>
      </p:sp>
      <p:sp>
        <p:nvSpPr>
          <p:cNvPr id="340" name="Google Shape;340;p17"/>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 </a:t>
            </a:r>
            <a:r>
              <a:rPr lang="en-US" sz="1200">
                <a:solidFill>
                  <a:schemeClr val="dk1"/>
                </a:solidFill>
                <a:extLst>
                  <a:ext uri="http://customooxmlschemas.google.com/">
                    <go:slidesCustomData xmlns:go="http://customooxmlschemas.google.com/" textRoundtripDataId="0"/>
                  </a:ext>
                </a:extLst>
              </a:rPr>
              <a:t>Achsenlänge</a:t>
            </a:r>
            <a:endParaRPr/>
          </a:p>
        </p:txBody>
      </p:sp>
      <p:sp>
        <p:nvSpPr>
          <p:cNvPr id="341" name="Google Shape;341;p17"/>
          <p:cNvSpPr/>
          <p:nvPr/>
        </p:nvSpPr>
        <p:spPr>
          <a:xfrm>
            <a:off x="1866500" y="3990963"/>
            <a:ext cx="758700" cy="246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Struktur</a:t>
            </a:r>
            <a:endParaRPr/>
          </a:p>
        </p:txBody>
      </p:sp>
      <p:sp>
        <p:nvSpPr>
          <p:cNvPr id="342" name="Google Shape;342;p1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43" name="Google Shape;343;p1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davon aufweist, besteht der Verdacht auf ein Glaukom. </a:t>
            </a:r>
            <a:r>
              <a:rPr b="0" i="0" lang="en-US" sz="1200" u="none" cap="none" strike="noStrike">
                <a:solidFill>
                  <a:schemeClr val="dk1"/>
                </a:solidFill>
                <a:latin typeface="Arial"/>
                <a:ea typeface="Arial"/>
                <a:cs typeface="Arial"/>
                <a:sym typeface="Arial"/>
              </a:rPr>
              <a:t>Diese sind:</a:t>
            </a:r>
            <a:endParaRPr/>
          </a:p>
        </p:txBody>
      </p:sp>
      <p:sp>
        <p:nvSpPr>
          <p:cNvPr id="344" name="Google Shape;344;p17"/>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345" name="Google Shape;345;p1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346" name="Google Shape;346;p17"/>
          <p:cNvSpPr txBox="1"/>
          <p:nvPr/>
        </p:nvSpPr>
        <p:spPr>
          <a:xfrm>
            <a:off x="763609" y="2514600"/>
            <a:ext cx="26553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p:txBody>
      </p:sp>
    </p:spTree>
  </p:cSld>
  <p:clrMapOvr>
    <a:masterClrMapping/>
  </p:clrMapOvr>
</p:sld>
</file>

<file path=ppt/slides/slide1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6" name="Shape 3136"/>
        <p:cNvGrpSpPr/>
        <p:nvPr/>
      </p:nvGrpSpPr>
      <p:grpSpPr>
        <a:xfrm>
          <a:off x="0" y="0"/>
          <a:ext cx="0" cy="0"/>
          <a:chOff x="0" y="0"/>
          <a:chExt cx="0" cy="0"/>
        </a:xfrm>
      </p:grpSpPr>
      <p:sp>
        <p:nvSpPr>
          <p:cNvPr id="3137" name="Google Shape;3137;p17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138" name="Google Shape;3138;p17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3139" name="Google Shape;3139;p17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3140" name="Google Shape;3140;p174"/>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3141" name="Google Shape;3141;p174"/>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3142" name="Google Shape;3142;p17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143" name="Google Shape;3143;p174"/>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3144" name="Google Shape;3144;p174"/>
          <p:cNvCxnSpPr>
            <a:stCxn id="313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145" name="Google Shape;3145;p174"/>
          <p:cNvCxnSpPr>
            <a:stCxn id="3138"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3146" name="Google Shape;3146;p174"/>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3147" name="Google Shape;3147;p174"/>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3148" name="Google Shape;3148;p174"/>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3149" name="Google Shape;3149;p17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150" name="Google Shape;3150;p17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151" name="Google Shape;3151;p17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152" name="Google Shape;3152;p17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153" name="Google Shape;3153;p17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154" name="Google Shape;3154;p174"/>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3155" name="Google Shape;3155;p17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156" name="Google Shape;3156;p174"/>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Ist es zutreffend zu sagen, dass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eine Form des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Weist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wie das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Man könnte das meinen, aber nein – die meisten Fälle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sind autosomal-dominant vererbt</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Führt ein erhöhter Augeninnendruck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zu einer Hornhautvergrößerung und/oder </a:t>
            </a:r>
            <a:r>
              <a:rPr i="1" lang="en-US" sz="1200">
                <a:solidFill>
                  <a:srgbClr val="A5A5A5"/>
                </a:solidFill>
              </a:rPr>
              <a:t>Haab-Striae</a:t>
            </a:r>
            <a:r>
              <a:rPr b="0" i="1" lang="en-US" sz="1200" u="none" cap="none" strike="noStrike">
                <a:solidFill>
                  <a:srgbClr val="A5A5A5"/>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Niemals. Wenn Sie also einen Fall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Es gibt ein Anzeichen/einen Befund im Zusammenhang mit dem primären kongenitalen Glaukom, das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Diese Kinder können eine fortschreitende Kurzsichtigkeit aufweisen</a:t>
            </a:r>
            <a:endParaRPr/>
          </a:p>
        </p:txBody>
      </p:sp>
      <p:sp>
        <p:nvSpPr>
          <p:cNvPr id="3157" name="Google Shape;3157;p174"/>
          <p:cNvSpPr txBox="1"/>
          <p:nvPr/>
        </p:nvSpPr>
        <p:spPr>
          <a:xfrm>
            <a:off x="539750" y="3338513"/>
            <a:ext cx="6629400" cy="1195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i="1" lang="en-US" sz="1200">
                <a:solidFill>
                  <a:schemeClr val="dk1"/>
                </a:solidFill>
              </a:rPr>
              <a:t>Wie wird das Juveniles Offenwinkelglaukom behandelt?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Ähnlich wie beim</a:t>
            </a:r>
            <a:r>
              <a:rPr lang="en-US" sz="1200">
                <a:solidFill>
                  <a:schemeClr val="dk1"/>
                </a:solidFill>
              </a:rPr>
              <a:t> </a:t>
            </a:r>
            <a:r>
              <a:rPr lang="en-US" sz="1200">
                <a:solidFill>
                  <a:schemeClr val="dk1"/>
                </a:solidFill>
              </a:rPr>
              <a:t>POWG</a:t>
            </a:r>
            <a:r>
              <a:rPr b="0" i="0" lang="en-US" sz="1200" u="none" cap="none" strike="noStrike">
                <a:solidFill>
                  <a:schemeClr val="dk1"/>
                </a:solidFill>
                <a:latin typeface="Arial"/>
                <a:ea typeface="Arial"/>
                <a:cs typeface="Arial"/>
                <a:sym typeface="Arial"/>
              </a:rPr>
              <a:t> – man beginnt mit einer medikamentösen Therapie und geht bei Bedarf zur Operation über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Scheitert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bei der MTMT* häufiger oder seltener als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a:t>
            </a:r>
            <a:endParaRPr b="0" i="1" sz="1600" u="none" cap="none" strike="noStrike">
              <a:solidFill>
                <a:srgbClr val="F3F3DC"/>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3F3DC"/>
                </a:solidFill>
                <a:latin typeface="Arial"/>
                <a:ea typeface="Arial"/>
                <a:cs typeface="Arial"/>
                <a:sym typeface="Arial"/>
              </a:rPr>
              <a:t>Höher (d. h., </a:t>
            </a:r>
            <a:r>
              <a:rPr lang="en-US" sz="1200">
                <a:solidFill>
                  <a:srgbClr val="F3F3DC"/>
                </a:solidFill>
              </a:rPr>
              <a:t>Juveniles Offenwinkelglaukom</a:t>
            </a:r>
            <a:r>
              <a:rPr b="0" i="0" lang="en-US" sz="1200" u="none" cap="none" strike="noStrike">
                <a:solidFill>
                  <a:srgbClr val="F3F3DC"/>
                </a:solidFill>
                <a:latin typeface="Arial"/>
                <a:ea typeface="Arial"/>
                <a:cs typeface="Arial"/>
                <a:sym typeface="Arial"/>
              </a:rPr>
              <a:t> wird häufiger operiert als</a:t>
            </a:r>
            <a:r>
              <a:rPr lang="en-US" sz="1200">
                <a:solidFill>
                  <a:srgbClr val="F3F3DC"/>
                </a:solidFill>
              </a:rPr>
              <a:t> </a:t>
            </a:r>
            <a:r>
              <a:rPr lang="en-US" sz="1200">
                <a:solidFill>
                  <a:srgbClr val="F3F3DC"/>
                </a:solidFill>
              </a:rPr>
              <a:t>POWG</a:t>
            </a:r>
            <a:r>
              <a:rPr b="0" i="0" lang="en-US" sz="1200" u="none" cap="none" strike="noStrike">
                <a:solidFill>
                  <a:srgbClr val="F3F3DC"/>
                </a:solidFill>
                <a:latin typeface="Arial"/>
                <a:ea typeface="Arial"/>
                <a:cs typeface="Arial"/>
                <a:sym typeface="Arial"/>
              </a:rPr>
              <a:t>)</a:t>
            </a:r>
            <a:endParaRPr/>
          </a:p>
        </p:txBody>
      </p:sp>
      <p:sp>
        <p:nvSpPr>
          <p:cNvPr id="3158" name="Google Shape;3158;p174"/>
          <p:cNvSpPr txBox="1"/>
          <p:nvPr/>
        </p:nvSpPr>
        <p:spPr>
          <a:xfrm>
            <a:off x="4875225" y="6413625"/>
            <a:ext cx="4102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*MTMT steht </a:t>
            </a:r>
            <a:r>
              <a:rPr b="0" i="0" lang="en-US" sz="1200" u="none" cap="none" strike="noStrike">
                <a:solidFill>
                  <a:schemeClr val="dk1"/>
                </a:solidFill>
                <a:latin typeface="Arial"/>
                <a:ea typeface="Arial"/>
                <a:cs typeface="Arial"/>
                <a:sym typeface="Arial"/>
              </a:rPr>
              <a:t>für…Maximal tolerierte medikamentöse Therapie</a:t>
            </a:r>
            <a:endParaRPr/>
          </a:p>
        </p:txBody>
      </p:sp>
      <p:sp>
        <p:nvSpPr>
          <p:cNvPr id="3159" name="Google Shape;3159;p174"/>
          <p:cNvSpPr/>
          <p:nvPr/>
        </p:nvSpPr>
        <p:spPr>
          <a:xfrm>
            <a:off x="6702425" y="3971925"/>
            <a:ext cx="1970088" cy="509588"/>
          </a:xfrm>
          <a:prstGeom prst="left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Nun zu diesem Punkt</a:t>
            </a:r>
            <a:endParaRPr/>
          </a:p>
        </p:txBody>
      </p:sp>
    </p:spTree>
  </p:cSld>
  <p:clrMapOvr>
    <a:masterClrMapping/>
  </p:clrMapOvr>
</p:sld>
</file>

<file path=ppt/slides/slide1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sp>
        <p:nvSpPr>
          <p:cNvPr id="3164" name="Google Shape;3164;p17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165" name="Google Shape;3165;p17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3166" name="Google Shape;3166;p17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3167" name="Google Shape;3167;p175"/>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3168" name="Google Shape;3168;p175"/>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3169" name="Google Shape;3169;p17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170" name="Google Shape;3170;p175"/>
          <p:cNvSpPr txBox="1"/>
          <p:nvPr/>
        </p:nvSpPr>
        <p:spPr>
          <a:xfrm>
            <a:off x="2717800" y="2825750"/>
            <a:ext cx="1386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Juveniles Offenwinkelglaukom</a:t>
            </a:r>
            <a:r>
              <a:rPr b="1" i="0" lang="en-US" sz="1200" u="none" cap="none" strike="noStrike">
                <a:solidFill>
                  <a:srgbClr val="0000F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(4+)</a:t>
            </a:r>
            <a:endParaRPr/>
          </a:p>
        </p:txBody>
      </p:sp>
      <p:cxnSp>
        <p:nvCxnSpPr>
          <p:cNvPr id="3171" name="Google Shape;3171;p175"/>
          <p:cNvCxnSpPr>
            <a:stCxn id="316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172" name="Google Shape;3172;p175"/>
          <p:cNvCxnSpPr>
            <a:stCxn id="3165"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3173" name="Google Shape;3173;p175"/>
          <p:cNvSpPr txBox="1"/>
          <p:nvPr/>
        </p:nvSpPr>
        <p:spPr>
          <a:xfrm>
            <a:off x="552450" y="3238500"/>
            <a:ext cx="2098675"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 &lt;1 Monat</a:t>
            </a:r>
            <a:endParaRPr/>
          </a:p>
        </p:txBody>
      </p:sp>
      <p:sp>
        <p:nvSpPr>
          <p:cNvPr id="3174" name="Google Shape;3174;p175"/>
          <p:cNvSpPr txBox="1"/>
          <p:nvPr/>
        </p:nvSpPr>
        <p:spPr>
          <a:xfrm>
            <a:off x="565150" y="3671888"/>
            <a:ext cx="2287588"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 1–24 Monate</a:t>
            </a:r>
            <a:endParaRPr/>
          </a:p>
        </p:txBody>
      </p:sp>
      <p:sp>
        <p:nvSpPr>
          <p:cNvPr id="3175" name="Google Shape;3175;p175"/>
          <p:cNvSpPr txBox="1"/>
          <p:nvPr/>
        </p:nvSpPr>
        <p:spPr>
          <a:xfrm>
            <a:off x="565150" y="4144963"/>
            <a:ext cx="33972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 24 Monate bis 4 Jahre</a:t>
            </a:r>
            <a:endParaRPr/>
          </a:p>
        </p:txBody>
      </p:sp>
      <p:cxnSp>
        <p:nvCxnSpPr>
          <p:cNvPr id="3176" name="Google Shape;3176;p17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177" name="Google Shape;3177;p17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178" name="Google Shape;3178;p17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179" name="Google Shape;3179;p17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180" name="Google Shape;3180;p17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181" name="Google Shape;3181;p175"/>
          <p:cNvSpPr txBox="1"/>
          <p:nvPr/>
        </p:nvSpPr>
        <p:spPr>
          <a:xfrm>
            <a:off x="377825" y="4572000"/>
            <a:ext cx="62722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wir über </a:t>
            </a:r>
            <a:r>
              <a:rPr b="0" i="0" lang="en-US" sz="1200" u="none" cap="none" strike="noStrike">
                <a:solidFill>
                  <a:srgbClr val="BFBFBF"/>
                </a:solidFill>
                <a:latin typeface="Arial"/>
                <a:ea typeface="Arial"/>
                <a:cs typeface="Arial"/>
                <a:sym typeface="Arial"/>
              </a:rPr>
              <a:t>das primäre angeborene Glaukom </a:t>
            </a:r>
            <a:r>
              <a:rPr b="0" i="1" lang="en-US" sz="1200" u="none" cap="none" strike="noStrike">
                <a:solidFill>
                  <a:srgbClr val="BFBFBF"/>
                </a:solidFill>
                <a:latin typeface="Arial"/>
                <a:ea typeface="Arial"/>
                <a:cs typeface="Arial"/>
                <a:sym typeface="Arial"/>
              </a:rPr>
              <a:t>nachdenken, unterteilen wir es in drei Kategorien. Welche sind das?</a:t>
            </a:r>
            <a:endParaRPr/>
          </a:p>
        </p:txBody>
      </p:sp>
      <p:sp>
        <p:nvSpPr>
          <p:cNvPr id="3182" name="Google Shape;3182;p17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183" name="Google Shape;3183;p175"/>
          <p:cNvSpPr txBox="1"/>
          <p:nvPr/>
        </p:nvSpPr>
        <p:spPr>
          <a:xfrm>
            <a:off x="363538" y="3248025"/>
            <a:ext cx="7161300" cy="31656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Ist es zutreffend zu sagen, dass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eine Form des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ist?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Ja, das ist es (das Glaukom-Buch sagt dies ausdrücklich)</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Weist das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wie das</a:t>
            </a:r>
            <a:r>
              <a:rPr i="1" lang="en-US" sz="1200">
                <a:solidFill>
                  <a:srgbClr val="A5A5A5"/>
                </a:solidFill>
              </a:rPr>
              <a:t> </a:t>
            </a:r>
            <a:r>
              <a:rPr i="1" lang="en-US" sz="1200">
                <a:solidFill>
                  <a:srgbClr val="A5A5A5"/>
                </a:solidFill>
              </a:rPr>
              <a:t>POWG</a:t>
            </a:r>
            <a:r>
              <a:rPr b="0" i="1" lang="en-US" sz="1200" u="none" cap="none" strike="noStrike">
                <a:solidFill>
                  <a:srgbClr val="A5A5A5"/>
                </a:solidFill>
                <a:latin typeface="Arial"/>
                <a:ea typeface="Arial"/>
                <a:cs typeface="Arial"/>
                <a:sym typeface="Arial"/>
              </a:rPr>
              <a:t> ein unklares Vererbungsmuster auf?</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Man könnte das meinen, aber nein – die meisten Fälle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werden autosomal-dominant vererbt</a:t>
            </a:r>
            <a:endParaRPr/>
          </a:p>
          <a:p>
            <a:pPr indent="0" lvl="0" marL="0" marR="0" rtl="0" algn="l">
              <a:spcBef>
                <a:spcPts val="0"/>
              </a:spcBef>
              <a:spcAft>
                <a:spcPts val="0"/>
              </a:spcAft>
              <a:buNone/>
            </a:pPr>
            <a:r>
              <a:t/>
            </a:r>
            <a:endParaRPr b="0" i="1"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Führt ein erhöhter Augeninnendruck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zu einer Hornhautvergrößerung und/oder </a:t>
            </a:r>
            <a:r>
              <a:rPr i="1" lang="en-US" sz="1200">
                <a:solidFill>
                  <a:srgbClr val="A5A5A5"/>
                </a:solidFill>
              </a:rPr>
              <a:t>Haab-Striae</a:t>
            </a:r>
            <a:r>
              <a:rPr b="0" i="1" lang="en-US" sz="1200" u="none" cap="none" strike="noStrike">
                <a:solidFill>
                  <a:srgbClr val="A5A5A5"/>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Niemals. Wenn Sie also einen Fall von „</a:t>
            </a:r>
            <a:r>
              <a:rPr lang="en-US" sz="1200">
                <a:solidFill>
                  <a:srgbClr val="A5A5A5"/>
                </a:solidFill>
              </a:rPr>
              <a:t>Juveniles Offenwinkelglaukom</a:t>
            </a:r>
            <a:r>
              <a:rPr b="0" i="0" lang="en-US" sz="1200" u="none" cap="none" strike="noStrike">
                <a:solidFill>
                  <a:srgbClr val="A5A5A5"/>
                </a:solidFill>
                <a:latin typeface="Arial"/>
                <a:ea typeface="Arial"/>
                <a:cs typeface="Arial"/>
                <a:sym typeface="Arial"/>
              </a:rPr>
              <a:t>“ mit solchen Anzeichen sehen, handelt es sich in Wirklichkeit um ein primäres kongenitales Glaukom, bei dem die Diagnose verzögert wurde.</a:t>
            </a:r>
            <a:endParaRPr/>
          </a:p>
          <a:p>
            <a:pPr indent="0" lvl="0" marL="0" marR="0" rtl="0" algn="l">
              <a:spcBef>
                <a:spcPts val="0"/>
              </a:spcBef>
              <a:spcAft>
                <a:spcPts val="0"/>
              </a:spcAft>
              <a:buNone/>
            </a:pPr>
            <a:r>
              <a:t/>
            </a:r>
            <a:endParaRPr b="0" i="0" sz="1600" u="none" cap="none" strike="noStrike">
              <a:solidFill>
                <a:srgbClr val="A5A5A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Es gibt ein Anzeichen/einen Befund im Zusammenhang mit dem primären kongenitalen Glaukom, das bei </a:t>
            </a:r>
            <a:r>
              <a:rPr i="1" lang="en-US" sz="1200">
                <a:solidFill>
                  <a:srgbClr val="A5A5A5"/>
                </a:solidFill>
              </a:rPr>
              <a:t>Juveniles Offenwinkelglaukom</a:t>
            </a:r>
            <a:r>
              <a:rPr b="0" i="1" lang="en-US" sz="1200" u="none" cap="none" strike="noStrike">
                <a:solidFill>
                  <a:srgbClr val="A5A5A5"/>
                </a:solidFill>
                <a:latin typeface="Arial"/>
                <a:ea typeface="Arial"/>
                <a:cs typeface="Arial"/>
                <a:sym typeface="Arial"/>
              </a:rPr>
              <a:t> auftritt – welches ist das?</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Diese Kinder können eine fortschreitende Kurzsichtigkeit aufweisen</a:t>
            </a:r>
            <a:endParaRPr/>
          </a:p>
        </p:txBody>
      </p:sp>
      <p:sp>
        <p:nvSpPr>
          <p:cNvPr id="3184" name="Google Shape;3184;p175"/>
          <p:cNvSpPr txBox="1"/>
          <p:nvPr/>
        </p:nvSpPr>
        <p:spPr>
          <a:xfrm>
            <a:off x="539750" y="3338513"/>
            <a:ext cx="6629400" cy="13803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i="1" lang="en-US" sz="1200">
                <a:solidFill>
                  <a:schemeClr val="dk1"/>
                </a:solidFill>
              </a:rPr>
              <a:t>Wie wird das Juveniles Offenwinkelglaukom behandelt?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Ähnlich wie beim</a:t>
            </a:r>
            <a:r>
              <a:rPr lang="en-US" sz="1200">
                <a:solidFill>
                  <a:schemeClr val="dk1"/>
                </a:solidFill>
              </a:rPr>
              <a:t> </a:t>
            </a:r>
            <a:r>
              <a:rPr lang="en-US" sz="1200">
                <a:solidFill>
                  <a:schemeClr val="dk1"/>
                </a:solidFill>
              </a:rPr>
              <a:t>POWG</a:t>
            </a:r>
            <a:r>
              <a:rPr b="0" i="0" lang="en-US" sz="1200" u="none" cap="none" strike="noStrike">
                <a:solidFill>
                  <a:schemeClr val="dk1"/>
                </a:solidFill>
                <a:latin typeface="Arial"/>
                <a:ea typeface="Arial"/>
                <a:cs typeface="Arial"/>
                <a:sym typeface="Arial"/>
              </a:rPr>
              <a:t> – man beginnt mit einer medikamentösen Therapie und geht bei Bedarf zur Operation über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Scheitert </a:t>
            </a:r>
            <a:r>
              <a:rPr i="1" lang="en-US" sz="1200">
                <a:solidFill>
                  <a:schemeClr val="dk1"/>
                </a:solidFill>
              </a:rPr>
              <a:t>Juveniles Offenwinkelglaukom</a:t>
            </a:r>
            <a:r>
              <a:rPr b="0" i="1" lang="en-US" sz="1200" u="none" cap="none" strike="noStrike">
                <a:solidFill>
                  <a:schemeClr val="dk1"/>
                </a:solidFill>
                <a:latin typeface="Arial"/>
                <a:ea typeface="Arial"/>
                <a:cs typeface="Arial"/>
                <a:sym typeface="Arial"/>
              </a:rPr>
              <a:t> bei der MTMT* häufiger oder seltener als</a:t>
            </a:r>
            <a:r>
              <a:rPr i="1" lang="en-US" sz="1200">
                <a:solidFill>
                  <a:schemeClr val="dk1"/>
                </a:solidFill>
              </a:rPr>
              <a:t> </a:t>
            </a:r>
            <a:r>
              <a:rPr i="1" lang="en-US" sz="1200">
                <a:solidFill>
                  <a:schemeClr val="dk1"/>
                </a:solidFill>
              </a:rPr>
              <a:t>POWG</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lang="en-US" sz="1200">
                <a:solidFill>
                  <a:schemeClr val="dk1"/>
                </a:solidFill>
              </a:rPr>
              <a:t>häufiger </a:t>
            </a:r>
            <a:r>
              <a:rPr b="0" i="0" lang="en-US" sz="1200" u="none" cap="none" strike="noStrike">
                <a:solidFill>
                  <a:schemeClr val="dk1"/>
                </a:solidFill>
                <a:latin typeface="Arial"/>
                <a:ea typeface="Arial"/>
                <a:cs typeface="Arial"/>
                <a:sym typeface="Arial"/>
              </a:rPr>
              <a:t>(d. h., Patienten mit einem </a:t>
            </a: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a:t>
            </a:r>
            <a:r>
              <a:rPr lang="en-US" sz="1200">
                <a:solidFill>
                  <a:schemeClr val="dk1"/>
                </a:solidFill>
              </a:rPr>
              <a:t>werden</a:t>
            </a:r>
            <a:r>
              <a:rPr b="0" i="0" lang="en-US" sz="1200" u="none" cap="none" strike="noStrike">
                <a:solidFill>
                  <a:schemeClr val="dk1"/>
                </a:solidFill>
                <a:latin typeface="Arial"/>
                <a:ea typeface="Arial"/>
                <a:cs typeface="Arial"/>
                <a:sym typeface="Arial"/>
              </a:rPr>
              <a:t> häufiger operiert als</a:t>
            </a:r>
            <a:r>
              <a:rPr lang="en-US" sz="1200">
                <a:solidFill>
                  <a:schemeClr val="dk1"/>
                </a:solidFill>
              </a:rPr>
              <a:t> </a:t>
            </a:r>
            <a:r>
              <a:rPr lang="en-US" sz="1200">
                <a:solidFill>
                  <a:schemeClr val="dk1"/>
                </a:solidFill>
              </a:rPr>
              <a:t>Patienten mit POWG</a:t>
            </a:r>
            <a:r>
              <a:rPr b="0" i="0" lang="en-US" sz="1200" u="none" cap="none" strike="noStrike">
                <a:solidFill>
                  <a:schemeClr val="dk1"/>
                </a:solidFill>
                <a:latin typeface="Arial"/>
                <a:ea typeface="Arial"/>
                <a:cs typeface="Arial"/>
                <a:sym typeface="Arial"/>
              </a:rPr>
              <a:t>)</a:t>
            </a:r>
            <a:endParaRPr/>
          </a:p>
        </p:txBody>
      </p:sp>
      <p:sp>
        <p:nvSpPr>
          <p:cNvPr id="3185" name="Google Shape;3185;p175"/>
          <p:cNvSpPr txBox="1"/>
          <p:nvPr/>
        </p:nvSpPr>
        <p:spPr>
          <a:xfrm>
            <a:off x="4921250" y="6479066"/>
            <a:ext cx="4102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*MTMT steht </a:t>
            </a:r>
            <a:r>
              <a:rPr b="0" i="0" lang="en-US" sz="1200" u="none" cap="none" strike="noStrike">
                <a:solidFill>
                  <a:schemeClr val="dk1"/>
                </a:solidFill>
                <a:latin typeface="Arial"/>
                <a:ea typeface="Arial"/>
                <a:cs typeface="Arial"/>
                <a:sym typeface="Arial"/>
              </a:rPr>
              <a:t>für…Maximal tolerierte medikamentöse Therapie</a:t>
            </a:r>
            <a:endParaRPr/>
          </a:p>
        </p:txBody>
      </p:sp>
      <p:sp>
        <p:nvSpPr>
          <p:cNvPr id="3186" name="Google Shape;3186;p175"/>
          <p:cNvSpPr/>
          <p:nvPr/>
        </p:nvSpPr>
        <p:spPr>
          <a:xfrm>
            <a:off x="6702425" y="3971925"/>
            <a:ext cx="1970088" cy="509588"/>
          </a:xfrm>
          <a:prstGeom prst="left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Nun zu diesem Punkt</a:t>
            </a:r>
            <a:endParaRPr/>
          </a:p>
        </p:txBody>
      </p:sp>
    </p:spTree>
  </p:cSld>
  <p:clrMapOvr>
    <a:masterClrMapping/>
  </p:clrMapOvr>
</p:sld>
</file>

<file path=ppt/slides/slide1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90" name="Shape 3190"/>
        <p:cNvGrpSpPr/>
        <p:nvPr/>
      </p:nvGrpSpPr>
      <p:grpSpPr>
        <a:xfrm>
          <a:off x="0" y="0"/>
          <a:ext cx="0" cy="0"/>
          <a:chOff x="0" y="0"/>
          <a:chExt cx="0" cy="0"/>
        </a:xfrm>
      </p:grpSpPr>
      <p:sp>
        <p:nvSpPr>
          <p:cNvPr id="3191" name="Google Shape;3191;p17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192" name="Google Shape;3192;p17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193" name="Google Shape;3193;p176"/>
          <p:cNvSpPr txBox="1"/>
          <p:nvPr/>
        </p:nvSpPr>
        <p:spPr>
          <a:xfrm>
            <a:off x="4827588" y="2755900"/>
            <a:ext cx="16287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Sekundär</a:t>
            </a:r>
            <a:endParaRPr/>
          </a:p>
        </p:txBody>
      </p:sp>
      <p:cxnSp>
        <p:nvCxnSpPr>
          <p:cNvPr id="3194" name="Google Shape;3194;p17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195" name="Google Shape;3195;p17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196" name="Google Shape;3196;p17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197" name="Google Shape;3197;p17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198" name="Google Shape;3198;p176"/>
          <p:cNvCxnSpPr>
            <a:stCxn id="319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199" name="Google Shape;3199;p176"/>
          <p:cNvCxnSpPr>
            <a:stCxn id="319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200" name="Google Shape;3200;p17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3201" name="Google Shape;3201;p17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202" name="Google Shape;3202;p17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203" name="Google Shape;3203;p17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204" name="Google Shape;3204;p17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205" name="Google Shape;3205;p17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206" name="Google Shape;3206;p17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207" name="Google Shape;3207;p17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208" name="Google Shape;3208;p17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209" name="Google Shape;3209;p176"/>
          <p:cNvSpPr txBox="1"/>
          <p:nvPr/>
        </p:nvSpPr>
        <p:spPr>
          <a:xfrm>
            <a:off x="1889125" y="3695700"/>
            <a:ext cx="6788100" cy="210300"/>
          </a:xfrm>
          <a:prstGeom prst="rect">
            <a:avLst/>
          </a:prstGeom>
          <a:solidFill>
            <a:srgbClr val="DCE8E8"/>
          </a:solidFill>
          <a:ln cap="flat" cmpd="sng" w="9525">
            <a:solidFill>
              <a:schemeClr val="accent6"/>
            </a:solidFill>
            <a:prstDash val="solid"/>
            <a:round/>
            <a:headEnd len="sm" w="sm" type="none"/>
            <a:tailEnd len="sm" w="sm" type="none"/>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Als Nächstes betrachten wir die sekundären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e</a:t>
            </a:r>
            <a:endParaRPr/>
          </a:p>
        </p:txBody>
      </p:sp>
    </p:spTree>
  </p:cSld>
  <p:clrMapOvr>
    <a:masterClrMapping/>
  </p:clrMapOvr>
</p:sld>
</file>

<file path=ppt/slides/slide1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13" name="Shape 3213"/>
        <p:cNvGrpSpPr/>
        <p:nvPr/>
      </p:nvGrpSpPr>
      <p:grpSpPr>
        <a:xfrm>
          <a:off x="0" y="0"/>
          <a:ext cx="0" cy="0"/>
          <a:chOff x="0" y="0"/>
          <a:chExt cx="0" cy="0"/>
        </a:xfrm>
      </p:grpSpPr>
      <p:sp>
        <p:nvSpPr>
          <p:cNvPr id="3214" name="Google Shape;3214;p17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215" name="Google Shape;3215;p17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216" name="Google Shape;3216;p17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217" name="Google Shape;3217;p17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218" name="Google Shape;3218;p17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219" name="Google Shape;3219;p17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220" name="Google Shape;3220;p17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221" name="Google Shape;3221;p177"/>
          <p:cNvCxnSpPr>
            <a:stCxn id="321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222" name="Google Shape;3222;p177"/>
          <p:cNvCxnSpPr>
            <a:stCxn id="321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223" name="Google Shape;3223;p17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224" name="Google Shape;3224;p17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225" name="Google Shape;3225;p17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226" name="Google Shape;3226;p17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227" name="Google Shape;3227;p17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228" name="Google Shape;3228;p17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229" name="Google Shape;3229;p17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230" name="Google Shape;3230;p17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231" name="Google Shape;3231;p177"/>
          <p:cNvSpPr txBox="1"/>
          <p:nvPr/>
        </p:nvSpPr>
        <p:spPr>
          <a:xfrm>
            <a:off x="1516063" y="4687888"/>
            <a:ext cx="75423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Erinnern Sie sich daran, dass wir zuvor gesagt haben, dass ein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deshalb als „sekundär“ gilt, weil es mit Augenproblemen und/oder systemischen Erkrankungen in Verbindung steht. </a:t>
            </a:r>
            <a:endParaRPr/>
          </a:p>
        </p:txBody>
      </p:sp>
      <p:sp>
        <p:nvSpPr>
          <p:cNvPr id="3232" name="Google Shape;3232;p17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233" name="Google Shape;3233;p177"/>
          <p:cNvSpPr txBox="1"/>
          <p:nvPr/>
        </p:nvSpPr>
        <p:spPr>
          <a:xfrm>
            <a:off x="3495675" y="6429375"/>
            <a:ext cx="2152650" cy="2762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Noch keine Frage – weitermachen</a:t>
            </a:r>
            <a:endParaRPr/>
          </a:p>
        </p:txBody>
      </p:sp>
    </p:spTree>
  </p:cSld>
  <p:clrMapOvr>
    <a:masterClrMapping/>
  </p:clrMapOvr>
</p:sld>
</file>

<file path=ppt/slides/slide1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37" name="Shape 3237"/>
        <p:cNvGrpSpPr/>
        <p:nvPr/>
      </p:nvGrpSpPr>
      <p:grpSpPr>
        <a:xfrm>
          <a:off x="0" y="0"/>
          <a:ext cx="0" cy="0"/>
          <a:chOff x="0" y="0"/>
          <a:chExt cx="0" cy="0"/>
        </a:xfrm>
      </p:grpSpPr>
      <p:sp>
        <p:nvSpPr>
          <p:cNvPr id="3238" name="Google Shape;3238;p17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239" name="Google Shape;3239;p17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240" name="Google Shape;3240;p17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241" name="Google Shape;3241;p17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242" name="Google Shape;3242;p17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243" name="Google Shape;3243;p17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244" name="Google Shape;3244;p17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245" name="Google Shape;3245;p178"/>
          <p:cNvCxnSpPr>
            <a:stCxn id="323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246" name="Google Shape;3246;p178"/>
          <p:cNvCxnSpPr>
            <a:stCxn id="323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247" name="Google Shape;3247;p17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248" name="Google Shape;3248;p17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249" name="Google Shape;3249;p17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250" name="Google Shape;3250;p17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251" name="Google Shape;3251;p17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252" name="Google Shape;3252;p17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253" name="Google Shape;3253;p178"/>
          <p:cNvSpPr txBox="1"/>
          <p:nvPr/>
        </p:nvSpPr>
        <p:spPr>
          <a:xfrm>
            <a:off x="2133600" y="3756025"/>
            <a:ext cx="1770000" cy="2103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28"/>
                  </a:ext>
                </a:extLst>
              </a:rPr>
              <a:t>Augenerkrankung</a:t>
            </a:r>
            <a:endParaRPr/>
          </a:p>
        </p:txBody>
      </p:sp>
      <p:cxnSp>
        <p:nvCxnSpPr>
          <p:cNvPr id="3254" name="Google Shape;3254;p178"/>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sp>
        <p:nvSpPr>
          <p:cNvPr id="3255" name="Google Shape;3255;p17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lt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3256" name="Google Shape;3256;p17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sp>
        <p:nvSpPr>
          <p:cNvPr id="3257" name="Google Shape;3257;p17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258" name="Google Shape;3258;p17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259" name="Google Shape;3259;p178"/>
          <p:cNvSpPr txBox="1"/>
          <p:nvPr/>
        </p:nvSpPr>
        <p:spPr>
          <a:xfrm>
            <a:off x="1516063" y="4687888"/>
            <a:ext cx="69420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Erinnern Sie sich daran, dass wir zuvor gesagt haben, dass ein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dann als „sekundär“ gilt, wenn es mit Augen- und/oder systemischen Problemen in Verbindung steht. </a:t>
            </a:r>
            <a:r>
              <a:rPr b="0" i="0" lang="en-US" sz="1200" u="none" cap="none" strike="noStrike">
                <a:solidFill>
                  <a:srgbClr val="0000FF"/>
                </a:solidFill>
                <a:latin typeface="Arial"/>
                <a:ea typeface="Arial"/>
                <a:cs typeface="Arial"/>
                <a:sym typeface="Arial"/>
              </a:rPr>
              <a:t>Manchmal betreffen diese Probleme also nur die Augen, manchmal sind sie systemischer Natur. </a:t>
            </a:r>
            <a:endParaRPr b="0" i="0" sz="1800" u="none" cap="none" strike="noStrike">
              <a:solidFill>
                <a:schemeClr val="dk1"/>
              </a:solidFill>
              <a:latin typeface="Arial"/>
              <a:ea typeface="Arial"/>
              <a:cs typeface="Arial"/>
              <a:sym typeface="Arial"/>
            </a:endParaRPr>
          </a:p>
        </p:txBody>
      </p:sp>
      <p:sp>
        <p:nvSpPr>
          <p:cNvPr id="3260" name="Google Shape;3260;p17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4" name="Shape 3264"/>
        <p:cNvGrpSpPr/>
        <p:nvPr/>
      </p:nvGrpSpPr>
      <p:grpSpPr>
        <a:xfrm>
          <a:off x="0" y="0"/>
          <a:ext cx="0" cy="0"/>
          <a:chOff x="0" y="0"/>
          <a:chExt cx="0" cy="0"/>
        </a:xfrm>
      </p:grpSpPr>
      <p:sp>
        <p:nvSpPr>
          <p:cNvPr id="3265" name="Google Shape;3265;p17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266" name="Google Shape;3266;p17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267" name="Google Shape;3267;p17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268" name="Google Shape;3268;p17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269" name="Google Shape;3269;p17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270" name="Google Shape;3270;p17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271" name="Google Shape;3271;p17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272" name="Google Shape;3272;p179"/>
          <p:cNvCxnSpPr>
            <a:stCxn id="326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273" name="Google Shape;3273;p179"/>
          <p:cNvCxnSpPr>
            <a:stCxn id="326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274" name="Google Shape;3274;p17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275" name="Google Shape;3275;p17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276" name="Google Shape;3276;p17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277" name="Google Shape;3277;p17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278" name="Google Shape;3278;p17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279" name="Google Shape;3279;p17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280" name="Google Shape;3280;p179"/>
          <p:cNvSpPr txBox="1"/>
          <p:nvPr/>
        </p:nvSpPr>
        <p:spPr>
          <a:xfrm>
            <a:off x="2133600" y="3756025"/>
            <a:ext cx="1770000" cy="2103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Augenerkrankung</a:t>
            </a:r>
            <a:endParaRPr/>
          </a:p>
        </p:txBody>
      </p:sp>
      <p:sp>
        <p:nvSpPr>
          <p:cNvPr id="3281" name="Google Shape;3281;p17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3282" name="Google Shape;3282;p179"/>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283" name="Google Shape;3283;p179"/>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3284" name="Google Shape;3284;p17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lt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sp>
        <p:nvSpPr>
          <p:cNvPr id="3285" name="Google Shape;3285;p17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29"/>
                  </a:ext>
                </a:extLst>
              </a:rPr>
              <a:t>CE</a:t>
            </a:r>
            <a:endParaRPr/>
          </a:p>
        </p:txBody>
      </p:sp>
      <p:cxnSp>
        <p:nvCxnSpPr>
          <p:cNvPr id="3286" name="Google Shape;3286;p17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287" name="Google Shape;3287;p179"/>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3288" name="Google Shape;3288;p17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289" name="Google Shape;3289;p17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290" name="Google Shape;3290;p179"/>
          <p:cNvSpPr txBox="1"/>
          <p:nvPr/>
        </p:nvSpPr>
        <p:spPr>
          <a:xfrm>
            <a:off x="1516063" y="4687888"/>
            <a:ext cx="69420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Erinnern Sie sich daran, dass wir zuvor gesagt haben, dass ein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dann als „sekundär“ gilt, wenn es mit Augenproblemen und/oder systemischen Problemen in Verbindung steht</a:t>
            </a:r>
            <a:r>
              <a:rPr b="0" i="0" lang="en-US" sz="1200" u="none" cap="none" strike="noStrike">
                <a:solidFill>
                  <a:srgbClr val="0000FF"/>
                </a:solidFill>
                <a:latin typeface="Arial"/>
                <a:ea typeface="Arial"/>
                <a:cs typeface="Arial"/>
                <a:sym typeface="Arial"/>
              </a:rPr>
              <a:t>. Manchmal betreffen diese Probleme also nur die Augen, manchmal sind sie systemischer Natur. </a:t>
            </a:r>
            <a:r>
              <a:rPr b="0" i="0" lang="en-US" sz="1200" u="none" cap="none" strike="noStrike">
                <a:solidFill>
                  <a:schemeClr val="dk1"/>
                </a:solidFill>
                <a:latin typeface="Arial"/>
                <a:ea typeface="Arial"/>
                <a:cs typeface="Arial"/>
                <a:sym typeface="Arial"/>
              </a:rPr>
              <a:t>Manchmal sind sie erworben…</a:t>
            </a:r>
            <a:endParaRPr/>
          </a:p>
        </p:txBody>
      </p:sp>
      <p:sp>
        <p:nvSpPr>
          <p:cNvPr id="3291" name="Google Shape;3291;p17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5" name="Shape 3295"/>
        <p:cNvGrpSpPr/>
        <p:nvPr/>
      </p:nvGrpSpPr>
      <p:grpSpPr>
        <a:xfrm>
          <a:off x="0" y="0"/>
          <a:ext cx="0" cy="0"/>
          <a:chOff x="0" y="0"/>
          <a:chExt cx="0" cy="0"/>
        </a:xfrm>
      </p:grpSpPr>
      <p:sp>
        <p:nvSpPr>
          <p:cNvPr id="3296" name="Google Shape;3296;p18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297" name="Google Shape;3297;p18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298" name="Google Shape;3298;p18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299" name="Google Shape;3299;p18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300" name="Google Shape;3300;p18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301" name="Google Shape;3301;p18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302" name="Google Shape;3302;p18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303" name="Google Shape;3303;p180"/>
          <p:cNvCxnSpPr>
            <a:stCxn id="329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304" name="Google Shape;3304;p180"/>
          <p:cNvCxnSpPr>
            <a:stCxn id="329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305" name="Google Shape;3305;p18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306" name="Google Shape;3306;p18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307" name="Google Shape;3307;p18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308" name="Google Shape;3308;p18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309" name="Google Shape;3309;p18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310" name="Google Shape;3310;p18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311" name="Google Shape;3311;p18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3312" name="Google Shape;3312;p18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3313" name="Google Shape;3313;p180"/>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314" name="Google Shape;3314;p180"/>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3315" name="Google Shape;3315;p18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sp>
        <p:nvSpPr>
          <p:cNvPr id="3316" name="Google Shape;3316;p18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cxnSp>
        <p:nvCxnSpPr>
          <p:cNvPr id="3317" name="Google Shape;3317;p18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318" name="Google Shape;3318;p180"/>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3319" name="Google Shape;3319;p18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320" name="Google Shape;3320;p18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321" name="Google Shape;3321;p180"/>
          <p:cNvSpPr txBox="1"/>
          <p:nvPr/>
        </p:nvSpPr>
        <p:spPr>
          <a:xfrm>
            <a:off x="1516063" y="4687888"/>
            <a:ext cx="70182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Erinnern Sie sich daran, dass wir zuvor gesagt haben, dass ein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dann als „sekundär“ gilt, wenn es mit Augenproblemen und/oder systemischen Problemen in Verbindung steht. </a:t>
            </a:r>
            <a:r>
              <a:rPr b="0" i="0" lang="en-US" sz="1200" u="none" cap="none" strike="noStrike">
                <a:solidFill>
                  <a:srgbClr val="0000FF"/>
                </a:solidFill>
                <a:latin typeface="Arial"/>
                <a:ea typeface="Arial"/>
                <a:cs typeface="Arial"/>
                <a:sym typeface="Arial"/>
              </a:rPr>
              <a:t>Manchmal betreffen diese Probleme also nur die Augen, manchmal sind sie systemischer Natur</a:t>
            </a:r>
            <a:r>
              <a:rPr b="0" i="0" lang="en-US" sz="1200" u="none" cap="none" strike="noStrike">
                <a:solidFill>
                  <a:schemeClr val="dk1"/>
                </a:solidFill>
                <a:latin typeface="Arial"/>
                <a:ea typeface="Arial"/>
                <a:cs typeface="Arial"/>
                <a:sym typeface="Arial"/>
              </a:rPr>
              <a:t>. Manchmal sind sie erworben … und manchmal sind sie nicht erworben.</a:t>
            </a:r>
            <a:endParaRPr/>
          </a:p>
        </p:txBody>
      </p:sp>
      <p:sp>
        <p:nvSpPr>
          <p:cNvPr id="3322" name="Google Shape;3322;p18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6" name="Shape 3326"/>
        <p:cNvGrpSpPr/>
        <p:nvPr/>
      </p:nvGrpSpPr>
      <p:grpSpPr>
        <a:xfrm>
          <a:off x="0" y="0"/>
          <a:ext cx="0" cy="0"/>
          <a:chOff x="0" y="0"/>
          <a:chExt cx="0" cy="0"/>
        </a:xfrm>
      </p:grpSpPr>
      <p:sp>
        <p:nvSpPr>
          <p:cNvPr id="3327" name="Google Shape;3327;p181"/>
          <p:cNvSpPr txBox="1"/>
          <p:nvPr/>
        </p:nvSpPr>
        <p:spPr>
          <a:xfrm>
            <a:off x="1516063" y="4687888"/>
            <a:ext cx="7018337" cy="1477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Erinnern Sie sich daran, dass wir zuvor gesagt haben, dass ein kindliches Glaukom als „sekundär“ bezeichnet wird, wenn es mit Augenproblemen und/oder systemischen Erkrankungen einhergeht. Manchmal betreffen diese Probleme also nur die Augen, manchmal sind sie systemischer Natur. Manchmal sind sie erworben … und manchmal sind sie nicht erworben.</a:t>
            </a:r>
            <a:endParaRPr/>
          </a:p>
        </p:txBody>
      </p:sp>
      <p:sp>
        <p:nvSpPr>
          <p:cNvPr id="3328" name="Google Shape;3328;p18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329" name="Google Shape;3329;p181"/>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330" name="Google Shape;3330;p18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331" name="Google Shape;3331;p18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332" name="Google Shape;3332;p18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333" name="Google Shape;3333;p18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334" name="Google Shape;3334;p18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335" name="Google Shape;3335;p181"/>
          <p:cNvCxnSpPr>
            <a:stCxn id="3329"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336" name="Google Shape;3336;p181"/>
          <p:cNvCxnSpPr>
            <a:stCxn id="3329"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337" name="Google Shape;3337;p18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338" name="Google Shape;3338;p18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339" name="Google Shape;3339;p18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340" name="Google Shape;3340;p18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341" name="Google Shape;3341;p18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342" name="Google Shape;3342;p18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343" name="Google Shape;3343;p18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1" i="0" lang="en-US" sz="1200" u="none" cap="none" strike="noStrike">
                <a:solidFill>
                  <a:schemeClr val="dk1"/>
                </a:solidFill>
                <a:latin typeface="Arial"/>
                <a:ea typeface="Arial"/>
                <a:cs typeface="Arial"/>
                <a:sym typeface="Arial"/>
              </a:rPr>
              <a:t> erworbene </a:t>
            </a:r>
            <a:r>
              <a:rPr b="0" i="0" lang="en-US" sz="1200" u="none" cap="none" strike="noStrike">
                <a:solidFill>
                  <a:schemeClr val="dk1"/>
                </a:solidFill>
                <a:latin typeface="Arial"/>
                <a:ea typeface="Arial"/>
                <a:cs typeface="Arial"/>
                <a:sym typeface="Arial"/>
              </a:rPr>
              <a:t>Augenerkrankung</a:t>
            </a:r>
            <a:endParaRPr/>
          </a:p>
        </p:txBody>
      </p:sp>
      <p:sp>
        <p:nvSpPr>
          <p:cNvPr id="3344" name="Google Shape;3344;p18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345" name="Google Shape;3345;p181"/>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346" name="Google Shape;3346;p18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347" name="Google Shape;3347;p18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1"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sp>
        <p:nvSpPr>
          <p:cNvPr id="3348" name="Google Shape;3348;p18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cxnSp>
        <p:nvCxnSpPr>
          <p:cNvPr id="3349" name="Google Shape;3349;p18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350" name="Google Shape;3350;p18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351" name="Google Shape;3351;p18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352" name="Google Shape;3352;p18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353" name="Google Shape;3353;p181"/>
          <p:cNvSpPr txBox="1"/>
          <p:nvPr/>
        </p:nvSpPr>
        <p:spPr>
          <a:xfrm>
            <a:off x="2095500" y="4365625"/>
            <a:ext cx="4605338" cy="1570038"/>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a:t>
            </a:r>
            <a:r>
              <a:rPr b="0" i="0" lang="en-US" sz="1200" u="none" cap="none" strike="noStrike">
                <a:solidFill>
                  <a:schemeClr val="dk1"/>
                </a:solidFill>
                <a:latin typeface="Arial"/>
                <a:ea typeface="Arial"/>
                <a:cs typeface="Arial"/>
                <a:sym typeface="Arial"/>
              </a:rPr>
              <a:t>„nicht erworben“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DCE8E8"/>
                </a:solidFill>
                <a:latin typeface="Arial"/>
                <a:ea typeface="Arial"/>
                <a:cs typeface="Arial"/>
                <a:sym typeface="Arial"/>
              </a:rPr>
              <a:t>Laut der Quelle, auf die sich die Fachbücher </a:t>
            </a:r>
            <a:r>
              <a:rPr b="0" i="1" lang="en-US" sz="1200" u="none" cap="none" strike="noStrike">
                <a:solidFill>
                  <a:srgbClr val="DCE8E8"/>
                </a:solidFill>
                <a:latin typeface="Arial"/>
                <a:ea typeface="Arial"/>
                <a:cs typeface="Arial"/>
                <a:sym typeface="Arial"/>
              </a:rPr>
              <a:t>für Pädiatrie </a:t>
            </a:r>
            <a:r>
              <a:rPr b="0" i="0" lang="en-US" sz="1200" u="none" cap="none" strike="noStrike">
                <a:solidFill>
                  <a:srgbClr val="DCE8E8"/>
                </a:solidFill>
                <a:latin typeface="Arial"/>
                <a:ea typeface="Arial"/>
                <a:cs typeface="Arial"/>
                <a:sym typeface="Arial"/>
              </a:rPr>
              <a:t>und </a:t>
            </a:r>
            <a:r>
              <a:rPr b="0" i="1" lang="en-US" sz="1200" u="none" cap="none" strike="noStrike">
                <a:solidFill>
                  <a:srgbClr val="DCE8E8"/>
                </a:solidFill>
                <a:latin typeface="Arial"/>
                <a:ea typeface="Arial"/>
                <a:cs typeface="Arial"/>
                <a:sym typeface="Arial"/>
              </a:rPr>
              <a:t>Glaukom </a:t>
            </a:r>
            <a:r>
              <a:rPr b="0" i="0" lang="en-US" sz="1200" u="none" cap="none" strike="noStrike">
                <a:solidFill>
                  <a:srgbClr val="DCE8E8"/>
                </a:solidFill>
                <a:latin typeface="Arial"/>
                <a:ea typeface="Arial"/>
                <a:cs typeface="Arial"/>
                <a:sym typeface="Arial"/>
              </a:rPr>
              <a:t>stützen, bedeutet es „von Geburt an vorhanden“</a:t>
            </a:r>
            <a:endParaRPr/>
          </a:p>
          <a:p>
            <a:pPr indent="0" lvl="0" marL="0" marR="0" rtl="0" algn="l">
              <a:spcBef>
                <a:spcPts val="0"/>
              </a:spcBef>
              <a:spcAft>
                <a:spcPts val="0"/>
              </a:spcAft>
              <a:buNone/>
            </a:pPr>
            <a:r>
              <a:t/>
            </a:r>
            <a:endParaRPr b="0" i="1" sz="1600" u="none" cap="none" strike="noStrike">
              <a:solidFill>
                <a:srgbClr val="DCE8E8"/>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DCE8E8"/>
                </a:solidFill>
                <a:latin typeface="Arial"/>
                <a:ea typeface="Arial"/>
                <a:cs typeface="Arial"/>
                <a:sym typeface="Arial"/>
              </a:rPr>
              <a:t>Aber ist das nicht genau das, was </a:t>
            </a:r>
            <a:r>
              <a:rPr b="0" i="0" lang="en-US" sz="1200" u="none" cap="none" strike="noStrike">
                <a:solidFill>
                  <a:srgbClr val="DCE8E8"/>
                </a:solidFill>
                <a:latin typeface="Arial"/>
                <a:ea typeface="Arial"/>
                <a:cs typeface="Arial"/>
                <a:sym typeface="Arial"/>
              </a:rPr>
              <a:t>„angeboren“ </a:t>
            </a:r>
            <a:r>
              <a:rPr b="0" i="1" lang="en-US" sz="1200" u="none" cap="none" strike="noStrike">
                <a:solidFill>
                  <a:srgbClr val="DCE8E8"/>
                </a:solidFill>
                <a:latin typeface="Arial"/>
                <a:ea typeface="Arial"/>
                <a:cs typeface="Arial"/>
                <a:sym typeface="Arial"/>
              </a:rPr>
              <a:t>bedeutet?</a:t>
            </a:r>
            <a:endParaRPr/>
          </a:p>
          <a:p>
            <a:pPr indent="0" lvl="0" marL="0" marR="0" rtl="0" algn="l">
              <a:spcBef>
                <a:spcPts val="0"/>
              </a:spcBef>
              <a:spcAft>
                <a:spcPts val="0"/>
              </a:spcAft>
              <a:buNone/>
            </a:pPr>
            <a:r>
              <a:rPr b="0" i="0" lang="en-US" sz="1200" u="none" cap="none" strike="noStrike">
                <a:solidFill>
                  <a:srgbClr val="DCE8E8"/>
                </a:solidFill>
                <a:latin typeface="Arial"/>
                <a:ea typeface="Arial"/>
                <a:cs typeface="Arial"/>
                <a:sym typeface="Arial"/>
              </a:rPr>
              <a:t>Das ist es in der Tat</a:t>
            </a:r>
            <a:endParaRPr/>
          </a:p>
        </p:txBody>
      </p:sp>
      <p:sp>
        <p:nvSpPr>
          <p:cNvPr id="3354" name="Google Shape;3354;p18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58" name="Shape 3358"/>
        <p:cNvGrpSpPr/>
        <p:nvPr/>
      </p:nvGrpSpPr>
      <p:grpSpPr>
        <a:xfrm>
          <a:off x="0" y="0"/>
          <a:ext cx="0" cy="0"/>
          <a:chOff x="0" y="0"/>
          <a:chExt cx="0" cy="0"/>
        </a:xfrm>
      </p:grpSpPr>
      <p:sp>
        <p:nvSpPr>
          <p:cNvPr id="3359" name="Google Shape;3359;p182"/>
          <p:cNvSpPr txBox="1"/>
          <p:nvPr/>
        </p:nvSpPr>
        <p:spPr>
          <a:xfrm>
            <a:off x="1516063" y="4687888"/>
            <a:ext cx="7018337" cy="1477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Erinnern Sie sich daran, dass wir zuvor gesagt haben, dass ein kindliches Glaukom als „sekundär“ bezeichnet wird, wenn es mit Augenproblemen und/oder systemischen Erkrankungen einhergeht. Manchmal betreffen diese Probleme also nur die Augen, manchmal sind sie systemischer Natur. Manchmal sind sie erworben … und manchmal sind sie nicht erworben.</a:t>
            </a:r>
            <a:endParaRPr/>
          </a:p>
        </p:txBody>
      </p:sp>
      <p:sp>
        <p:nvSpPr>
          <p:cNvPr id="3360" name="Google Shape;3360;p18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361" name="Google Shape;3361;p182"/>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362" name="Google Shape;3362;p18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363" name="Google Shape;3363;p18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364" name="Google Shape;3364;p18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365" name="Google Shape;3365;p18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366" name="Google Shape;3366;p18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367" name="Google Shape;3367;p182"/>
          <p:cNvCxnSpPr>
            <a:stCxn id="3361"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368" name="Google Shape;3368;p182"/>
          <p:cNvCxnSpPr>
            <a:stCxn id="3361"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369" name="Google Shape;3369;p18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3370" name="Google Shape;3370;p18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371" name="Google Shape;3371;p18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372" name="Google Shape;3372;p18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373" name="Google Shape;3373;p18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374" name="Google Shape;3374;p18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375" name="Google Shape;3375;p18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1" i="0" lang="en-US" sz="1200" u="none" cap="none" strike="noStrike">
                <a:solidFill>
                  <a:schemeClr val="dk1"/>
                </a:solidFill>
                <a:latin typeface="Arial"/>
                <a:ea typeface="Arial"/>
                <a:cs typeface="Arial"/>
                <a:sym typeface="Arial"/>
              </a:rPr>
              <a:t> erworbene </a:t>
            </a:r>
            <a:r>
              <a:rPr b="0" i="0" lang="en-US" sz="1200" u="none" cap="none" strike="noStrike">
                <a:solidFill>
                  <a:schemeClr val="dk1"/>
                </a:solidFill>
                <a:latin typeface="Arial"/>
                <a:ea typeface="Arial"/>
                <a:cs typeface="Arial"/>
                <a:sym typeface="Arial"/>
              </a:rPr>
              <a:t>Augenerkrankung</a:t>
            </a:r>
            <a:endParaRPr/>
          </a:p>
        </p:txBody>
      </p:sp>
      <p:sp>
        <p:nvSpPr>
          <p:cNvPr id="3376" name="Google Shape;3376;p18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377" name="Google Shape;3377;p182"/>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378" name="Google Shape;3378;p18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379" name="Google Shape;3379;p18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1"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sp>
        <p:nvSpPr>
          <p:cNvPr id="3380" name="Google Shape;3380;p18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cxnSp>
        <p:nvCxnSpPr>
          <p:cNvPr id="3381" name="Google Shape;3381;p18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382" name="Google Shape;3382;p18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383" name="Google Shape;3383;p18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384" name="Google Shape;3384;p18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385" name="Google Shape;3385;p182"/>
          <p:cNvSpPr txBox="1"/>
          <p:nvPr/>
        </p:nvSpPr>
        <p:spPr>
          <a:xfrm>
            <a:off x="2095500" y="4365625"/>
            <a:ext cx="4605338" cy="1570038"/>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a:t>
            </a:r>
            <a:r>
              <a:rPr b="0" i="0" lang="en-US" sz="1200" u="none" cap="none" strike="noStrike">
                <a:solidFill>
                  <a:schemeClr val="dk1"/>
                </a:solidFill>
                <a:latin typeface="Arial"/>
                <a:ea typeface="Arial"/>
                <a:cs typeface="Arial"/>
                <a:sym typeface="Arial"/>
              </a:rPr>
              <a:t>„nicht erworben“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Laut der Quelle, auf die sich die Fachbücher </a:t>
            </a:r>
            <a:r>
              <a:rPr b="0" i="1" lang="en-US" sz="1200" u="none" cap="none" strike="noStrike">
                <a:solidFill>
                  <a:schemeClr val="dk1"/>
                </a:solidFill>
                <a:latin typeface="Arial"/>
                <a:ea typeface="Arial"/>
                <a:cs typeface="Arial"/>
                <a:sym typeface="Arial"/>
              </a:rPr>
              <a:t>für Pädiatrie </a:t>
            </a:r>
            <a:r>
              <a:rPr b="0" i="0" lang="en-US" sz="1200" u="none" cap="none" strike="noStrike">
                <a:solidFill>
                  <a:schemeClr val="dk1"/>
                </a:solidFill>
                <a:latin typeface="Arial"/>
                <a:ea typeface="Arial"/>
                <a:cs typeface="Arial"/>
                <a:sym typeface="Arial"/>
              </a:rPr>
              <a:t>und </a:t>
            </a:r>
            <a:r>
              <a:rPr b="0" i="1" lang="en-US" sz="1200" u="none" cap="none" strike="noStrike">
                <a:solidFill>
                  <a:schemeClr val="dk1"/>
                </a:solidFill>
                <a:latin typeface="Arial"/>
                <a:ea typeface="Arial"/>
                <a:cs typeface="Arial"/>
                <a:sym typeface="Arial"/>
              </a:rPr>
              <a:t>Glaukom </a:t>
            </a:r>
            <a:r>
              <a:rPr b="0" i="0" lang="en-US" sz="1200" u="none" cap="none" strike="noStrike">
                <a:solidFill>
                  <a:schemeClr val="dk1"/>
                </a:solidFill>
                <a:latin typeface="Arial"/>
                <a:ea typeface="Arial"/>
                <a:cs typeface="Arial"/>
                <a:sym typeface="Arial"/>
              </a:rPr>
              <a:t>stützen, bedeutet es „von Geburt an vorhanden“</a:t>
            </a:r>
            <a:endParaRPr b="0" i="0" sz="1600" u="none" cap="none" strike="noStrike">
              <a:solidFill>
                <a:srgbClr val="DCE8E8"/>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rgbClr val="DCE8E8"/>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DCE8E8"/>
                </a:solidFill>
                <a:latin typeface="Arial"/>
                <a:ea typeface="Arial"/>
                <a:cs typeface="Arial"/>
                <a:sym typeface="Arial"/>
              </a:rPr>
              <a:t>Aber ist das nicht genau das, was </a:t>
            </a:r>
            <a:r>
              <a:rPr b="0" i="0" lang="en-US" sz="1200" u="none" cap="none" strike="noStrike">
                <a:solidFill>
                  <a:srgbClr val="DCE8E8"/>
                </a:solidFill>
                <a:latin typeface="Arial"/>
                <a:ea typeface="Arial"/>
                <a:cs typeface="Arial"/>
                <a:sym typeface="Arial"/>
              </a:rPr>
              <a:t>„angeboren“ </a:t>
            </a:r>
            <a:r>
              <a:rPr b="0" i="1" lang="en-US" sz="1200" u="none" cap="none" strike="noStrike">
                <a:solidFill>
                  <a:srgbClr val="DCE8E8"/>
                </a:solidFill>
                <a:latin typeface="Arial"/>
                <a:ea typeface="Arial"/>
                <a:cs typeface="Arial"/>
                <a:sym typeface="Arial"/>
              </a:rPr>
              <a:t>bedeutet?</a:t>
            </a:r>
            <a:endParaRPr/>
          </a:p>
          <a:p>
            <a:pPr indent="0" lvl="0" marL="0" marR="0" rtl="0" algn="l">
              <a:spcBef>
                <a:spcPts val="0"/>
              </a:spcBef>
              <a:spcAft>
                <a:spcPts val="0"/>
              </a:spcAft>
              <a:buNone/>
            </a:pPr>
            <a:r>
              <a:rPr b="0" i="0" lang="en-US" sz="1200" u="none" cap="none" strike="noStrike">
                <a:solidFill>
                  <a:srgbClr val="DCE8E8"/>
                </a:solidFill>
                <a:latin typeface="Arial"/>
                <a:ea typeface="Arial"/>
                <a:cs typeface="Arial"/>
                <a:sym typeface="Arial"/>
              </a:rPr>
              <a:t>Das ist es in der Tat</a:t>
            </a:r>
            <a:endParaRPr/>
          </a:p>
        </p:txBody>
      </p:sp>
      <p:sp>
        <p:nvSpPr>
          <p:cNvPr id="3386" name="Google Shape;3386;p18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0" name="Shape 3390"/>
        <p:cNvGrpSpPr/>
        <p:nvPr/>
      </p:nvGrpSpPr>
      <p:grpSpPr>
        <a:xfrm>
          <a:off x="0" y="0"/>
          <a:ext cx="0" cy="0"/>
          <a:chOff x="0" y="0"/>
          <a:chExt cx="0" cy="0"/>
        </a:xfrm>
      </p:grpSpPr>
      <p:sp>
        <p:nvSpPr>
          <p:cNvPr id="3391" name="Google Shape;3391;p183"/>
          <p:cNvSpPr txBox="1"/>
          <p:nvPr/>
        </p:nvSpPr>
        <p:spPr>
          <a:xfrm>
            <a:off x="1516063" y="4687888"/>
            <a:ext cx="7018337" cy="1477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Erinnern Sie sich daran, dass wir zuvor gesagt haben, dass ein kindliches Glaukom als „sekundär“ bezeichnet wird, wenn es mit Augenproblemen und/oder systemischen Erkrankungen einhergeht. Manchmal betreffen diese Probleme also nur die Augen, manchmal sind sie systemischer Natur. Manchmal sind sie erworben … und manchmal sind sie nicht erworben.</a:t>
            </a:r>
            <a:endParaRPr/>
          </a:p>
        </p:txBody>
      </p:sp>
      <p:sp>
        <p:nvSpPr>
          <p:cNvPr id="3392" name="Google Shape;3392;p18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393" name="Google Shape;3393;p183"/>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394" name="Google Shape;3394;p18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395" name="Google Shape;3395;p18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396" name="Google Shape;3396;p18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397" name="Google Shape;3397;p18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398" name="Google Shape;3398;p18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399" name="Google Shape;3399;p183"/>
          <p:cNvCxnSpPr>
            <a:stCxn id="3393"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400" name="Google Shape;3400;p183"/>
          <p:cNvCxnSpPr>
            <a:stCxn id="3393"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401" name="Google Shape;3401;p18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3402" name="Google Shape;3402;p18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403" name="Google Shape;3403;p18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404" name="Google Shape;3404;p18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405" name="Google Shape;3405;p18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406" name="Google Shape;3406;p18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407" name="Google Shape;3407;p18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1" i="0" lang="en-US" sz="1200" u="none" cap="none" strike="noStrike">
                <a:solidFill>
                  <a:schemeClr val="dk1"/>
                </a:solidFill>
                <a:latin typeface="Arial"/>
                <a:ea typeface="Arial"/>
                <a:cs typeface="Arial"/>
                <a:sym typeface="Arial"/>
              </a:rPr>
              <a:t> erworbene </a:t>
            </a:r>
            <a:r>
              <a:rPr b="0" i="0" lang="en-US" sz="1200" u="none" cap="none" strike="noStrike">
                <a:solidFill>
                  <a:schemeClr val="dk1"/>
                </a:solidFill>
                <a:latin typeface="Arial"/>
                <a:ea typeface="Arial"/>
                <a:cs typeface="Arial"/>
                <a:sym typeface="Arial"/>
              </a:rPr>
              <a:t>Augenerkrankung</a:t>
            </a:r>
            <a:endParaRPr/>
          </a:p>
        </p:txBody>
      </p:sp>
      <p:sp>
        <p:nvSpPr>
          <p:cNvPr id="3408" name="Google Shape;3408;p18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409" name="Google Shape;3409;p183"/>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410" name="Google Shape;3410;p18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411" name="Google Shape;3411;p18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1"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sp>
        <p:nvSpPr>
          <p:cNvPr id="3412" name="Google Shape;3412;p18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cxnSp>
        <p:nvCxnSpPr>
          <p:cNvPr id="3413" name="Google Shape;3413;p18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414" name="Google Shape;3414;p18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415" name="Google Shape;3415;p18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416" name="Google Shape;3416;p18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417" name="Google Shape;3417;p183"/>
          <p:cNvSpPr txBox="1"/>
          <p:nvPr/>
        </p:nvSpPr>
        <p:spPr>
          <a:xfrm>
            <a:off x="2095500" y="4365625"/>
            <a:ext cx="4605338" cy="1570038"/>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a:t>
            </a:r>
            <a:r>
              <a:rPr b="0" i="0" lang="en-US" sz="1200" u="none" cap="none" strike="noStrike">
                <a:solidFill>
                  <a:schemeClr val="dk1"/>
                </a:solidFill>
                <a:latin typeface="Arial"/>
                <a:ea typeface="Arial"/>
                <a:cs typeface="Arial"/>
                <a:sym typeface="Arial"/>
              </a:rPr>
              <a:t>„nicht erworben“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Laut der Quelle, auf die sich die Fachbücher </a:t>
            </a:r>
            <a:r>
              <a:rPr b="0" i="1" lang="en-US" sz="1200" u="none" cap="none" strike="noStrike">
                <a:solidFill>
                  <a:schemeClr val="dk1"/>
                </a:solidFill>
                <a:latin typeface="Arial"/>
                <a:ea typeface="Arial"/>
                <a:cs typeface="Arial"/>
                <a:sym typeface="Arial"/>
              </a:rPr>
              <a:t>für Pädiatrie </a:t>
            </a:r>
            <a:r>
              <a:rPr b="0" i="0" lang="en-US" sz="1200" u="none" cap="none" strike="noStrike">
                <a:solidFill>
                  <a:schemeClr val="dk1"/>
                </a:solidFill>
                <a:latin typeface="Arial"/>
                <a:ea typeface="Arial"/>
                <a:cs typeface="Arial"/>
                <a:sym typeface="Arial"/>
              </a:rPr>
              <a:t>und </a:t>
            </a:r>
            <a:r>
              <a:rPr b="0" i="1" lang="en-US" sz="1200" u="none" cap="none" strike="noStrike">
                <a:solidFill>
                  <a:schemeClr val="dk1"/>
                </a:solidFill>
                <a:latin typeface="Arial"/>
                <a:ea typeface="Arial"/>
                <a:cs typeface="Arial"/>
                <a:sym typeface="Arial"/>
              </a:rPr>
              <a:t>Glaukom </a:t>
            </a:r>
            <a:r>
              <a:rPr b="0" i="0" lang="en-US" sz="1200" u="none" cap="none" strike="noStrike">
                <a:solidFill>
                  <a:schemeClr val="dk1"/>
                </a:solidFill>
                <a:latin typeface="Arial"/>
                <a:ea typeface="Arial"/>
                <a:cs typeface="Arial"/>
                <a:sym typeface="Arial"/>
              </a:rPr>
              <a:t>stützen, bedeutet es „von Geburt an vorhanden“</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Aber ist das nicht genau das, was </a:t>
            </a:r>
            <a:r>
              <a:rPr b="0" i="0" lang="en-US" sz="1200" u="none" cap="none" strike="noStrike">
                <a:solidFill>
                  <a:schemeClr val="dk1"/>
                </a:solidFill>
                <a:latin typeface="Arial"/>
                <a:ea typeface="Arial"/>
                <a:cs typeface="Arial"/>
                <a:sym typeface="Arial"/>
              </a:rPr>
              <a:t>„angeboren“ </a:t>
            </a:r>
            <a:r>
              <a:rPr b="0" i="1" lang="en-US" sz="1200" u="none" cap="none" strike="noStrike">
                <a:solidFill>
                  <a:schemeClr val="dk1"/>
                </a:solidFill>
                <a:latin typeface="Arial"/>
                <a:ea typeface="Arial"/>
                <a:cs typeface="Arial"/>
                <a:sym typeface="Arial"/>
              </a:rPr>
              <a:t>bedeutet?</a:t>
            </a:r>
            <a:endParaRPr/>
          </a:p>
          <a:p>
            <a:pPr indent="0" lvl="0" marL="0" marR="0" rtl="0" algn="l">
              <a:spcBef>
                <a:spcPts val="0"/>
              </a:spcBef>
              <a:spcAft>
                <a:spcPts val="0"/>
              </a:spcAft>
              <a:buNone/>
            </a:pPr>
            <a:r>
              <a:rPr b="0" i="0" lang="en-US" sz="1200" u="none" cap="none" strike="noStrike">
                <a:solidFill>
                  <a:srgbClr val="DCE8E8"/>
                </a:solidFill>
                <a:latin typeface="Arial"/>
                <a:ea typeface="Arial"/>
                <a:cs typeface="Arial"/>
                <a:sym typeface="Arial"/>
              </a:rPr>
              <a:t>Das ist es in der Tat</a:t>
            </a:r>
            <a:endParaRPr/>
          </a:p>
        </p:txBody>
      </p:sp>
      <p:sp>
        <p:nvSpPr>
          <p:cNvPr id="3418" name="Google Shape;3418;p18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 name="Shape 350"/>
        <p:cNvGrpSpPr/>
        <p:nvPr/>
      </p:nvGrpSpPr>
      <p:grpSpPr>
        <a:xfrm>
          <a:off x="0" y="0"/>
          <a:ext cx="0" cy="0"/>
          <a:chOff x="0" y="0"/>
          <a:chExt cx="0" cy="0"/>
        </a:xfrm>
      </p:grpSpPr>
      <p:sp>
        <p:nvSpPr>
          <p:cNvPr id="351" name="Google Shape;351;p1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52" name="Google Shape;352;p1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53" name="Google Shape;353;p18"/>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an der Hornhaut</a:t>
            </a:r>
            <a:endParaRPr/>
          </a:p>
        </p:txBody>
      </p:sp>
      <p:sp>
        <p:nvSpPr>
          <p:cNvPr id="354" name="Google Shape;354;p18"/>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b="1"/>
          </a:p>
        </p:txBody>
      </p:sp>
      <p:sp>
        <p:nvSpPr>
          <p:cNvPr id="355" name="Google Shape;355;p18"/>
          <p:cNvSpPr txBox="1"/>
          <p:nvPr/>
        </p:nvSpPr>
        <p:spPr>
          <a:xfrm>
            <a:off x="763600" y="4730738"/>
            <a:ext cx="22224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am Sehnerv</a:t>
            </a:r>
            <a:endParaRPr/>
          </a:p>
        </p:txBody>
      </p:sp>
      <p:sp>
        <p:nvSpPr>
          <p:cNvPr id="356" name="Google Shape;356;p18"/>
          <p:cNvSpPr/>
          <p:nvPr/>
        </p:nvSpPr>
        <p:spPr>
          <a:xfrm>
            <a:off x="1665222" y="4730750"/>
            <a:ext cx="897000" cy="246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lang="en-US" sz="1200">
                <a:solidFill>
                  <a:schemeClr val="dk1"/>
                </a:solidFill>
              </a:rPr>
              <a:t>Ein Wort</a:t>
            </a:r>
            <a:endParaRPr/>
          </a:p>
        </p:txBody>
      </p:sp>
      <p:sp>
        <p:nvSpPr>
          <p:cNvPr id="357" name="Google Shape;357;p1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58" name="Google Shape;358;p18"/>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davon aufweist, besteht der Verdacht auf ein Glaukom. </a:t>
            </a:r>
            <a:r>
              <a:rPr b="0" i="0" lang="en-US" sz="1200" u="none" cap="none" strike="noStrike">
                <a:solidFill>
                  <a:schemeClr val="dk1"/>
                </a:solidFill>
                <a:latin typeface="Arial"/>
                <a:ea typeface="Arial"/>
                <a:cs typeface="Arial"/>
                <a:sym typeface="Arial"/>
              </a:rPr>
              <a:t>Diese sind:</a:t>
            </a:r>
            <a:endParaRPr/>
          </a:p>
        </p:txBody>
      </p:sp>
      <p:sp>
        <p:nvSpPr>
          <p:cNvPr id="359" name="Google Shape;359;p18"/>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360" name="Google Shape;360;p1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361" name="Google Shape;361;p18"/>
          <p:cNvSpPr txBox="1"/>
          <p:nvPr/>
        </p:nvSpPr>
        <p:spPr>
          <a:xfrm>
            <a:off x="763609" y="2514600"/>
            <a:ext cx="26553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p:txBody>
      </p:sp>
    </p:spTree>
  </p:cSld>
  <p:clrMapOvr>
    <a:masterClrMapping/>
  </p:clrMapOvr>
</p:sld>
</file>

<file path=ppt/slides/slide1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2" name="Shape 3422"/>
        <p:cNvGrpSpPr/>
        <p:nvPr/>
      </p:nvGrpSpPr>
      <p:grpSpPr>
        <a:xfrm>
          <a:off x="0" y="0"/>
          <a:ext cx="0" cy="0"/>
          <a:chOff x="0" y="0"/>
          <a:chExt cx="0" cy="0"/>
        </a:xfrm>
      </p:grpSpPr>
      <p:sp>
        <p:nvSpPr>
          <p:cNvPr id="3423" name="Google Shape;3423;p184"/>
          <p:cNvSpPr txBox="1"/>
          <p:nvPr/>
        </p:nvSpPr>
        <p:spPr>
          <a:xfrm>
            <a:off x="1516063" y="4687888"/>
            <a:ext cx="7018337" cy="1477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Erinnern Sie sich daran, dass wir zuvor gesagt haben, dass ein kindliches Glaukom als „sekundär“ bezeichnet wird, wenn es mit Augenproblemen und/oder systemischen Erkrankungen einhergeht. Manchmal betreffen diese Probleme also nur die Augen, manchmal sind sie systemischer Natur. Manchmal sind sie erworben … und manchmal sind sie nicht erworben.</a:t>
            </a:r>
            <a:endParaRPr/>
          </a:p>
        </p:txBody>
      </p:sp>
      <p:sp>
        <p:nvSpPr>
          <p:cNvPr id="3424" name="Google Shape;3424;p18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425" name="Google Shape;3425;p184"/>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426" name="Google Shape;3426;p18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427" name="Google Shape;3427;p18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428" name="Google Shape;3428;p18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429" name="Google Shape;3429;p18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430" name="Google Shape;3430;p18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431" name="Google Shape;3431;p184"/>
          <p:cNvCxnSpPr>
            <a:stCxn id="3425"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432" name="Google Shape;3432;p184"/>
          <p:cNvCxnSpPr>
            <a:stCxn id="3425"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433" name="Google Shape;3433;p184"/>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3434" name="Google Shape;3434;p18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435" name="Google Shape;3435;p18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436" name="Google Shape;3436;p18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437" name="Google Shape;3437;p18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438" name="Google Shape;3438;p18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439" name="Google Shape;3439;p18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1" i="0" lang="en-US" sz="1200" u="none" cap="none" strike="noStrike">
                <a:solidFill>
                  <a:schemeClr val="dk1"/>
                </a:solidFill>
                <a:latin typeface="Arial"/>
                <a:ea typeface="Arial"/>
                <a:cs typeface="Arial"/>
                <a:sym typeface="Arial"/>
              </a:rPr>
              <a:t> erworbene </a:t>
            </a:r>
            <a:r>
              <a:rPr b="0" i="0" lang="en-US" sz="1200" u="none" cap="none" strike="noStrike">
                <a:solidFill>
                  <a:schemeClr val="dk1"/>
                </a:solidFill>
                <a:latin typeface="Arial"/>
                <a:ea typeface="Arial"/>
                <a:cs typeface="Arial"/>
                <a:sym typeface="Arial"/>
              </a:rPr>
              <a:t>Augenerkrankung</a:t>
            </a:r>
            <a:endParaRPr/>
          </a:p>
        </p:txBody>
      </p:sp>
      <p:sp>
        <p:nvSpPr>
          <p:cNvPr id="3440" name="Google Shape;3440;p18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441" name="Google Shape;3441;p184"/>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442" name="Google Shape;3442;p18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443" name="Google Shape;3443;p18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1"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sp>
        <p:nvSpPr>
          <p:cNvPr id="3444" name="Google Shape;3444;p18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cxnSp>
        <p:nvCxnSpPr>
          <p:cNvPr id="3445" name="Google Shape;3445;p18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446" name="Google Shape;3446;p18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447" name="Google Shape;3447;p18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448" name="Google Shape;3448;p18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449" name="Google Shape;3449;p184"/>
          <p:cNvSpPr txBox="1"/>
          <p:nvPr/>
        </p:nvSpPr>
        <p:spPr>
          <a:xfrm>
            <a:off x="2095500" y="4365625"/>
            <a:ext cx="4605338" cy="1570038"/>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a:t>
            </a:r>
            <a:r>
              <a:rPr b="0" i="0" lang="en-US" sz="1200" u="none" cap="none" strike="noStrike">
                <a:solidFill>
                  <a:schemeClr val="dk1"/>
                </a:solidFill>
                <a:latin typeface="Arial"/>
                <a:ea typeface="Arial"/>
                <a:cs typeface="Arial"/>
                <a:sym typeface="Arial"/>
              </a:rPr>
              <a:t>„nicht erworben“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Laut der Quelle, auf die sich die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30"/>
                  </a:ext>
                </a:extLst>
              </a:rPr>
              <a:t>Fachbücher</a:t>
            </a:r>
            <a:r>
              <a:rPr b="0" i="0" lang="en-US" sz="1200" u="none" cap="none" strike="noStrike">
                <a:solidFill>
                  <a:schemeClr val="dk1"/>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für Pädiatrie </a:t>
            </a:r>
            <a:r>
              <a:rPr b="0" i="0" lang="en-US" sz="1200" u="none" cap="none" strike="noStrike">
                <a:solidFill>
                  <a:schemeClr val="dk1"/>
                </a:solidFill>
                <a:latin typeface="Arial"/>
                <a:ea typeface="Arial"/>
                <a:cs typeface="Arial"/>
                <a:sym typeface="Arial"/>
              </a:rPr>
              <a:t>und </a:t>
            </a:r>
            <a:r>
              <a:rPr b="0" i="1" lang="en-US" sz="1200" u="none" cap="none" strike="noStrike">
                <a:solidFill>
                  <a:schemeClr val="dk1"/>
                </a:solidFill>
                <a:latin typeface="Arial"/>
                <a:ea typeface="Arial"/>
                <a:cs typeface="Arial"/>
                <a:sym typeface="Arial"/>
              </a:rPr>
              <a:t>Glaukom </a:t>
            </a:r>
            <a:r>
              <a:rPr b="0" i="0" lang="en-US" sz="1200" u="none" cap="none" strike="noStrike">
                <a:solidFill>
                  <a:schemeClr val="dk1"/>
                </a:solidFill>
                <a:latin typeface="Arial"/>
                <a:ea typeface="Arial"/>
                <a:cs typeface="Arial"/>
                <a:sym typeface="Arial"/>
              </a:rPr>
              <a:t>stützen, bedeutet es „von Geburt an vorhanden“</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Aber ist das nicht genau das, was </a:t>
            </a:r>
            <a:r>
              <a:rPr b="0" i="0" lang="en-US" sz="1200" u="none" cap="none" strike="noStrike">
                <a:solidFill>
                  <a:schemeClr val="dk1"/>
                </a:solidFill>
                <a:latin typeface="Arial"/>
                <a:ea typeface="Arial"/>
                <a:cs typeface="Arial"/>
                <a:sym typeface="Arial"/>
              </a:rPr>
              <a:t>„angeboren“ </a:t>
            </a:r>
            <a:r>
              <a:rPr b="0" i="1" lang="en-US" sz="1200" u="none" cap="none" strike="noStrike">
                <a:solidFill>
                  <a:schemeClr val="dk1"/>
                </a:solidFill>
                <a:latin typeface="Arial"/>
                <a:ea typeface="Arial"/>
                <a:cs typeface="Arial"/>
                <a:sym typeface="Arial"/>
              </a:rPr>
              <a:t>bedeutet?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es in der Tat</a:t>
            </a:r>
            <a:endParaRPr/>
          </a:p>
        </p:txBody>
      </p:sp>
      <p:sp>
        <p:nvSpPr>
          <p:cNvPr id="3450" name="Google Shape;3450;p18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4" name="Shape 3454"/>
        <p:cNvGrpSpPr/>
        <p:nvPr/>
      </p:nvGrpSpPr>
      <p:grpSpPr>
        <a:xfrm>
          <a:off x="0" y="0"/>
          <a:ext cx="0" cy="0"/>
          <a:chOff x="0" y="0"/>
          <a:chExt cx="0" cy="0"/>
        </a:xfrm>
      </p:grpSpPr>
      <p:sp>
        <p:nvSpPr>
          <p:cNvPr id="3455" name="Google Shape;3455;p185"/>
          <p:cNvSpPr txBox="1"/>
          <p:nvPr/>
        </p:nvSpPr>
        <p:spPr>
          <a:xfrm>
            <a:off x="1516063" y="4687888"/>
            <a:ext cx="7018337" cy="1477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Erinnern Sie sich daran, dass wir zuvor gesagt haben, dass ein kindliches Glaukom als „sekundär“ bezeichnet wird, wenn es mit Augenproblemen und/oder systemischen Erkrankungen einhergeht. Manchmal betreffen diese Probleme also nur die Augen, manchmal sind sie systemischer Natur. Manchmal sind sie erworben … und manchmal sind sie nicht erworben.</a:t>
            </a:r>
            <a:endParaRPr/>
          </a:p>
        </p:txBody>
      </p:sp>
      <p:sp>
        <p:nvSpPr>
          <p:cNvPr id="3456" name="Google Shape;3456;p18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457" name="Google Shape;3457;p185"/>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458" name="Google Shape;3458;p18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459" name="Google Shape;3459;p18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460" name="Google Shape;3460;p18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461" name="Google Shape;3461;p18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462" name="Google Shape;3462;p18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463" name="Google Shape;3463;p185"/>
          <p:cNvCxnSpPr>
            <a:stCxn id="3457"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464" name="Google Shape;3464;p185"/>
          <p:cNvCxnSpPr>
            <a:stCxn id="3457"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465" name="Google Shape;3465;p185"/>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3466" name="Google Shape;3466;p18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467" name="Google Shape;3467;p18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468" name="Google Shape;3468;p18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469" name="Google Shape;3469;p18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470" name="Google Shape;3470;p18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471" name="Google Shape;3471;p18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1" i="0" lang="en-US" sz="1200" u="none" cap="none" strike="noStrike">
                <a:solidFill>
                  <a:schemeClr val="dk1"/>
                </a:solidFill>
                <a:latin typeface="Arial"/>
                <a:ea typeface="Arial"/>
                <a:cs typeface="Arial"/>
                <a:sym typeface="Arial"/>
              </a:rPr>
              <a:t> erworbene </a:t>
            </a:r>
            <a:r>
              <a:rPr b="0" i="0" lang="en-US" sz="1200" u="none" cap="none" strike="noStrike">
                <a:solidFill>
                  <a:schemeClr val="dk1"/>
                </a:solidFill>
                <a:latin typeface="Arial"/>
                <a:ea typeface="Arial"/>
                <a:cs typeface="Arial"/>
                <a:sym typeface="Arial"/>
              </a:rPr>
              <a:t>Augenerkrankung</a:t>
            </a:r>
            <a:endParaRPr/>
          </a:p>
        </p:txBody>
      </p:sp>
      <p:sp>
        <p:nvSpPr>
          <p:cNvPr id="3472" name="Google Shape;3472;p18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473" name="Google Shape;3473;p185"/>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474" name="Google Shape;3474;p18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475" name="Google Shape;3475;p18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1"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sp>
        <p:nvSpPr>
          <p:cNvPr id="3476" name="Google Shape;3476;p18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cxnSp>
        <p:nvCxnSpPr>
          <p:cNvPr id="3477" name="Google Shape;3477;p18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478" name="Google Shape;3478;p18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479" name="Google Shape;3479;p18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480" name="Google Shape;3480;p18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481" name="Google Shape;3481;p185"/>
          <p:cNvSpPr txBox="1"/>
          <p:nvPr/>
        </p:nvSpPr>
        <p:spPr>
          <a:xfrm>
            <a:off x="2095500" y="4365625"/>
            <a:ext cx="4605338" cy="1570038"/>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bedeutet </a:t>
            </a:r>
            <a:r>
              <a:rPr b="0" i="0" lang="en-US" sz="1200" u="none" cap="none" strike="noStrike">
                <a:solidFill>
                  <a:srgbClr val="BFBFBF"/>
                </a:solidFill>
                <a:latin typeface="Arial"/>
                <a:ea typeface="Arial"/>
                <a:cs typeface="Arial"/>
                <a:sym typeface="Arial"/>
              </a:rPr>
              <a:t>„nicht erworben“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Laut der Quelle, auf die sich die Fachbücher </a:t>
            </a:r>
            <a:r>
              <a:rPr b="0" i="1" lang="en-US" sz="1200" u="none" cap="none" strike="noStrike">
                <a:solidFill>
                  <a:srgbClr val="BFBFBF"/>
                </a:solidFill>
                <a:latin typeface="Arial"/>
                <a:ea typeface="Arial"/>
                <a:cs typeface="Arial"/>
                <a:sym typeface="Arial"/>
              </a:rPr>
              <a:t>für Pädiatrie </a:t>
            </a:r>
            <a:r>
              <a:rPr b="0" i="0" lang="en-US" sz="1200" u="none" cap="none" strike="noStrike">
                <a:solidFill>
                  <a:srgbClr val="BFBFBF"/>
                </a:solidFill>
                <a:latin typeface="Arial"/>
                <a:ea typeface="Arial"/>
                <a:cs typeface="Arial"/>
                <a:sym typeface="Arial"/>
              </a:rPr>
              <a:t>und </a:t>
            </a:r>
            <a:r>
              <a:rPr b="0" i="1" lang="en-US" sz="1200" u="none" cap="none" strike="noStrike">
                <a:solidFill>
                  <a:srgbClr val="BFBFBF"/>
                </a:solidFill>
                <a:latin typeface="Arial"/>
                <a:ea typeface="Arial"/>
                <a:cs typeface="Arial"/>
                <a:sym typeface="Arial"/>
              </a:rPr>
              <a:t>Glaukom </a:t>
            </a:r>
            <a:r>
              <a:rPr b="0" i="0" lang="en-US" sz="1200" u="none" cap="none" strike="noStrike">
                <a:solidFill>
                  <a:srgbClr val="BFBFBF"/>
                </a:solidFill>
                <a:latin typeface="Arial"/>
                <a:ea typeface="Arial"/>
                <a:cs typeface="Arial"/>
                <a:sym typeface="Arial"/>
              </a:rPr>
              <a:t>stützen, bedeutet es „von Geburt an vorhanden“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Aber ist das nicht genau das, was </a:t>
            </a:r>
            <a:r>
              <a:rPr b="0" i="0" lang="en-US" sz="1200" u="none" cap="none" strike="noStrike">
                <a:solidFill>
                  <a:srgbClr val="BFBFBF"/>
                </a:solidFill>
                <a:latin typeface="Arial"/>
                <a:ea typeface="Arial"/>
                <a:cs typeface="Arial"/>
                <a:sym typeface="Arial"/>
              </a:rPr>
              <a:t>„angeboren“ </a:t>
            </a:r>
            <a:r>
              <a:rPr b="0" i="1" lang="en-US" sz="1200" u="none" cap="none" strike="noStrike">
                <a:solidFill>
                  <a:srgbClr val="BFBFBF"/>
                </a:solidFill>
                <a:latin typeface="Arial"/>
                <a:ea typeface="Arial"/>
                <a:cs typeface="Arial"/>
                <a:sym typeface="Arial"/>
              </a:rPr>
              <a:t>bedeutet?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ist es in der Tat</a:t>
            </a:r>
            <a:endParaRPr/>
          </a:p>
        </p:txBody>
      </p:sp>
      <p:sp>
        <p:nvSpPr>
          <p:cNvPr id="3482" name="Google Shape;3482;p18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483" name="Google Shape;3483;p185"/>
          <p:cNvSpPr txBox="1"/>
          <p:nvPr/>
        </p:nvSpPr>
        <p:spPr>
          <a:xfrm>
            <a:off x="1082675" y="4351338"/>
            <a:ext cx="7129463" cy="1384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Warum heißen diese Kategorien dann nicht </a:t>
            </a:r>
            <a:r>
              <a:rPr b="0" i="0" lang="en-US" sz="1200" u="none" cap="none" strike="noStrike">
                <a:solidFill>
                  <a:schemeClr val="dk1"/>
                </a:solidFill>
                <a:latin typeface="Arial"/>
                <a:ea typeface="Arial"/>
                <a:cs typeface="Arial"/>
                <a:sym typeface="Arial"/>
              </a:rPr>
              <a:t>„angeborene Augenerkrankungen“ </a:t>
            </a:r>
            <a:r>
              <a:rPr b="0" i="1" lang="en-US" sz="1200" u="none" cap="none" strike="noStrike">
                <a:solidFill>
                  <a:schemeClr val="dk1"/>
                </a:solidFill>
                <a:latin typeface="Arial"/>
                <a:ea typeface="Arial"/>
                <a:cs typeface="Arial"/>
                <a:sym typeface="Arial"/>
              </a:rPr>
              <a:t>und </a:t>
            </a:r>
            <a:r>
              <a:rPr b="0" i="0" lang="en-US" sz="1200" u="none" cap="none" strike="noStrike">
                <a:solidFill>
                  <a:schemeClr val="dk1"/>
                </a:solidFill>
                <a:latin typeface="Arial"/>
                <a:ea typeface="Arial"/>
                <a:cs typeface="Arial"/>
                <a:sym typeface="Arial"/>
              </a:rPr>
              <a:t>„angeborene systemische Erkrankungen“</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Laut derselben Quelle „fehlt es Begriffen wie </a:t>
            </a:r>
            <a:r>
              <a:rPr b="0" i="1" lang="en-US" sz="1200" u="none" cap="none" strike="noStrike">
                <a:solidFill>
                  <a:srgbClr val="FFFF84"/>
                </a:solidFill>
                <a:latin typeface="Arial"/>
                <a:ea typeface="Arial"/>
                <a:cs typeface="Arial"/>
                <a:sym typeface="Arial"/>
              </a:rPr>
              <a:t>Entwicklungsglaukom, </a:t>
            </a:r>
            <a:r>
              <a:rPr b="1" i="1" lang="en-US" sz="1200" u="none" cap="none" strike="noStrike">
                <a:solidFill>
                  <a:srgbClr val="FFFF84"/>
                </a:solidFill>
                <a:latin typeface="Arial"/>
                <a:ea typeface="Arial"/>
                <a:cs typeface="Arial"/>
                <a:sym typeface="Arial"/>
              </a:rPr>
              <a:t>angeborenes </a:t>
            </a:r>
            <a:r>
              <a:rPr b="0" i="0" lang="en-US" sz="1200" u="none" cap="none" strike="noStrike">
                <a:solidFill>
                  <a:srgbClr val="FFFF84"/>
                </a:solidFill>
                <a:latin typeface="Arial"/>
                <a:ea typeface="Arial"/>
                <a:cs typeface="Arial"/>
                <a:sym typeface="Arial"/>
              </a:rPr>
              <a:t>oder </a:t>
            </a:r>
            <a:r>
              <a:rPr b="0" i="1" lang="en-US" sz="1200" u="none" cap="none" strike="noStrike">
                <a:solidFill>
                  <a:srgbClr val="FFFF84"/>
                </a:solidFill>
                <a:latin typeface="Arial"/>
                <a:ea typeface="Arial"/>
                <a:cs typeface="Arial"/>
                <a:sym typeface="Arial"/>
              </a:rPr>
              <a:t>infantiles </a:t>
            </a:r>
            <a:r>
              <a:rPr b="0" i="0" lang="en-US" sz="1200" u="none" cap="none" strike="noStrike">
                <a:solidFill>
                  <a:srgbClr val="FFFF84"/>
                </a:solidFill>
                <a:latin typeface="Arial"/>
                <a:ea typeface="Arial"/>
                <a:cs typeface="Arial"/>
                <a:sym typeface="Arial"/>
              </a:rPr>
              <a:t>Glaukom an einer klaren Definition, und von ihrer Verwendung ist abzuraten“ [Hervorhebung von mir]</a:t>
            </a:r>
            <a:endParaRPr/>
          </a:p>
          <a:p>
            <a:pPr indent="0" lvl="0" marL="0" marR="0" rtl="0" algn="l">
              <a:spcBef>
                <a:spcPts val="0"/>
              </a:spcBef>
              <a:spcAft>
                <a:spcPts val="0"/>
              </a:spcAft>
              <a:buNone/>
            </a:pPr>
            <a:r>
              <a:t/>
            </a:r>
            <a:endParaRPr b="0" i="1"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Aber </a:t>
            </a:r>
            <a:r>
              <a:rPr b="1" i="0" lang="en-US" sz="1200" u="none" cap="none" strike="noStrike">
                <a:solidFill>
                  <a:srgbClr val="FFFF84"/>
                </a:solidFill>
                <a:latin typeface="Arial"/>
                <a:ea typeface="Arial"/>
                <a:cs typeface="Arial"/>
                <a:sym typeface="Arial"/>
              </a:rPr>
              <a:t>hier</a:t>
            </a:r>
            <a:r>
              <a:rPr b="0" i="1" lang="en-US" sz="1200" u="none" cap="none" strike="noStrike">
                <a:solidFill>
                  <a:srgbClr val="FFFF84"/>
                </a:solidFill>
                <a:latin typeface="Arial"/>
                <a:ea typeface="Arial"/>
                <a:cs typeface="Arial"/>
                <a:sym typeface="Arial"/>
              </a:rPr>
              <a:t> wurde der Begriff verwendet, nämlich primäres </a:t>
            </a:r>
            <a:r>
              <a:rPr b="1" i="1" lang="en-US" sz="1200" u="none" cap="none" strike="noStrike">
                <a:solidFill>
                  <a:srgbClr val="FFFF84"/>
                </a:solidFill>
                <a:latin typeface="Arial"/>
                <a:ea typeface="Arial"/>
                <a:cs typeface="Arial"/>
                <a:sym typeface="Arial"/>
              </a:rPr>
              <a:t>angeborenes </a:t>
            </a:r>
            <a:r>
              <a:rPr b="0" i="1" lang="en-US" sz="1200" u="none" cap="none" strike="noStrike">
                <a:solidFill>
                  <a:srgbClr val="FFFF84"/>
                </a:solidFill>
                <a:latin typeface="Arial"/>
                <a:ea typeface="Arial"/>
                <a:cs typeface="Arial"/>
                <a:sym typeface="Arial"/>
              </a:rPr>
              <a:t>Glaukom…</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Ja, das ist mir auch aufgefallen, aber ich weiß einfach nicht, was ich Ihnen sagen soll</a:t>
            </a:r>
            <a:endParaRPr/>
          </a:p>
        </p:txBody>
      </p:sp>
    </p:spTree>
  </p:cSld>
  <p:clrMapOvr>
    <a:masterClrMapping/>
  </p:clrMapOvr>
</p:sld>
</file>

<file path=ppt/slides/slide1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7" name="Shape 3487"/>
        <p:cNvGrpSpPr/>
        <p:nvPr/>
      </p:nvGrpSpPr>
      <p:grpSpPr>
        <a:xfrm>
          <a:off x="0" y="0"/>
          <a:ext cx="0" cy="0"/>
          <a:chOff x="0" y="0"/>
          <a:chExt cx="0" cy="0"/>
        </a:xfrm>
      </p:grpSpPr>
      <p:sp>
        <p:nvSpPr>
          <p:cNvPr id="3488" name="Google Shape;3488;p186"/>
          <p:cNvSpPr txBox="1"/>
          <p:nvPr/>
        </p:nvSpPr>
        <p:spPr>
          <a:xfrm>
            <a:off x="1516063" y="4687888"/>
            <a:ext cx="7018337" cy="1477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Erinnern Sie sich daran, dass wir zuvor gesagt haben, dass ein kindliches Glaukom als „sekundär“ bezeichnet wird, wenn es mit Augenproblemen und/oder systemischen Erkrankungen einhergeht. Manchmal betreffen diese Probleme also nur die Augen, manchmal sind sie systemischer Natur. Manchmal sind sie erworben … und manchmal sind sie nicht erworben.</a:t>
            </a:r>
            <a:endParaRPr/>
          </a:p>
        </p:txBody>
      </p:sp>
      <p:sp>
        <p:nvSpPr>
          <p:cNvPr id="3489" name="Google Shape;3489;p18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490" name="Google Shape;3490;p186"/>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491" name="Google Shape;3491;p18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492" name="Google Shape;3492;p18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493" name="Google Shape;3493;p18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494" name="Google Shape;3494;p18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495" name="Google Shape;3495;p18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496" name="Google Shape;3496;p186"/>
          <p:cNvCxnSpPr>
            <a:stCxn id="3490"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497" name="Google Shape;3497;p186"/>
          <p:cNvCxnSpPr>
            <a:stCxn id="3490"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498" name="Google Shape;3498;p18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499" name="Google Shape;3499;p18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500" name="Google Shape;3500;p18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501" name="Google Shape;3501;p18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502" name="Google Shape;3502;p18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503" name="Google Shape;3503;p18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504" name="Google Shape;3504;p18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1" i="0" lang="en-US" sz="1200" u="none" cap="none" strike="noStrike">
                <a:solidFill>
                  <a:schemeClr val="dk1"/>
                </a:solidFill>
                <a:latin typeface="Arial"/>
                <a:ea typeface="Arial"/>
                <a:cs typeface="Arial"/>
                <a:sym typeface="Arial"/>
              </a:rPr>
              <a:t> erworbene </a:t>
            </a:r>
            <a:r>
              <a:rPr b="0" i="0" lang="en-US" sz="1200" u="none" cap="none" strike="noStrike">
                <a:solidFill>
                  <a:schemeClr val="dk1"/>
                </a:solidFill>
                <a:latin typeface="Arial"/>
                <a:ea typeface="Arial"/>
                <a:cs typeface="Arial"/>
                <a:sym typeface="Arial"/>
              </a:rPr>
              <a:t>Augenerkrankung</a:t>
            </a:r>
            <a:endParaRPr/>
          </a:p>
        </p:txBody>
      </p:sp>
      <p:sp>
        <p:nvSpPr>
          <p:cNvPr id="3505" name="Google Shape;3505;p18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506" name="Google Shape;3506;p186"/>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507" name="Google Shape;3507;p18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508" name="Google Shape;3508;p18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1"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sp>
        <p:nvSpPr>
          <p:cNvPr id="3509" name="Google Shape;3509;p18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cxnSp>
        <p:nvCxnSpPr>
          <p:cNvPr id="3510" name="Google Shape;3510;p18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511" name="Google Shape;3511;p18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512" name="Google Shape;3512;p18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513" name="Google Shape;3513;p18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514" name="Google Shape;3514;p186"/>
          <p:cNvSpPr txBox="1"/>
          <p:nvPr/>
        </p:nvSpPr>
        <p:spPr>
          <a:xfrm>
            <a:off x="2095500" y="4365625"/>
            <a:ext cx="4605338" cy="1570038"/>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bedeutet </a:t>
            </a:r>
            <a:r>
              <a:rPr b="0" i="0" lang="en-US" sz="1200" u="none" cap="none" strike="noStrike">
                <a:solidFill>
                  <a:srgbClr val="BFBFBF"/>
                </a:solidFill>
                <a:latin typeface="Arial"/>
                <a:ea typeface="Arial"/>
                <a:cs typeface="Arial"/>
                <a:sym typeface="Arial"/>
              </a:rPr>
              <a:t>„nicht erworben“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Laut der Quelle, auf die sich die Fachbücher </a:t>
            </a:r>
            <a:r>
              <a:rPr b="0" i="1" lang="en-US" sz="1200" u="none" cap="none" strike="noStrike">
                <a:solidFill>
                  <a:srgbClr val="BFBFBF"/>
                </a:solidFill>
                <a:latin typeface="Arial"/>
                <a:ea typeface="Arial"/>
                <a:cs typeface="Arial"/>
                <a:sym typeface="Arial"/>
              </a:rPr>
              <a:t>für Pädiatrie </a:t>
            </a:r>
            <a:r>
              <a:rPr b="0" i="0" lang="en-US" sz="1200" u="none" cap="none" strike="noStrike">
                <a:solidFill>
                  <a:srgbClr val="BFBFBF"/>
                </a:solidFill>
                <a:latin typeface="Arial"/>
                <a:ea typeface="Arial"/>
                <a:cs typeface="Arial"/>
                <a:sym typeface="Arial"/>
              </a:rPr>
              <a:t>und </a:t>
            </a:r>
            <a:r>
              <a:rPr b="0" i="1" lang="en-US" sz="1200" u="none" cap="none" strike="noStrike">
                <a:solidFill>
                  <a:srgbClr val="BFBFBF"/>
                </a:solidFill>
                <a:latin typeface="Arial"/>
                <a:ea typeface="Arial"/>
                <a:cs typeface="Arial"/>
                <a:sym typeface="Arial"/>
              </a:rPr>
              <a:t>Glaukom </a:t>
            </a:r>
            <a:r>
              <a:rPr b="0" i="0" lang="en-US" sz="1200" u="none" cap="none" strike="noStrike">
                <a:solidFill>
                  <a:srgbClr val="BFBFBF"/>
                </a:solidFill>
                <a:latin typeface="Arial"/>
                <a:ea typeface="Arial"/>
                <a:cs typeface="Arial"/>
                <a:sym typeface="Arial"/>
              </a:rPr>
              <a:t>stützen, bedeutet es „von Geburt an vorhanden“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Aber ist das nicht genau das, was </a:t>
            </a:r>
            <a:r>
              <a:rPr b="0" i="0" lang="en-US" sz="1200" u="none" cap="none" strike="noStrike">
                <a:solidFill>
                  <a:srgbClr val="BFBFBF"/>
                </a:solidFill>
                <a:latin typeface="Arial"/>
                <a:ea typeface="Arial"/>
                <a:cs typeface="Arial"/>
                <a:sym typeface="Arial"/>
              </a:rPr>
              <a:t>„angeboren“ </a:t>
            </a:r>
            <a:r>
              <a:rPr b="0" i="1" lang="en-US" sz="1200" u="none" cap="none" strike="noStrike">
                <a:solidFill>
                  <a:srgbClr val="BFBFBF"/>
                </a:solidFill>
                <a:latin typeface="Arial"/>
                <a:ea typeface="Arial"/>
                <a:cs typeface="Arial"/>
                <a:sym typeface="Arial"/>
              </a:rPr>
              <a:t>bedeutet?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ist es in der Tat</a:t>
            </a:r>
            <a:endParaRPr/>
          </a:p>
        </p:txBody>
      </p:sp>
      <p:sp>
        <p:nvSpPr>
          <p:cNvPr id="3515" name="Google Shape;3515;p18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516" name="Google Shape;3516;p186"/>
          <p:cNvSpPr txBox="1"/>
          <p:nvPr/>
        </p:nvSpPr>
        <p:spPr>
          <a:xfrm>
            <a:off x="1082675" y="4351338"/>
            <a:ext cx="7129500" cy="1349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Warum heißen diese Kategorien dann nicht </a:t>
            </a:r>
            <a:r>
              <a:rPr b="0" i="0" lang="en-US" sz="1200" u="none" cap="none" strike="noStrike">
                <a:solidFill>
                  <a:schemeClr val="dk1"/>
                </a:solidFill>
                <a:latin typeface="Arial"/>
                <a:ea typeface="Arial"/>
                <a:cs typeface="Arial"/>
                <a:sym typeface="Arial"/>
              </a:rPr>
              <a:t>„angeborene Augenerkrankungen“ </a:t>
            </a:r>
            <a:r>
              <a:rPr b="0" i="1" lang="en-US" sz="1200" u="none" cap="none" strike="noStrike">
                <a:solidFill>
                  <a:schemeClr val="dk1"/>
                </a:solidFill>
                <a:latin typeface="Arial"/>
                <a:ea typeface="Arial"/>
                <a:cs typeface="Arial"/>
                <a:sym typeface="Arial"/>
              </a:rPr>
              <a:t>und </a:t>
            </a:r>
            <a:r>
              <a:rPr b="0" i="0" lang="en-US" sz="1200" u="none" cap="none" strike="noStrike">
                <a:solidFill>
                  <a:schemeClr val="dk1"/>
                </a:solidFill>
                <a:latin typeface="Arial"/>
                <a:ea typeface="Arial"/>
                <a:cs typeface="Arial"/>
                <a:sym typeface="Arial"/>
              </a:rPr>
              <a:t>„angeborene systemische Erkrankungen“</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212529"/>
                </a:solidFill>
                <a:latin typeface="Arial"/>
                <a:ea typeface="Arial"/>
                <a:cs typeface="Arial"/>
                <a:sym typeface="Arial"/>
              </a:rPr>
              <a:t>Laut derselben Quelle „fehlt Begriffen wie </a:t>
            </a:r>
            <a:r>
              <a:rPr b="0" i="1" lang="en-US" sz="1200" u="none" cap="none" strike="noStrike">
                <a:solidFill>
                  <a:srgbClr val="212529"/>
                </a:solidFill>
                <a:latin typeface="Arial"/>
                <a:ea typeface="Arial"/>
                <a:cs typeface="Arial"/>
                <a:sym typeface="Arial"/>
              </a:rPr>
              <a:t>Entwicklungsglaukom, </a:t>
            </a:r>
            <a:r>
              <a:rPr b="1" i="1" lang="en-US" sz="1200" u="none" cap="none" strike="noStrike">
                <a:solidFill>
                  <a:srgbClr val="212529"/>
                </a:solidFill>
                <a:latin typeface="Arial"/>
                <a:ea typeface="Arial"/>
                <a:cs typeface="Arial"/>
                <a:sym typeface="Arial"/>
              </a:rPr>
              <a:t>angeborenes </a:t>
            </a:r>
            <a:r>
              <a:rPr b="0" i="0" lang="en-US" sz="1200" u="none" cap="none" strike="noStrike">
                <a:solidFill>
                  <a:srgbClr val="212529"/>
                </a:solidFill>
                <a:latin typeface="Arial"/>
                <a:ea typeface="Arial"/>
                <a:cs typeface="Arial"/>
                <a:sym typeface="Arial"/>
              </a:rPr>
              <a:t>oder </a:t>
            </a:r>
            <a:r>
              <a:rPr b="0" i="1" lang="en-US" sz="1200" u="none" cap="none" strike="noStrike">
                <a:solidFill>
                  <a:srgbClr val="212529"/>
                </a:solidFill>
                <a:latin typeface="Arial"/>
                <a:ea typeface="Arial"/>
                <a:cs typeface="Arial"/>
                <a:sym typeface="Arial"/>
              </a:rPr>
              <a:t>infantiles </a:t>
            </a:r>
            <a:r>
              <a:rPr b="0" i="0" lang="en-US" sz="1200" u="none" cap="none" strike="noStrike">
                <a:solidFill>
                  <a:srgbClr val="212529"/>
                </a:solidFill>
                <a:latin typeface="Arial"/>
                <a:ea typeface="Arial"/>
                <a:cs typeface="Arial"/>
                <a:sym typeface="Arial"/>
              </a:rPr>
              <a:t>Glaukom eine klaren Definition, und von ihrer Verwendung ist </a:t>
            </a:r>
            <a:r>
              <a:rPr b="0" i="0" lang="en-US" sz="1200" u="none" cap="none" strike="noStrike">
                <a:solidFill>
                  <a:srgbClr val="212529"/>
                </a:solidFill>
                <a:latin typeface="Arial"/>
                <a:ea typeface="Arial"/>
                <a:cs typeface="Arial"/>
                <a:sym typeface="Arial"/>
                <a:extLst>
                  <a:ext uri="http://customooxmlschemas.google.com/">
                    <go:slidesCustomData xmlns:go="http://customooxmlschemas.google.com/" textRoundtripDataId="31"/>
                  </a:ext>
                </a:extLst>
              </a:rPr>
              <a:t>abzuraten</a:t>
            </a:r>
            <a:r>
              <a:rPr b="0" i="0" lang="en-US" sz="1200" u="none" cap="none" strike="noStrike">
                <a:solidFill>
                  <a:srgbClr val="212529"/>
                </a:solidFill>
                <a:latin typeface="Arial"/>
                <a:ea typeface="Arial"/>
                <a:cs typeface="Arial"/>
                <a:sym typeface="Arial"/>
              </a:rPr>
              <a:t>“ [</a:t>
            </a:r>
            <a:r>
              <a:rPr b="0" i="0" lang="en-US" sz="1200" u="none" cap="none" strike="noStrike">
                <a:solidFill>
                  <a:srgbClr val="212529"/>
                </a:solidFill>
                <a:latin typeface="Arial"/>
                <a:ea typeface="Arial"/>
                <a:cs typeface="Arial"/>
                <a:sym typeface="Arial"/>
                <a:extLst>
                  <a:ext uri="http://customooxmlschemas.google.com/">
                    <go:slidesCustomData xmlns:go="http://customooxmlschemas.google.com/" textRoundtripDataId="32"/>
                  </a:ext>
                </a:extLst>
              </a:rPr>
              <a:t>Hervorhebung</a:t>
            </a:r>
            <a:r>
              <a:rPr b="0" i="0" lang="en-US" sz="1200" u="none" cap="none" strike="noStrike">
                <a:solidFill>
                  <a:srgbClr val="212529"/>
                </a:solidFill>
                <a:latin typeface="Arial"/>
                <a:ea typeface="Arial"/>
                <a:cs typeface="Arial"/>
                <a:sym typeface="Arial"/>
              </a:rPr>
              <a:t> von mir]</a:t>
            </a:r>
            <a:endParaRPr b="0" i="0"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1"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Aber </a:t>
            </a:r>
            <a:r>
              <a:rPr b="1" i="0" lang="en-US" sz="1200" u="none" cap="none" strike="noStrike">
                <a:solidFill>
                  <a:srgbClr val="FFFF84"/>
                </a:solidFill>
                <a:latin typeface="Arial"/>
                <a:ea typeface="Arial"/>
                <a:cs typeface="Arial"/>
                <a:sym typeface="Arial"/>
              </a:rPr>
              <a:t>hier</a:t>
            </a:r>
            <a:r>
              <a:rPr b="0" i="1" lang="en-US" sz="1200" u="none" cap="none" strike="noStrike">
                <a:solidFill>
                  <a:srgbClr val="FFFF84"/>
                </a:solidFill>
                <a:latin typeface="Arial"/>
                <a:ea typeface="Arial"/>
                <a:cs typeface="Arial"/>
                <a:sym typeface="Arial"/>
              </a:rPr>
              <a:t> wurde der Begriff verwendet, nämlich primäres </a:t>
            </a:r>
            <a:r>
              <a:rPr b="1" i="1" lang="en-US" sz="1200" u="none" cap="none" strike="noStrike">
                <a:solidFill>
                  <a:srgbClr val="FFFF84"/>
                </a:solidFill>
                <a:latin typeface="Arial"/>
                <a:ea typeface="Arial"/>
                <a:cs typeface="Arial"/>
                <a:sym typeface="Arial"/>
              </a:rPr>
              <a:t>angeborenes </a:t>
            </a:r>
            <a:r>
              <a:rPr b="0" i="1" lang="en-US" sz="1200" u="none" cap="none" strike="noStrike">
                <a:solidFill>
                  <a:srgbClr val="FFFF84"/>
                </a:solidFill>
                <a:latin typeface="Arial"/>
                <a:ea typeface="Arial"/>
                <a:cs typeface="Arial"/>
                <a:sym typeface="Arial"/>
              </a:rPr>
              <a:t>Glaukom…</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Ja, das ist mir auch aufgefallen, aber ich weiß einfach nicht, was ich Ihnen sagen soll</a:t>
            </a:r>
            <a:endParaRPr/>
          </a:p>
        </p:txBody>
      </p:sp>
    </p:spTree>
  </p:cSld>
  <p:clrMapOvr>
    <a:masterClrMapping/>
  </p:clrMapOvr>
</p:sld>
</file>

<file path=ppt/slides/slide1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0" name="Shape 3520"/>
        <p:cNvGrpSpPr/>
        <p:nvPr/>
      </p:nvGrpSpPr>
      <p:grpSpPr>
        <a:xfrm>
          <a:off x="0" y="0"/>
          <a:ext cx="0" cy="0"/>
          <a:chOff x="0" y="0"/>
          <a:chExt cx="0" cy="0"/>
        </a:xfrm>
      </p:grpSpPr>
      <p:sp>
        <p:nvSpPr>
          <p:cNvPr id="3521" name="Google Shape;3521;p187"/>
          <p:cNvSpPr txBox="1"/>
          <p:nvPr/>
        </p:nvSpPr>
        <p:spPr>
          <a:xfrm>
            <a:off x="1516063" y="4687888"/>
            <a:ext cx="7018337" cy="1477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Erinnern Sie sich daran, dass wir zuvor gesagt haben, dass ein kindliches Glaukom als „sekundär“ bezeichnet wird, wenn es mit Augenproblemen und/oder systemischen Erkrankungen einhergeht. Manchmal betreffen diese Probleme also nur die Augen, manchmal sind sie systemischer Natur. Manchmal sind sie erworben … und manchmal sind sie nicht erworben.</a:t>
            </a:r>
            <a:endParaRPr/>
          </a:p>
        </p:txBody>
      </p:sp>
      <p:sp>
        <p:nvSpPr>
          <p:cNvPr id="3522" name="Google Shape;3522;p18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523" name="Google Shape;3523;p187"/>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524" name="Google Shape;3524;p18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525" name="Google Shape;3525;p18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526" name="Google Shape;3526;p18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527" name="Google Shape;3527;p187"/>
          <p:cNvSpPr txBox="1"/>
          <p:nvPr/>
        </p:nvSpPr>
        <p:spPr>
          <a:xfrm>
            <a:off x="134938" y="2817813"/>
            <a:ext cx="1446212"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Angeboren</a:t>
            </a:r>
            <a:endParaRPr/>
          </a:p>
        </p:txBody>
      </p:sp>
      <p:sp>
        <p:nvSpPr>
          <p:cNvPr id="3528" name="Google Shape;3528;p18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529" name="Google Shape;3529;p187"/>
          <p:cNvCxnSpPr>
            <a:stCxn id="3523"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530" name="Google Shape;3530;p187"/>
          <p:cNvCxnSpPr>
            <a:stCxn id="3523"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531" name="Google Shape;3531;p187"/>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3532" name="Google Shape;3532;p18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533" name="Google Shape;3533;p18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534" name="Google Shape;3534;p18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535" name="Google Shape;3535;p18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536" name="Google Shape;3536;p18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537" name="Google Shape;3537;p18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1" i="0" lang="en-US" sz="1200" u="none" cap="none" strike="noStrike">
                <a:solidFill>
                  <a:schemeClr val="dk1"/>
                </a:solidFill>
                <a:latin typeface="Arial"/>
                <a:ea typeface="Arial"/>
                <a:cs typeface="Arial"/>
                <a:sym typeface="Arial"/>
              </a:rPr>
              <a:t> erworbene </a:t>
            </a:r>
            <a:r>
              <a:rPr b="0" i="0" lang="en-US" sz="1200" u="none" cap="none" strike="noStrike">
                <a:solidFill>
                  <a:schemeClr val="dk1"/>
                </a:solidFill>
                <a:latin typeface="Arial"/>
                <a:ea typeface="Arial"/>
                <a:cs typeface="Arial"/>
                <a:sym typeface="Arial"/>
              </a:rPr>
              <a:t>Augenerkrankung</a:t>
            </a:r>
            <a:endParaRPr/>
          </a:p>
        </p:txBody>
      </p:sp>
      <p:sp>
        <p:nvSpPr>
          <p:cNvPr id="3538" name="Google Shape;3538;p18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539" name="Google Shape;3539;p187"/>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540" name="Google Shape;3540;p18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541" name="Google Shape;3541;p18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1"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sp>
        <p:nvSpPr>
          <p:cNvPr id="3542" name="Google Shape;3542;p18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cxnSp>
        <p:nvCxnSpPr>
          <p:cNvPr id="3543" name="Google Shape;3543;p18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544" name="Google Shape;3544;p18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545" name="Google Shape;3545;p18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546" name="Google Shape;3546;p18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547" name="Google Shape;3547;p187"/>
          <p:cNvSpPr txBox="1"/>
          <p:nvPr/>
        </p:nvSpPr>
        <p:spPr>
          <a:xfrm>
            <a:off x="2095500" y="4365625"/>
            <a:ext cx="4605338" cy="1570038"/>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bedeutet </a:t>
            </a:r>
            <a:r>
              <a:rPr b="0" i="0" lang="en-US" sz="1200" u="none" cap="none" strike="noStrike">
                <a:solidFill>
                  <a:srgbClr val="BFBFBF"/>
                </a:solidFill>
                <a:latin typeface="Arial"/>
                <a:ea typeface="Arial"/>
                <a:cs typeface="Arial"/>
                <a:sym typeface="Arial"/>
              </a:rPr>
              <a:t>„nicht erworben“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Laut der Quelle, auf die sich die Fachbücher </a:t>
            </a:r>
            <a:r>
              <a:rPr b="0" i="1" lang="en-US" sz="1200" u="none" cap="none" strike="noStrike">
                <a:solidFill>
                  <a:srgbClr val="BFBFBF"/>
                </a:solidFill>
                <a:latin typeface="Arial"/>
                <a:ea typeface="Arial"/>
                <a:cs typeface="Arial"/>
                <a:sym typeface="Arial"/>
              </a:rPr>
              <a:t>für Pädiatrie </a:t>
            </a:r>
            <a:r>
              <a:rPr b="0" i="0" lang="en-US" sz="1200" u="none" cap="none" strike="noStrike">
                <a:solidFill>
                  <a:srgbClr val="BFBFBF"/>
                </a:solidFill>
                <a:latin typeface="Arial"/>
                <a:ea typeface="Arial"/>
                <a:cs typeface="Arial"/>
                <a:sym typeface="Arial"/>
              </a:rPr>
              <a:t>und </a:t>
            </a:r>
            <a:r>
              <a:rPr b="0" i="1" lang="en-US" sz="1200" u="none" cap="none" strike="noStrike">
                <a:solidFill>
                  <a:srgbClr val="BFBFBF"/>
                </a:solidFill>
                <a:latin typeface="Arial"/>
                <a:ea typeface="Arial"/>
                <a:cs typeface="Arial"/>
                <a:sym typeface="Arial"/>
              </a:rPr>
              <a:t>Glaukom </a:t>
            </a:r>
            <a:r>
              <a:rPr b="0" i="0" lang="en-US" sz="1200" u="none" cap="none" strike="noStrike">
                <a:solidFill>
                  <a:srgbClr val="BFBFBF"/>
                </a:solidFill>
                <a:latin typeface="Arial"/>
                <a:ea typeface="Arial"/>
                <a:cs typeface="Arial"/>
                <a:sym typeface="Arial"/>
              </a:rPr>
              <a:t>stützen, bedeutet es „von Geburt an vorhanden“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Aber ist das nicht genau das, was </a:t>
            </a:r>
            <a:r>
              <a:rPr b="0" i="0" lang="en-US" sz="1200" u="none" cap="none" strike="noStrike">
                <a:solidFill>
                  <a:srgbClr val="BFBFBF"/>
                </a:solidFill>
                <a:latin typeface="Arial"/>
                <a:ea typeface="Arial"/>
                <a:cs typeface="Arial"/>
                <a:sym typeface="Arial"/>
              </a:rPr>
              <a:t>„angeboren“ </a:t>
            </a:r>
            <a:r>
              <a:rPr b="0" i="1" lang="en-US" sz="1200" u="none" cap="none" strike="noStrike">
                <a:solidFill>
                  <a:srgbClr val="BFBFBF"/>
                </a:solidFill>
                <a:latin typeface="Arial"/>
                <a:ea typeface="Arial"/>
                <a:cs typeface="Arial"/>
                <a:sym typeface="Arial"/>
              </a:rPr>
              <a:t>bedeutet?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ist es in der Tat</a:t>
            </a:r>
            <a:endParaRPr/>
          </a:p>
        </p:txBody>
      </p:sp>
      <p:sp>
        <p:nvSpPr>
          <p:cNvPr id="3548" name="Google Shape;3548;p18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549" name="Google Shape;3549;p187"/>
          <p:cNvSpPr txBox="1"/>
          <p:nvPr/>
        </p:nvSpPr>
        <p:spPr>
          <a:xfrm>
            <a:off x="1082675" y="4351338"/>
            <a:ext cx="7129463" cy="1384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heißen diese Kategorien dann nicht </a:t>
            </a:r>
            <a:r>
              <a:rPr b="0" i="0" lang="en-US" sz="1200" u="none" cap="none" strike="noStrike">
                <a:solidFill>
                  <a:srgbClr val="BFBFBF"/>
                </a:solidFill>
                <a:latin typeface="Arial"/>
                <a:ea typeface="Arial"/>
                <a:cs typeface="Arial"/>
                <a:sym typeface="Arial"/>
              </a:rPr>
              <a:t>„angeborene Augenerkrankungen“ </a:t>
            </a:r>
            <a:r>
              <a:rPr b="0" i="1" lang="en-US" sz="1200" u="none" cap="none" strike="noStrike">
                <a:solidFill>
                  <a:srgbClr val="BFBFBF"/>
                </a:solidFill>
                <a:latin typeface="Arial"/>
                <a:ea typeface="Arial"/>
                <a:cs typeface="Arial"/>
                <a:sym typeface="Arial"/>
              </a:rPr>
              <a:t>und </a:t>
            </a:r>
            <a:r>
              <a:rPr b="0" i="0" lang="en-US" sz="1200" u="none" cap="none" strike="noStrike">
                <a:solidFill>
                  <a:srgbClr val="BFBFBF"/>
                </a:solidFill>
                <a:latin typeface="Arial"/>
                <a:ea typeface="Arial"/>
                <a:cs typeface="Arial"/>
                <a:sym typeface="Arial"/>
              </a:rPr>
              <a:t>„angeborene systemische Erkrankungen“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Laut derselben Quelle „fehlt es Begriffen wie </a:t>
            </a:r>
            <a:r>
              <a:rPr b="0" i="1" lang="en-US" sz="1200" u="none" cap="none" strike="noStrike">
                <a:solidFill>
                  <a:srgbClr val="BFBFBF"/>
                </a:solidFill>
                <a:latin typeface="Arial"/>
                <a:ea typeface="Arial"/>
                <a:cs typeface="Arial"/>
                <a:sym typeface="Arial"/>
              </a:rPr>
              <a:t>Entwicklungsglaukom, </a:t>
            </a:r>
            <a:r>
              <a:rPr b="1" i="1" lang="en-US" sz="1200" u="none" cap="none" strike="noStrike">
                <a:solidFill>
                  <a:srgbClr val="BFBFBF"/>
                </a:solidFill>
                <a:latin typeface="Arial"/>
                <a:ea typeface="Arial"/>
                <a:cs typeface="Arial"/>
                <a:sym typeface="Arial"/>
              </a:rPr>
              <a:t>angeborenes </a:t>
            </a:r>
            <a:r>
              <a:rPr b="0" i="0" lang="en-US" sz="1200" u="none" cap="none" strike="noStrike">
                <a:solidFill>
                  <a:srgbClr val="BFBFBF"/>
                </a:solidFill>
                <a:latin typeface="Arial"/>
                <a:ea typeface="Arial"/>
                <a:cs typeface="Arial"/>
                <a:sym typeface="Arial"/>
              </a:rPr>
              <a:t>oder </a:t>
            </a:r>
            <a:r>
              <a:rPr b="0" i="1" lang="en-US" sz="1200" u="none" cap="none" strike="noStrike">
                <a:solidFill>
                  <a:srgbClr val="BFBFBF"/>
                </a:solidFill>
                <a:latin typeface="Arial"/>
                <a:ea typeface="Arial"/>
                <a:cs typeface="Arial"/>
                <a:sym typeface="Arial"/>
              </a:rPr>
              <a:t>infantiles </a:t>
            </a:r>
            <a:r>
              <a:rPr b="0" i="0" lang="en-US" sz="1200" u="none" cap="none" strike="noStrike">
                <a:solidFill>
                  <a:srgbClr val="BFBFBF"/>
                </a:solidFill>
                <a:latin typeface="Arial"/>
                <a:ea typeface="Arial"/>
                <a:cs typeface="Arial"/>
                <a:sym typeface="Arial"/>
              </a:rPr>
              <a:t>Glaukom an einer klaren Definition, und von ihrer Verwendung ist abzuraten“ [Hervorhebung von mir]</a:t>
            </a:r>
            <a:endParaRPr/>
          </a:p>
          <a:p>
            <a:pPr indent="0" lvl="0" marL="0" marR="0" rtl="0" algn="l">
              <a:spcBef>
                <a:spcPts val="0"/>
              </a:spcBef>
              <a:spcAft>
                <a:spcPts val="0"/>
              </a:spcAft>
              <a:buNone/>
            </a:pPr>
            <a:r>
              <a:t/>
            </a:r>
            <a:endParaRPr b="0" i="1"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Aber </a:t>
            </a:r>
            <a:r>
              <a:rPr b="1" i="0" lang="en-US" sz="1200" u="none" cap="none" strike="noStrike">
                <a:solidFill>
                  <a:schemeClr val="dk1"/>
                </a:solidFill>
                <a:latin typeface="Arial"/>
                <a:ea typeface="Arial"/>
                <a:cs typeface="Arial"/>
                <a:sym typeface="Arial"/>
              </a:rPr>
              <a:t>hier</a:t>
            </a:r>
            <a:r>
              <a:rPr b="0" i="1" lang="en-US" sz="1200" u="none" cap="none" strike="noStrike">
                <a:solidFill>
                  <a:schemeClr val="dk1"/>
                </a:solidFill>
                <a:latin typeface="Arial"/>
                <a:ea typeface="Arial"/>
                <a:cs typeface="Arial"/>
                <a:sym typeface="Arial"/>
              </a:rPr>
              <a:t> wurde der Begriff verwendet, nämlich primäres </a:t>
            </a:r>
            <a:r>
              <a:rPr b="1" i="1" lang="en-US" sz="1200" u="none" cap="none" strike="noStrike">
                <a:solidFill>
                  <a:schemeClr val="dk1"/>
                </a:solidFill>
                <a:latin typeface="Arial"/>
                <a:ea typeface="Arial"/>
                <a:cs typeface="Arial"/>
                <a:sym typeface="Arial"/>
              </a:rPr>
              <a:t>angeborenes </a:t>
            </a:r>
            <a:r>
              <a:rPr b="0" i="1" lang="en-US" sz="1200" u="none" cap="none" strike="noStrike">
                <a:solidFill>
                  <a:schemeClr val="dk1"/>
                </a:solidFill>
                <a:latin typeface="Arial"/>
                <a:ea typeface="Arial"/>
                <a:cs typeface="Arial"/>
                <a:sym typeface="Arial"/>
              </a:rPr>
              <a:t>Glaukom…</a:t>
            </a:r>
            <a:endParaRPr b="0" i="1"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Ja, das ist mir auch aufgefallen, aber ich weiß einfach nicht, was ich Ihnen sagen soll</a:t>
            </a:r>
            <a:endParaRPr/>
          </a:p>
        </p:txBody>
      </p:sp>
      <p:cxnSp>
        <p:nvCxnSpPr>
          <p:cNvPr id="3550" name="Google Shape;3550;p187"/>
          <p:cNvCxnSpPr/>
          <p:nvPr/>
        </p:nvCxnSpPr>
        <p:spPr>
          <a:xfrm rot="10800000">
            <a:off x="1470025" y="3176588"/>
            <a:ext cx="1462088" cy="2071687"/>
          </a:xfrm>
          <a:prstGeom prst="straightConnector1">
            <a:avLst/>
          </a:prstGeom>
          <a:noFill/>
          <a:ln cap="flat" cmpd="sng" w="22225">
            <a:solidFill>
              <a:srgbClr val="0000FF"/>
            </a:solidFill>
            <a:prstDash val="solid"/>
            <a:round/>
            <a:headEnd len="sm" w="sm" type="none"/>
            <a:tailEnd len="med" w="med" type="triangle"/>
          </a:ln>
        </p:spPr>
      </p:cxnSp>
    </p:spTree>
  </p:cSld>
  <p:clrMapOvr>
    <a:masterClrMapping/>
  </p:clrMapOvr>
</p:sld>
</file>

<file path=ppt/slides/slide1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4" name="Shape 3554"/>
        <p:cNvGrpSpPr/>
        <p:nvPr/>
      </p:nvGrpSpPr>
      <p:grpSpPr>
        <a:xfrm>
          <a:off x="0" y="0"/>
          <a:ext cx="0" cy="0"/>
          <a:chOff x="0" y="0"/>
          <a:chExt cx="0" cy="0"/>
        </a:xfrm>
      </p:grpSpPr>
      <p:sp>
        <p:nvSpPr>
          <p:cNvPr id="3555" name="Google Shape;3555;p188"/>
          <p:cNvSpPr txBox="1"/>
          <p:nvPr/>
        </p:nvSpPr>
        <p:spPr>
          <a:xfrm>
            <a:off x="1516063" y="4687888"/>
            <a:ext cx="7018337" cy="1477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Erinnern Sie sich daran, dass wir zuvor gesagt haben, dass ein kindliches Glaukom als „sekundär“ bezeichnet wird, wenn es mit Augenproblemen und/oder systemischen Erkrankungen einhergeht. Manchmal betreffen diese Probleme also nur die Augen, manchmal sind sie systemischer Natur. Manchmal sind sie erworben … und manchmal sind sie nicht erworben.</a:t>
            </a:r>
            <a:endParaRPr/>
          </a:p>
        </p:txBody>
      </p:sp>
      <p:sp>
        <p:nvSpPr>
          <p:cNvPr id="3556" name="Google Shape;3556;p18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557" name="Google Shape;3557;p188"/>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558" name="Google Shape;3558;p18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559" name="Google Shape;3559;p18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560" name="Google Shape;3560;p18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561" name="Google Shape;3561;p188"/>
          <p:cNvSpPr txBox="1"/>
          <p:nvPr/>
        </p:nvSpPr>
        <p:spPr>
          <a:xfrm>
            <a:off x="134938" y="2817813"/>
            <a:ext cx="1446212"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Angeboren</a:t>
            </a:r>
            <a:endParaRPr/>
          </a:p>
        </p:txBody>
      </p:sp>
      <p:sp>
        <p:nvSpPr>
          <p:cNvPr id="3562" name="Google Shape;3562;p18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563" name="Google Shape;3563;p188"/>
          <p:cNvCxnSpPr>
            <a:stCxn id="3557"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564" name="Google Shape;3564;p188"/>
          <p:cNvCxnSpPr>
            <a:stCxn id="3557"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565" name="Google Shape;3565;p18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566" name="Google Shape;3566;p18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567" name="Google Shape;3567;p18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568" name="Google Shape;3568;p18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569" name="Google Shape;3569;p18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570" name="Google Shape;3570;p18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571" name="Google Shape;3571;p18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1" i="0" lang="en-US" sz="1200" u="none" cap="none" strike="noStrike">
                <a:solidFill>
                  <a:schemeClr val="dk1"/>
                </a:solidFill>
                <a:latin typeface="Arial"/>
                <a:ea typeface="Arial"/>
                <a:cs typeface="Arial"/>
                <a:sym typeface="Arial"/>
              </a:rPr>
              <a:t> erworbene </a:t>
            </a:r>
            <a:r>
              <a:rPr b="0" i="0" lang="en-US" sz="1200" u="none" cap="none" strike="noStrike">
                <a:solidFill>
                  <a:schemeClr val="dk1"/>
                </a:solidFill>
                <a:latin typeface="Arial"/>
                <a:ea typeface="Arial"/>
                <a:cs typeface="Arial"/>
                <a:sym typeface="Arial"/>
              </a:rPr>
              <a:t>Augenerkrankung</a:t>
            </a:r>
            <a:endParaRPr/>
          </a:p>
        </p:txBody>
      </p:sp>
      <p:sp>
        <p:nvSpPr>
          <p:cNvPr id="3572" name="Google Shape;3572;p18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573" name="Google Shape;3573;p188"/>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574" name="Google Shape;3574;p18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575" name="Google Shape;3575;p18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1"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sp>
        <p:nvSpPr>
          <p:cNvPr id="3576" name="Google Shape;3576;p18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cxnSp>
        <p:nvCxnSpPr>
          <p:cNvPr id="3577" name="Google Shape;3577;p18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578" name="Google Shape;3578;p18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579" name="Google Shape;3579;p18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580" name="Google Shape;3580;p18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581" name="Google Shape;3581;p188"/>
          <p:cNvSpPr txBox="1"/>
          <p:nvPr/>
        </p:nvSpPr>
        <p:spPr>
          <a:xfrm>
            <a:off x="2095500" y="4365625"/>
            <a:ext cx="4605338" cy="1570038"/>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bedeutet </a:t>
            </a:r>
            <a:r>
              <a:rPr b="0" i="0" lang="en-US" sz="1200" u="none" cap="none" strike="noStrike">
                <a:solidFill>
                  <a:srgbClr val="BFBFBF"/>
                </a:solidFill>
                <a:latin typeface="Arial"/>
                <a:ea typeface="Arial"/>
                <a:cs typeface="Arial"/>
                <a:sym typeface="Arial"/>
              </a:rPr>
              <a:t>„nicht erworben“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Laut der Quelle, auf die sich die Fachbücher </a:t>
            </a:r>
            <a:r>
              <a:rPr b="0" i="1" lang="en-US" sz="1200" u="none" cap="none" strike="noStrike">
                <a:solidFill>
                  <a:srgbClr val="BFBFBF"/>
                </a:solidFill>
                <a:latin typeface="Arial"/>
                <a:ea typeface="Arial"/>
                <a:cs typeface="Arial"/>
                <a:sym typeface="Arial"/>
              </a:rPr>
              <a:t>für Pädiatrie </a:t>
            </a:r>
            <a:r>
              <a:rPr b="0" i="0" lang="en-US" sz="1200" u="none" cap="none" strike="noStrike">
                <a:solidFill>
                  <a:srgbClr val="BFBFBF"/>
                </a:solidFill>
                <a:latin typeface="Arial"/>
                <a:ea typeface="Arial"/>
                <a:cs typeface="Arial"/>
                <a:sym typeface="Arial"/>
              </a:rPr>
              <a:t>und </a:t>
            </a:r>
            <a:r>
              <a:rPr b="0" i="1" lang="en-US" sz="1200" u="none" cap="none" strike="noStrike">
                <a:solidFill>
                  <a:srgbClr val="BFBFBF"/>
                </a:solidFill>
                <a:latin typeface="Arial"/>
                <a:ea typeface="Arial"/>
                <a:cs typeface="Arial"/>
                <a:sym typeface="Arial"/>
              </a:rPr>
              <a:t>Glaukom </a:t>
            </a:r>
            <a:r>
              <a:rPr b="0" i="0" lang="en-US" sz="1200" u="none" cap="none" strike="noStrike">
                <a:solidFill>
                  <a:srgbClr val="BFBFBF"/>
                </a:solidFill>
                <a:latin typeface="Arial"/>
                <a:ea typeface="Arial"/>
                <a:cs typeface="Arial"/>
                <a:sym typeface="Arial"/>
              </a:rPr>
              <a:t>stützen, bedeutet es „von Geburt an vorhanden“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Aber ist das nicht genau das, was </a:t>
            </a:r>
            <a:r>
              <a:rPr b="0" i="0" lang="en-US" sz="1200" u="none" cap="none" strike="noStrike">
                <a:solidFill>
                  <a:srgbClr val="BFBFBF"/>
                </a:solidFill>
                <a:latin typeface="Arial"/>
                <a:ea typeface="Arial"/>
                <a:cs typeface="Arial"/>
                <a:sym typeface="Arial"/>
              </a:rPr>
              <a:t>„angeboren“ </a:t>
            </a:r>
            <a:r>
              <a:rPr b="0" i="1" lang="en-US" sz="1200" u="none" cap="none" strike="noStrike">
                <a:solidFill>
                  <a:srgbClr val="BFBFBF"/>
                </a:solidFill>
                <a:latin typeface="Arial"/>
                <a:ea typeface="Arial"/>
                <a:cs typeface="Arial"/>
                <a:sym typeface="Arial"/>
              </a:rPr>
              <a:t>bedeutet?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ist es in der Tat</a:t>
            </a:r>
            <a:endParaRPr/>
          </a:p>
        </p:txBody>
      </p:sp>
      <p:sp>
        <p:nvSpPr>
          <p:cNvPr id="3582" name="Google Shape;3582;p18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583" name="Google Shape;3583;p188"/>
          <p:cNvSpPr txBox="1"/>
          <p:nvPr/>
        </p:nvSpPr>
        <p:spPr>
          <a:xfrm>
            <a:off x="1082675" y="4351338"/>
            <a:ext cx="7129463" cy="1384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heißen diese Kategorien dann nicht </a:t>
            </a:r>
            <a:r>
              <a:rPr b="0" i="0" lang="en-US" sz="1200" u="none" cap="none" strike="noStrike">
                <a:solidFill>
                  <a:srgbClr val="BFBFBF"/>
                </a:solidFill>
                <a:latin typeface="Arial"/>
                <a:ea typeface="Arial"/>
                <a:cs typeface="Arial"/>
                <a:sym typeface="Arial"/>
              </a:rPr>
              <a:t>„angeborene Augenerkrankungen“ </a:t>
            </a:r>
            <a:r>
              <a:rPr b="0" i="1" lang="en-US" sz="1200" u="none" cap="none" strike="noStrike">
                <a:solidFill>
                  <a:srgbClr val="BFBFBF"/>
                </a:solidFill>
                <a:latin typeface="Arial"/>
                <a:ea typeface="Arial"/>
                <a:cs typeface="Arial"/>
                <a:sym typeface="Arial"/>
              </a:rPr>
              <a:t>und </a:t>
            </a:r>
            <a:r>
              <a:rPr b="0" i="0" lang="en-US" sz="1200" u="none" cap="none" strike="noStrike">
                <a:solidFill>
                  <a:srgbClr val="BFBFBF"/>
                </a:solidFill>
                <a:latin typeface="Arial"/>
                <a:ea typeface="Arial"/>
                <a:cs typeface="Arial"/>
                <a:sym typeface="Arial"/>
              </a:rPr>
              <a:t>„angeborene systemische Erkrankungen“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Laut derselben Quelle „fehlt es Begriffen wie </a:t>
            </a:r>
            <a:r>
              <a:rPr b="0" i="1" lang="en-US" sz="1200" u="none" cap="none" strike="noStrike">
                <a:solidFill>
                  <a:srgbClr val="BFBFBF"/>
                </a:solidFill>
                <a:latin typeface="Arial"/>
                <a:ea typeface="Arial"/>
                <a:cs typeface="Arial"/>
                <a:sym typeface="Arial"/>
              </a:rPr>
              <a:t>Entwicklungsglaukom, </a:t>
            </a:r>
            <a:r>
              <a:rPr b="1" i="1" lang="en-US" sz="1200" u="none" cap="none" strike="noStrike">
                <a:solidFill>
                  <a:srgbClr val="BFBFBF"/>
                </a:solidFill>
                <a:latin typeface="Arial"/>
                <a:ea typeface="Arial"/>
                <a:cs typeface="Arial"/>
                <a:sym typeface="Arial"/>
              </a:rPr>
              <a:t>angeborenes </a:t>
            </a:r>
            <a:r>
              <a:rPr b="0" i="0" lang="en-US" sz="1200" u="none" cap="none" strike="noStrike">
                <a:solidFill>
                  <a:srgbClr val="BFBFBF"/>
                </a:solidFill>
                <a:latin typeface="Arial"/>
                <a:ea typeface="Arial"/>
                <a:cs typeface="Arial"/>
                <a:sym typeface="Arial"/>
              </a:rPr>
              <a:t>oder </a:t>
            </a:r>
            <a:r>
              <a:rPr b="0" i="1" lang="en-US" sz="1200" u="none" cap="none" strike="noStrike">
                <a:solidFill>
                  <a:srgbClr val="BFBFBF"/>
                </a:solidFill>
                <a:latin typeface="Arial"/>
                <a:ea typeface="Arial"/>
                <a:cs typeface="Arial"/>
                <a:sym typeface="Arial"/>
              </a:rPr>
              <a:t>infantiles </a:t>
            </a:r>
            <a:r>
              <a:rPr b="0" i="0" lang="en-US" sz="1200" u="none" cap="none" strike="noStrike">
                <a:solidFill>
                  <a:srgbClr val="BFBFBF"/>
                </a:solidFill>
                <a:latin typeface="Arial"/>
                <a:ea typeface="Arial"/>
                <a:cs typeface="Arial"/>
                <a:sym typeface="Arial"/>
              </a:rPr>
              <a:t>Glaukom an einer klaren Definition, und von ihrer Verwendung ist abzuraten“ [Hervorhebung von mir]</a:t>
            </a:r>
            <a:endParaRPr/>
          </a:p>
          <a:p>
            <a:pPr indent="0" lvl="0" marL="0" marR="0" rtl="0" algn="l">
              <a:spcBef>
                <a:spcPts val="0"/>
              </a:spcBef>
              <a:spcAft>
                <a:spcPts val="0"/>
              </a:spcAft>
              <a:buNone/>
            </a:pPr>
            <a:r>
              <a:t/>
            </a:r>
            <a:endParaRPr b="0" i="1"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Aber </a:t>
            </a:r>
            <a:r>
              <a:rPr b="1" i="0" lang="en-US" sz="1200" u="none" cap="none" strike="noStrike">
                <a:solidFill>
                  <a:schemeClr val="dk1"/>
                </a:solidFill>
                <a:latin typeface="Arial"/>
                <a:ea typeface="Arial"/>
                <a:cs typeface="Arial"/>
                <a:sym typeface="Arial"/>
              </a:rPr>
              <a:t>hier</a:t>
            </a:r>
            <a:r>
              <a:rPr b="0" i="1" lang="en-US" sz="1200" u="none" cap="none" strike="noStrike">
                <a:solidFill>
                  <a:schemeClr val="dk1"/>
                </a:solidFill>
                <a:latin typeface="Arial"/>
                <a:ea typeface="Arial"/>
                <a:cs typeface="Arial"/>
                <a:sym typeface="Arial"/>
              </a:rPr>
              <a:t> wurde der Begriff verwendet, nämlich primäres </a:t>
            </a:r>
            <a:r>
              <a:rPr b="1" i="1" lang="en-US" sz="1200" u="none" cap="none" strike="noStrike">
                <a:solidFill>
                  <a:schemeClr val="dk1"/>
                </a:solidFill>
                <a:latin typeface="Arial"/>
                <a:ea typeface="Arial"/>
                <a:cs typeface="Arial"/>
                <a:sym typeface="Arial"/>
              </a:rPr>
              <a:t>angeborenes </a:t>
            </a:r>
            <a:r>
              <a:rPr b="0" i="1" lang="en-US" sz="1200" u="none" cap="none" strike="noStrike">
                <a:solidFill>
                  <a:schemeClr val="dk1"/>
                </a:solidFill>
                <a:latin typeface="Arial"/>
                <a:ea typeface="Arial"/>
                <a:cs typeface="Arial"/>
                <a:sym typeface="Arial"/>
              </a:rPr>
              <a:t>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das ist mir auch aufgefallen, aber ich weiß einfach nicht, was ich Ihnen sagen soll</a:t>
            </a:r>
            <a:endParaRPr/>
          </a:p>
        </p:txBody>
      </p:sp>
      <p:cxnSp>
        <p:nvCxnSpPr>
          <p:cNvPr id="3584" name="Google Shape;3584;p188"/>
          <p:cNvCxnSpPr/>
          <p:nvPr/>
        </p:nvCxnSpPr>
        <p:spPr>
          <a:xfrm rot="10800000">
            <a:off x="1470025" y="3176588"/>
            <a:ext cx="1462088" cy="2071687"/>
          </a:xfrm>
          <a:prstGeom prst="straightConnector1">
            <a:avLst/>
          </a:prstGeom>
          <a:noFill/>
          <a:ln cap="flat" cmpd="sng" w="22225">
            <a:solidFill>
              <a:srgbClr val="0000FF"/>
            </a:solidFill>
            <a:prstDash val="solid"/>
            <a:round/>
            <a:headEnd len="sm" w="sm" type="none"/>
            <a:tailEnd len="med" w="med" type="triangle"/>
          </a:ln>
        </p:spPr>
      </p:cxnSp>
    </p:spTree>
  </p:cSld>
  <p:clrMapOvr>
    <a:masterClrMapping/>
  </p:clrMapOvr>
</p:sld>
</file>

<file path=ppt/slides/slide1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88" name="Shape 3588"/>
        <p:cNvGrpSpPr/>
        <p:nvPr/>
      </p:nvGrpSpPr>
      <p:grpSpPr>
        <a:xfrm>
          <a:off x="0" y="0"/>
          <a:ext cx="0" cy="0"/>
          <a:chOff x="0" y="0"/>
          <a:chExt cx="0" cy="0"/>
        </a:xfrm>
      </p:grpSpPr>
      <p:sp>
        <p:nvSpPr>
          <p:cNvPr id="3589" name="Google Shape;3589;p18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590" name="Google Shape;3590;p18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591" name="Google Shape;3591;p18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592" name="Google Shape;3592;p18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593" name="Google Shape;3593;p18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594" name="Google Shape;3594;p18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595" name="Google Shape;3595;p18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596" name="Google Shape;3596;p189"/>
          <p:cNvCxnSpPr>
            <a:stCxn id="359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597" name="Google Shape;3597;p189"/>
          <p:cNvCxnSpPr>
            <a:stCxn id="359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598" name="Google Shape;3598;p18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599" name="Google Shape;3599;p18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600" name="Google Shape;3600;p18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601" name="Google Shape;3601;p18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602" name="Google Shape;3602;p18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603" name="Google Shape;3603;p18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604" name="Google Shape;3604;p18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3605" name="Google Shape;3605;p18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3606" name="Google Shape;3606;p18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3607" name="Google Shape;3607;p18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608" name="Google Shape;3608;p18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sp>
        <p:nvSpPr>
          <p:cNvPr id="3609" name="Google Shape;3609;p18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cxnSp>
        <p:nvCxnSpPr>
          <p:cNvPr id="3610" name="Google Shape;3610;p189"/>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3611" name="Google Shape;3611;p189"/>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3612" name="Google Shape;3612;p18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613" name="Google Shape;3613;p18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614" name="Google Shape;3614;p189"/>
          <p:cNvSpPr txBox="1"/>
          <p:nvPr/>
        </p:nvSpPr>
        <p:spPr>
          <a:xfrm>
            <a:off x="6297613" y="3973513"/>
            <a:ext cx="1385887" cy="5857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Caveat"/>
                <a:ea typeface="Caveat"/>
                <a:cs typeface="Caveat"/>
                <a:sym typeface="Caveat"/>
              </a:rPr>
              <a:t>(einschließlich nach CE)</a:t>
            </a:r>
            <a:endParaRPr/>
          </a:p>
        </p:txBody>
      </p:sp>
      <p:sp>
        <p:nvSpPr>
          <p:cNvPr id="3615" name="Google Shape;3615;p189"/>
          <p:cNvSpPr/>
          <p:nvPr/>
        </p:nvSpPr>
        <p:spPr>
          <a:xfrm>
            <a:off x="8026400" y="3617913"/>
            <a:ext cx="808038" cy="830262"/>
          </a:xfrm>
          <a:prstGeom prst="mathMultiply">
            <a:avLst>
              <a:gd fmla="val 5480" name="adj1"/>
            </a:avLst>
          </a:prstGeom>
          <a:solidFill>
            <a:schemeClr val="dk1"/>
          </a:solid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3616" name="Google Shape;3616;p189"/>
          <p:cNvSpPr txBox="1"/>
          <p:nvPr/>
        </p:nvSpPr>
        <p:spPr>
          <a:xfrm>
            <a:off x="1143000" y="4678363"/>
            <a:ext cx="77724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Warum wird „nach Kataraktentfernung erworben“ als eigene Kategorie geführt? Warum wird es nicht einfach mit allen anderen „erworbenen“ Glaukomen zusammengefasst?</a:t>
            </a:r>
            <a:endParaRPr b="0" i="0" sz="1600" u="none" cap="none" strike="noStrike">
              <a:solidFill>
                <a:srgbClr val="0000FF"/>
              </a:solidFill>
              <a:latin typeface="Arial"/>
              <a:ea typeface="Arial"/>
              <a:cs typeface="Arial"/>
              <a:sym typeface="Arial"/>
            </a:endParaRPr>
          </a:p>
        </p:txBody>
      </p:sp>
      <p:sp>
        <p:nvSpPr>
          <p:cNvPr id="3617" name="Google Shape;3617;p18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618" name="Google Shape;3618;p189"/>
          <p:cNvSpPr/>
          <p:nvPr/>
        </p:nvSpPr>
        <p:spPr>
          <a:xfrm>
            <a:off x="5378450" y="4144963"/>
            <a:ext cx="796925" cy="257175"/>
          </a:xfrm>
          <a:prstGeom prst="rightArrow">
            <a:avLst>
              <a:gd fmla="val 50000" name="adj1"/>
              <a:gd fmla="val 50000" name="adj2"/>
            </a:avLst>
          </a:prstGeom>
          <a:solidFill>
            <a:schemeClr val="dk1"/>
          </a:solid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1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2" name="Shape 3622"/>
        <p:cNvGrpSpPr/>
        <p:nvPr/>
      </p:nvGrpSpPr>
      <p:grpSpPr>
        <a:xfrm>
          <a:off x="0" y="0"/>
          <a:ext cx="0" cy="0"/>
          <a:chOff x="0" y="0"/>
          <a:chExt cx="0" cy="0"/>
        </a:xfrm>
      </p:grpSpPr>
      <p:sp>
        <p:nvSpPr>
          <p:cNvPr id="3623" name="Google Shape;3623;p19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624" name="Google Shape;3624;p19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625" name="Google Shape;3625;p19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626" name="Google Shape;3626;p19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627" name="Google Shape;3627;p19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628" name="Google Shape;3628;p19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629" name="Google Shape;3629;p19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630" name="Google Shape;3630;p190"/>
          <p:cNvCxnSpPr>
            <a:stCxn id="362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631" name="Google Shape;3631;p190"/>
          <p:cNvCxnSpPr>
            <a:stCxn id="362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632" name="Google Shape;3632;p19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633" name="Google Shape;3633;p19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634" name="Google Shape;3634;p19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635" name="Google Shape;3635;p19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636" name="Google Shape;3636;p19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637" name="Google Shape;3637;p19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638" name="Google Shape;3638;p19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3639" name="Google Shape;3639;p19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3640" name="Google Shape;3640;p19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3641" name="Google Shape;3641;p19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642" name="Google Shape;3642;p19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sp>
        <p:nvSpPr>
          <p:cNvPr id="3643" name="Google Shape;3643;p19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cxnSp>
        <p:nvCxnSpPr>
          <p:cNvPr id="3644" name="Google Shape;3644;p190"/>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3645" name="Google Shape;3645;p190"/>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3646" name="Google Shape;3646;p19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647" name="Google Shape;3647;p19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648" name="Google Shape;3648;p190"/>
          <p:cNvSpPr txBox="1"/>
          <p:nvPr/>
        </p:nvSpPr>
        <p:spPr>
          <a:xfrm>
            <a:off x="6297613" y="3973513"/>
            <a:ext cx="1385887" cy="5857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Caveat"/>
                <a:ea typeface="Caveat"/>
                <a:cs typeface="Caveat"/>
                <a:sym typeface="Caveat"/>
              </a:rPr>
              <a:t>(einschließlich nach CE)</a:t>
            </a:r>
            <a:endParaRPr/>
          </a:p>
        </p:txBody>
      </p:sp>
      <p:sp>
        <p:nvSpPr>
          <p:cNvPr id="3649" name="Google Shape;3649;p190"/>
          <p:cNvSpPr/>
          <p:nvPr/>
        </p:nvSpPr>
        <p:spPr>
          <a:xfrm>
            <a:off x="8026400" y="3617913"/>
            <a:ext cx="808038" cy="830262"/>
          </a:xfrm>
          <a:prstGeom prst="mathMultiply">
            <a:avLst>
              <a:gd fmla="val 5480" name="adj1"/>
            </a:avLst>
          </a:prstGeom>
          <a:solidFill>
            <a:schemeClr val="dk1"/>
          </a:solid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3650" name="Google Shape;3650;p190"/>
          <p:cNvSpPr txBox="1"/>
          <p:nvPr/>
        </p:nvSpPr>
        <p:spPr>
          <a:xfrm>
            <a:off x="1143000" y="4678363"/>
            <a:ext cx="77724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Warum hat „nach Kataraktentfernung erworben“ eine eigene Kategorie? Warum wird es nicht einfach mit allen anderen „erworbenen“ Glaukomen zusammengefasst?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Wahrscheinlich, weil das </a:t>
            </a:r>
            <a:r>
              <a:rPr b="0" i="1" lang="en-US" sz="1200" u="none" cap="none" strike="noStrike">
                <a:solidFill>
                  <a:schemeClr val="dk1"/>
                </a:solidFill>
                <a:latin typeface="Arial"/>
                <a:ea typeface="Arial"/>
                <a:cs typeface="Arial"/>
                <a:sym typeface="Arial"/>
              </a:rPr>
              <a:t>Childhood Glaucoma Research Network </a:t>
            </a:r>
            <a:r>
              <a:rPr b="0" i="0" lang="en-US" sz="1200" u="none" cap="none" strike="noStrike">
                <a:solidFill>
                  <a:schemeClr val="dk1"/>
                </a:solidFill>
                <a:latin typeface="Arial"/>
                <a:ea typeface="Arial"/>
                <a:cs typeface="Arial"/>
                <a:sym typeface="Arial"/>
              </a:rPr>
              <a:t>dies so handhabt. (Fragen Sie mich bitte nicht, warum </a:t>
            </a:r>
            <a:r>
              <a:rPr b="0" i="1" lang="en-US" sz="1200" u="none" cap="none" strike="noStrike">
                <a:solidFill>
                  <a:schemeClr val="dk1"/>
                </a:solidFill>
                <a:latin typeface="Arial"/>
                <a:ea typeface="Arial"/>
                <a:cs typeface="Arial"/>
                <a:sym typeface="Arial"/>
              </a:rPr>
              <a:t>sie </a:t>
            </a:r>
            <a:r>
              <a:rPr b="0" i="0" lang="en-US" sz="1200" u="none" cap="none" strike="noStrike">
                <a:solidFill>
                  <a:schemeClr val="dk1"/>
                </a:solidFill>
                <a:latin typeface="Arial"/>
                <a:ea typeface="Arial"/>
                <a:cs typeface="Arial"/>
                <a:sym typeface="Arial"/>
              </a:rPr>
              <a:t>das tun.)</a:t>
            </a:r>
            <a:r>
              <a:rPr lang="en-US" sz="1200">
                <a:solidFill>
                  <a:schemeClr val="dk1"/>
                </a:solidFill>
              </a:rPr>
              <a:t> </a:t>
            </a:r>
            <a:endParaRPr b="0" i="0" sz="1600" u="none" cap="none" strike="noStrike">
              <a:solidFill>
                <a:srgbClr val="0000FF"/>
              </a:solidFill>
              <a:latin typeface="Arial"/>
              <a:ea typeface="Arial"/>
              <a:cs typeface="Arial"/>
              <a:sym typeface="Arial"/>
            </a:endParaRPr>
          </a:p>
        </p:txBody>
      </p:sp>
      <p:sp>
        <p:nvSpPr>
          <p:cNvPr id="3651" name="Google Shape;3651;p19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652" name="Google Shape;3652;p190"/>
          <p:cNvSpPr/>
          <p:nvPr/>
        </p:nvSpPr>
        <p:spPr>
          <a:xfrm>
            <a:off x="5378450" y="4144963"/>
            <a:ext cx="796925" cy="257175"/>
          </a:xfrm>
          <a:prstGeom prst="rightArrow">
            <a:avLst>
              <a:gd fmla="val 50000" name="adj1"/>
              <a:gd fmla="val 50000" name="adj2"/>
            </a:avLst>
          </a:prstGeom>
          <a:solidFill>
            <a:schemeClr val="dk1"/>
          </a:solid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1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6" name="Shape 3656"/>
        <p:cNvGrpSpPr/>
        <p:nvPr/>
      </p:nvGrpSpPr>
      <p:grpSpPr>
        <a:xfrm>
          <a:off x="0" y="0"/>
          <a:ext cx="0" cy="0"/>
          <a:chOff x="0" y="0"/>
          <a:chExt cx="0" cy="0"/>
        </a:xfrm>
      </p:grpSpPr>
      <p:sp>
        <p:nvSpPr>
          <p:cNvPr id="3657" name="Google Shape;3657;p19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658" name="Google Shape;3658;p19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659" name="Google Shape;3659;p19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660" name="Google Shape;3660;p19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661" name="Google Shape;3661;p19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662" name="Google Shape;3662;p19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663" name="Google Shape;3663;p19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664" name="Google Shape;3664;p191"/>
          <p:cNvCxnSpPr>
            <a:stCxn id="365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665" name="Google Shape;3665;p191"/>
          <p:cNvCxnSpPr>
            <a:stCxn id="365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666" name="Google Shape;3666;p19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667" name="Google Shape;3667;p19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668" name="Google Shape;3668;p19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669" name="Google Shape;3669;p19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670" name="Google Shape;3670;p19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671" name="Google Shape;3671;p19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672" name="Google Shape;3672;p19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3673" name="Google Shape;3673;p19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3674" name="Google Shape;3674;p19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3675" name="Google Shape;3675;p191"/>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3676" name="Google Shape;3676;p19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sp>
        <p:nvSpPr>
          <p:cNvPr id="3677" name="Google Shape;3677;p19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cxnSp>
        <p:nvCxnSpPr>
          <p:cNvPr id="3678" name="Google Shape;3678;p191"/>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3679" name="Google Shape;3679;p191"/>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3680" name="Google Shape;3680;p19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681" name="Google Shape;3681;p19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682" name="Google Shape;3682;p191"/>
          <p:cNvSpPr txBox="1"/>
          <p:nvPr/>
        </p:nvSpPr>
        <p:spPr>
          <a:xfrm>
            <a:off x="6297613" y="3973513"/>
            <a:ext cx="1385887" cy="5857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Caveat"/>
                <a:ea typeface="Caveat"/>
                <a:cs typeface="Caveat"/>
                <a:sym typeface="Caveat"/>
              </a:rPr>
              <a:t>(einschließlich nach CE)</a:t>
            </a:r>
            <a:endParaRPr/>
          </a:p>
        </p:txBody>
      </p:sp>
      <p:sp>
        <p:nvSpPr>
          <p:cNvPr id="3683" name="Google Shape;3683;p191"/>
          <p:cNvSpPr/>
          <p:nvPr/>
        </p:nvSpPr>
        <p:spPr>
          <a:xfrm>
            <a:off x="6529388" y="3851275"/>
            <a:ext cx="808037" cy="830263"/>
          </a:xfrm>
          <a:prstGeom prst="mathMultiply">
            <a:avLst>
              <a:gd fmla="val 5480" name="adj1"/>
            </a:avLst>
          </a:prstGeom>
          <a:solidFill>
            <a:schemeClr val="dk1"/>
          </a:solid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3684" name="Google Shape;3684;p191"/>
          <p:cNvSpPr txBox="1"/>
          <p:nvPr/>
        </p:nvSpPr>
        <p:spPr>
          <a:xfrm>
            <a:off x="1143000" y="4678363"/>
            <a:ext cx="7772400" cy="1371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Warum hat „nach Kataraktentfernung erworben“ eine eigene Kategorie? Warum wird es nicht einfach mit allen anderen „erworbenen“ Glaukomen zusammengefasst?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Wahrscheinlich, weil das </a:t>
            </a:r>
            <a:r>
              <a:rPr b="0" i="1" lang="en-US" sz="1200" u="none" cap="none" strike="noStrike">
                <a:solidFill>
                  <a:schemeClr val="dk1"/>
                </a:solidFill>
                <a:latin typeface="Arial"/>
                <a:ea typeface="Arial"/>
                <a:cs typeface="Arial"/>
                <a:sym typeface="Arial"/>
              </a:rPr>
              <a:t>Childhood Glaucoma Research Network </a:t>
            </a:r>
            <a:r>
              <a:rPr b="0" i="0" lang="en-US" sz="1200" u="none" cap="none" strike="noStrike">
                <a:solidFill>
                  <a:schemeClr val="dk1"/>
                </a:solidFill>
                <a:latin typeface="Arial"/>
                <a:ea typeface="Arial"/>
                <a:cs typeface="Arial"/>
                <a:sym typeface="Arial"/>
              </a:rPr>
              <a:t>dies so handhabt. (Fragen Sie mich bitte nicht, warum </a:t>
            </a:r>
            <a:r>
              <a:rPr b="0" i="1" lang="en-US" sz="1200" u="none" cap="none" strike="noStrike">
                <a:solidFill>
                  <a:schemeClr val="dk1"/>
                </a:solidFill>
                <a:latin typeface="Arial"/>
                <a:ea typeface="Arial"/>
                <a:cs typeface="Arial"/>
                <a:sym typeface="Arial"/>
              </a:rPr>
              <a:t>sie </a:t>
            </a:r>
            <a:r>
              <a:rPr b="0" i="0" lang="en-US" sz="1200" u="none" cap="none" strike="noStrike">
                <a:solidFill>
                  <a:schemeClr val="dk1"/>
                </a:solidFill>
                <a:latin typeface="Arial"/>
                <a:ea typeface="Arial"/>
                <a:cs typeface="Arial"/>
                <a:sym typeface="Arial"/>
              </a:rPr>
              <a:t>das tun.) </a:t>
            </a:r>
            <a:r>
              <a:rPr b="0" i="0" lang="en-US" sz="1200" u="none" cap="none" strike="noStrike">
                <a:solidFill>
                  <a:srgbClr val="0000FF"/>
                </a:solidFill>
                <a:latin typeface="Arial"/>
                <a:ea typeface="Arial"/>
                <a:cs typeface="Arial"/>
                <a:sym typeface="Arial"/>
              </a:rPr>
              <a:t>Was auch immer der Grund sein mag, sowohl die </a:t>
            </a:r>
            <a:r>
              <a:rPr b="0" i="1" lang="en-US" sz="1200" u="none" cap="none" strike="noStrike">
                <a:solidFill>
                  <a:srgbClr val="0000FF"/>
                </a:solidFill>
                <a:latin typeface="Arial"/>
                <a:ea typeface="Arial"/>
                <a:cs typeface="Arial"/>
                <a:sym typeface="Arial"/>
              </a:rPr>
              <a:t>Pädiatrie- </a:t>
            </a:r>
            <a:r>
              <a:rPr b="0" i="0" lang="en-US" sz="1200" u="none" cap="none" strike="noStrike">
                <a:solidFill>
                  <a:srgbClr val="0000FF"/>
                </a:solidFill>
                <a:latin typeface="Arial"/>
                <a:ea typeface="Arial"/>
                <a:cs typeface="Arial"/>
                <a:sym typeface="Arial"/>
              </a:rPr>
              <a:t>als auch die Glaukom-Lehrbücher legen in diesem Punkt großen Wert darauf – „Glaukom nach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33"/>
                  </a:ext>
                </a:extLst>
              </a:rPr>
              <a:t>CE</a:t>
            </a:r>
            <a:r>
              <a:rPr b="0" i="0" lang="en-US" sz="1200" u="none" cap="none" strike="noStrike">
                <a:solidFill>
                  <a:srgbClr val="0000FF"/>
                </a:solidFill>
                <a:latin typeface="Arial"/>
                <a:ea typeface="Arial"/>
                <a:cs typeface="Arial"/>
                <a:sym typeface="Arial"/>
              </a:rPr>
              <a:t>“ erhält eine eigene Kategorie.</a:t>
            </a:r>
            <a:endParaRPr/>
          </a:p>
        </p:txBody>
      </p:sp>
      <p:sp>
        <p:nvSpPr>
          <p:cNvPr id="3685" name="Google Shape;3685;p19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9" name="Shape 3689"/>
        <p:cNvGrpSpPr/>
        <p:nvPr/>
      </p:nvGrpSpPr>
      <p:grpSpPr>
        <a:xfrm>
          <a:off x="0" y="0"/>
          <a:ext cx="0" cy="0"/>
          <a:chOff x="0" y="0"/>
          <a:chExt cx="0" cy="0"/>
        </a:xfrm>
      </p:grpSpPr>
      <p:sp>
        <p:nvSpPr>
          <p:cNvPr id="3690" name="Google Shape;3690;p19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691" name="Google Shape;3691;p19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692" name="Google Shape;3692;p19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693" name="Google Shape;3693;p19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694" name="Google Shape;3694;p19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695" name="Google Shape;3695;p19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696" name="Google Shape;3696;p19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697" name="Google Shape;3697;p192"/>
          <p:cNvCxnSpPr>
            <a:stCxn id="369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698" name="Google Shape;3698;p192"/>
          <p:cNvCxnSpPr>
            <a:stCxn id="369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699" name="Google Shape;3699;p19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3700" name="Google Shape;3700;p19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701" name="Google Shape;3701;p19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702" name="Google Shape;3702;p19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703" name="Google Shape;3703;p19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704" name="Google Shape;3704;p19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705" name="Google Shape;3705;p19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3706" name="Google Shape;3706;p19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707" name="Google Shape;3707;p192"/>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708" name="Google Shape;3708;p19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709" name="Google Shape;3709;p19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3710" name="Google Shape;3710;p192"/>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3711" name="Google Shape;3711;p19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712" name="Google Shape;3712;p192"/>
          <p:cNvSpPr txBox="1"/>
          <p:nvPr/>
        </p:nvSpPr>
        <p:spPr>
          <a:xfrm>
            <a:off x="2608263" y="4333875"/>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3713" name="Google Shape;3713;p192"/>
          <p:cNvSpPr txBox="1"/>
          <p:nvPr/>
        </p:nvSpPr>
        <p:spPr>
          <a:xfrm>
            <a:off x="2608263" y="4694238"/>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3714" name="Google Shape;3714;p19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cxnSp>
        <p:nvCxnSpPr>
          <p:cNvPr id="3715" name="Google Shape;3715;p192"/>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3716" name="Google Shape;3716;p192"/>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3717" name="Google Shape;3717;p192"/>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3718" name="Google Shape;3718;p192"/>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3719" name="Google Shape;3719;p19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720" name="Google Shape;3720;p19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721" name="Google Shape;3721;p19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3722" name="Google Shape;3722;p192"/>
          <p:cNvSpPr txBox="1"/>
          <p:nvPr/>
        </p:nvSpPr>
        <p:spPr>
          <a:xfrm>
            <a:off x="1563688" y="5559425"/>
            <a:ext cx="45450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Obwohl es viele nicht erworbene Augenanomalien gibt, die mit dem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in Verbindung stehen, werden im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34"/>
                  </a:ext>
                </a:extLst>
              </a:rPr>
              <a:t>Buch</a:t>
            </a:r>
            <a:r>
              <a:rPr b="0" i="1" lang="en-US" sz="1200" u="none" cap="none" strike="noStrike">
                <a:solidFill>
                  <a:schemeClr val="dk1"/>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„Glaukom“ </a:t>
            </a:r>
            <a:r>
              <a:rPr b="0" i="1" lang="en-US" sz="1200" u="none" cap="none" strike="noStrike">
                <a:solidFill>
                  <a:schemeClr val="dk1"/>
                </a:solidFill>
                <a:latin typeface="Arial"/>
                <a:ea typeface="Arial"/>
                <a:cs typeface="Arial"/>
                <a:sym typeface="Arial"/>
              </a:rPr>
              <a:t>nur drei davon behandelt. Welche sind das?</a:t>
            </a:r>
            <a:endParaRPr/>
          </a:p>
        </p:txBody>
      </p:sp>
      <p:sp>
        <p:nvSpPr>
          <p:cNvPr id="3723" name="Google Shape;3723;p19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27" name="Shape 3727"/>
        <p:cNvGrpSpPr/>
        <p:nvPr/>
      </p:nvGrpSpPr>
      <p:grpSpPr>
        <a:xfrm>
          <a:off x="0" y="0"/>
          <a:ext cx="0" cy="0"/>
          <a:chOff x="0" y="0"/>
          <a:chExt cx="0" cy="0"/>
        </a:xfrm>
      </p:grpSpPr>
      <p:sp>
        <p:nvSpPr>
          <p:cNvPr id="3728" name="Google Shape;3728;p19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729" name="Google Shape;3729;p19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730" name="Google Shape;3730;p19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731" name="Google Shape;3731;p19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732" name="Google Shape;3732;p19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733" name="Google Shape;3733;p19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734" name="Google Shape;3734;p19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735" name="Google Shape;3735;p193"/>
          <p:cNvCxnSpPr>
            <a:stCxn id="372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736" name="Google Shape;3736;p193"/>
          <p:cNvCxnSpPr>
            <a:stCxn id="372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737" name="Google Shape;3737;p19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738" name="Google Shape;3738;p19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739" name="Google Shape;3739;p19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740" name="Google Shape;3740;p19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741" name="Google Shape;3741;p19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742" name="Google Shape;3742;p19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743" name="Google Shape;3743;p19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3744" name="Google Shape;3744;p19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745" name="Google Shape;3745;p193"/>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746" name="Google Shape;3746;p19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747" name="Google Shape;3747;p19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3748" name="Google Shape;3748;p193"/>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3749" name="Google Shape;3749;p19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750" name="Google Shape;3750;p19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3751" name="Google Shape;3751;p19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3752" name="Google Shape;3752;p19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3753" name="Google Shape;3753;p193"/>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3754" name="Google Shape;3754;p193"/>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3755" name="Google Shape;3755;p193"/>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3756" name="Google Shape;3756;p193"/>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3757" name="Google Shape;3757;p19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758" name="Google Shape;3758;p19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759" name="Google Shape;3759;p19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3760" name="Google Shape;3760;p193"/>
          <p:cNvSpPr txBox="1"/>
          <p:nvPr/>
        </p:nvSpPr>
        <p:spPr>
          <a:xfrm>
            <a:off x="1563688" y="5559425"/>
            <a:ext cx="4545012" cy="10763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Obwohl es viele nicht erworbene Augenanomalien gibt, die mit dem kindlichen Glaukom in Verbindung stehen, behandelt das </a:t>
            </a:r>
            <a:r>
              <a:rPr b="0" i="0" lang="en-US" sz="1200" u="none" cap="none" strike="noStrike">
                <a:solidFill>
                  <a:schemeClr val="dk1"/>
                </a:solidFill>
                <a:latin typeface="Arial"/>
                <a:ea typeface="Arial"/>
                <a:cs typeface="Arial"/>
                <a:sym typeface="Arial"/>
              </a:rPr>
              <a:t>Glaukom</a:t>
            </a:r>
            <a:r>
              <a:rPr b="0" i="1" lang="en-US" sz="1200" u="none" cap="none" strike="noStrike">
                <a:solidFill>
                  <a:schemeClr val="dk1"/>
                </a:solidFill>
                <a:latin typeface="Arial"/>
                <a:ea typeface="Arial"/>
                <a:cs typeface="Arial"/>
                <a:sym typeface="Arial"/>
              </a:rPr>
              <a:t>-Buch nur drei davon. Welche sind das?</a:t>
            </a:r>
            <a:endParaRPr/>
          </a:p>
        </p:txBody>
      </p:sp>
      <p:sp>
        <p:nvSpPr>
          <p:cNvPr id="3761" name="Google Shape;3761;p19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 name="Shape 365"/>
        <p:cNvGrpSpPr/>
        <p:nvPr/>
      </p:nvGrpSpPr>
      <p:grpSpPr>
        <a:xfrm>
          <a:off x="0" y="0"/>
          <a:ext cx="0" cy="0"/>
          <a:chOff x="0" y="0"/>
          <a:chExt cx="0" cy="0"/>
        </a:xfrm>
      </p:grpSpPr>
      <p:sp>
        <p:nvSpPr>
          <p:cNvPr id="366" name="Google Shape;366;p1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67" name="Google Shape;367;p1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68" name="Google Shape;368;p19"/>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Gesichtsfeldausfall</a:t>
            </a:r>
            <a:endParaRPr/>
          </a:p>
        </p:txBody>
      </p:sp>
      <p:sp>
        <p:nvSpPr>
          <p:cNvPr id="369" name="Google Shape;369;p19"/>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an der Hornhaut</a:t>
            </a:r>
            <a:endParaRPr/>
          </a:p>
        </p:txBody>
      </p:sp>
      <p:sp>
        <p:nvSpPr>
          <p:cNvPr id="370" name="Google Shape;370;p19"/>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 </a:t>
            </a:r>
            <a:r>
              <a:rPr lang="en-US" sz="1200">
                <a:solidFill>
                  <a:schemeClr val="dk1"/>
                </a:solidFill>
              </a:rPr>
              <a:t>Achsenlänge</a:t>
            </a:r>
            <a:endParaRPr/>
          </a:p>
        </p:txBody>
      </p:sp>
      <p:sp>
        <p:nvSpPr>
          <p:cNvPr id="371" name="Google Shape;371;p19"/>
          <p:cNvSpPr/>
          <p:nvPr/>
        </p:nvSpPr>
        <p:spPr>
          <a:xfrm>
            <a:off x="716725" y="5475300"/>
            <a:ext cx="14322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lang="en-US" sz="1200">
                <a:solidFill>
                  <a:schemeClr val="dk1"/>
                </a:solidFill>
              </a:rPr>
              <a:t>Ein Wort</a:t>
            </a:r>
            <a:endParaRPr/>
          </a:p>
        </p:txBody>
      </p:sp>
      <p:sp>
        <p:nvSpPr>
          <p:cNvPr id="372" name="Google Shape;372;p19"/>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am Sehnerv</a:t>
            </a:r>
            <a:endParaRPr/>
          </a:p>
        </p:txBody>
      </p:sp>
      <p:sp>
        <p:nvSpPr>
          <p:cNvPr id="373" name="Google Shape;373;p1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74" name="Google Shape;374;p1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davon aufweist, besteht der Verdacht auf ein Glaukom. </a:t>
            </a:r>
            <a:r>
              <a:rPr b="0" i="0" lang="en-US" sz="1200" u="none" cap="none" strike="noStrike">
                <a:solidFill>
                  <a:schemeClr val="dk1"/>
                </a:solidFill>
                <a:latin typeface="Arial"/>
                <a:ea typeface="Arial"/>
                <a:cs typeface="Arial"/>
                <a:sym typeface="Arial"/>
              </a:rPr>
              <a:t>Diese sind:</a:t>
            </a:r>
            <a:endParaRPr/>
          </a:p>
        </p:txBody>
      </p:sp>
      <p:sp>
        <p:nvSpPr>
          <p:cNvPr id="375" name="Google Shape;375;p19"/>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376" name="Google Shape;376;p1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377" name="Google Shape;377;p19"/>
          <p:cNvSpPr txBox="1"/>
          <p:nvPr/>
        </p:nvSpPr>
        <p:spPr>
          <a:xfrm>
            <a:off x="763609" y="2514600"/>
            <a:ext cx="26553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p:txBody>
      </p:sp>
    </p:spTree>
  </p:cSld>
  <p:clrMapOvr>
    <a:masterClrMapping/>
  </p:clrMapOvr>
</p:sld>
</file>

<file path=ppt/slides/slide1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65" name="Shape 3765"/>
        <p:cNvGrpSpPr/>
        <p:nvPr/>
      </p:nvGrpSpPr>
      <p:grpSpPr>
        <a:xfrm>
          <a:off x="0" y="0"/>
          <a:ext cx="0" cy="0"/>
          <a:chOff x="0" y="0"/>
          <a:chExt cx="0" cy="0"/>
        </a:xfrm>
      </p:grpSpPr>
      <p:sp>
        <p:nvSpPr>
          <p:cNvPr id="3766" name="Google Shape;3766;p19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767" name="Google Shape;3767;p19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768" name="Google Shape;3768;p19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769" name="Google Shape;3769;p19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770" name="Google Shape;3770;p19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771" name="Google Shape;3771;p19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772" name="Google Shape;3772;p19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773" name="Google Shape;3773;p194"/>
          <p:cNvCxnSpPr>
            <a:stCxn id="376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774" name="Google Shape;3774;p194"/>
          <p:cNvCxnSpPr>
            <a:stCxn id="376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775" name="Google Shape;3775;p19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776" name="Google Shape;3776;p19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777" name="Google Shape;3777;p19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778" name="Google Shape;3778;p19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779" name="Google Shape;3779;p19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780" name="Google Shape;3780;p19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781" name="Google Shape;3781;p19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3782" name="Google Shape;3782;p19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783" name="Google Shape;3783;p194"/>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784" name="Google Shape;3784;p19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785" name="Google Shape;3785;p19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3786" name="Google Shape;3786;p194"/>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3787" name="Google Shape;3787;p19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788" name="Google Shape;3788;p194"/>
          <p:cNvSpPr txBox="1"/>
          <p:nvPr/>
        </p:nvSpPr>
        <p:spPr>
          <a:xfrm>
            <a:off x="2608263" y="4333875"/>
            <a:ext cx="136048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A-R-Anomalie</a:t>
            </a:r>
            <a:endParaRPr/>
          </a:p>
        </p:txBody>
      </p:sp>
      <p:sp>
        <p:nvSpPr>
          <p:cNvPr id="3789" name="Google Shape;3789;p19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3790" name="Google Shape;3790;p19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3791" name="Google Shape;3791;p194"/>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3792" name="Google Shape;3792;p194"/>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3793" name="Google Shape;3793;p19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3794" name="Google Shape;3794;p19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3795" name="Google Shape;3795;p19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796" name="Google Shape;3796;p19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797" name="Google Shape;3797;p19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3798" name="Google Shape;3798;p194"/>
          <p:cNvSpPr txBox="1"/>
          <p:nvPr/>
        </p:nvSpPr>
        <p:spPr>
          <a:xfrm>
            <a:off x="1563688" y="5559425"/>
            <a:ext cx="45450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Obwohl es viele nicht erworbene Augenanomalien gibt, die mit dem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in Verbindung stehen, werden im Buch </a:t>
            </a:r>
            <a:r>
              <a:rPr b="0" i="0" lang="en-US" sz="1200" u="none" cap="none" strike="noStrike">
                <a:solidFill>
                  <a:srgbClr val="BFBFBF"/>
                </a:solidFill>
                <a:latin typeface="Arial"/>
                <a:ea typeface="Arial"/>
                <a:cs typeface="Arial"/>
                <a:sym typeface="Arial"/>
              </a:rPr>
              <a:t>„Glaukom“ </a:t>
            </a:r>
            <a:r>
              <a:rPr b="0" i="1" lang="en-US" sz="1200" u="none" cap="none" strike="noStrike">
                <a:solidFill>
                  <a:srgbClr val="BFBFBF"/>
                </a:solidFill>
                <a:latin typeface="Arial"/>
                <a:ea typeface="Arial"/>
                <a:cs typeface="Arial"/>
                <a:sym typeface="Arial"/>
              </a:rPr>
              <a:t>nur drei davon behandelt. Welche sind das?</a:t>
            </a:r>
            <a:endParaRPr/>
          </a:p>
        </p:txBody>
      </p:sp>
      <p:sp>
        <p:nvSpPr>
          <p:cNvPr id="3799" name="Google Shape;3799;p194"/>
          <p:cNvSpPr txBox="1"/>
          <p:nvPr/>
        </p:nvSpPr>
        <p:spPr>
          <a:xfrm>
            <a:off x="4130675" y="4246563"/>
            <a:ext cx="3379800" cy="3951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Wofür steht </a:t>
            </a:r>
            <a:r>
              <a:rPr b="0" i="0" lang="en-US" sz="1200" u="none" cap="none" strike="noStrike">
                <a:solidFill>
                  <a:srgbClr val="0000FF"/>
                </a:solidFill>
                <a:latin typeface="Arial"/>
                <a:ea typeface="Arial"/>
                <a:cs typeface="Arial"/>
                <a:sym typeface="Arial"/>
              </a:rPr>
              <a:t>A-R </a:t>
            </a:r>
            <a:r>
              <a:rPr b="0" i="1" lang="en-US" sz="1200" u="none" cap="none" strike="noStrike">
                <a:solidFill>
                  <a:srgbClr val="0000F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Axenfeld-</a:t>
            </a:r>
            <a:r>
              <a:rPr lang="en-US" sz="1200">
                <a:solidFill>
                  <a:srgbClr val="CCFFCC"/>
                </a:solidFill>
              </a:rPr>
              <a:t>Rieger</a:t>
            </a:r>
            <a:endParaRPr/>
          </a:p>
        </p:txBody>
      </p:sp>
      <p:sp>
        <p:nvSpPr>
          <p:cNvPr id="3800" name="Google Shape;3800;p19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04" name="Shape 3804"/>
        <p:cNvGrpSpPr/>
        <p:nvPr/>
      </p:nvGrpSpPr>
      <p:grpSpPr>
        <a:xfrm>
          <a:off x="0" y="0"/>
          <a:ext cx="0" cy="0"/>
          <a:chOff x="0" y="0"/>
          <a:chExt cx="0" cy="0"/>
        </a:xfrm>
      </p:grpSpPr>
      <p:sp>
        <p:nvSpPr>
          <p:cNvPr id="3805" name="Google Shape;3805;p19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806" name="Google Shape;3806;p19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3807" name="Google Shape;3807;p19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808" name="Google Shape;3808;p19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809" name="Google Shape;3809;p19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810" name="Google Shape;3810;p19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811" name="Google Shape;3811;p19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812" name="Google Shape;3812;p195"/>
          <p:cNvCxnSpPr>
            <a:stCxn id="380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813" name="Google Shape;3813;p195"/>
          <p:cNvCxnSpPr>
            <a:stCxn id="380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814" name="Google Shape;3814;p19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815" name="Google Shape;3815;p19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816" name="Google Shape;3816;p19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817" name="Google Shape;3817;p19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818" name="Google Shape;3818;p19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819" name="Google Shape;3819;p19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820" name="Google Shape;3820;p19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3821" name="Google Shape;3821;p19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3822" name="Google Shape;3822;p195"/>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3823" name="Google Shape;3823;p19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824" name="Google Shape;3824;p19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3825" name="Google Shape;3825;p195"/>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3826" name="Google Shape;3826;p19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827" name="Google Shape;3827;p195"/>
          <p:cNvSpPr txBox="1"/>
          <p:nvPr/>
        </p:nvSpPr>
        <p:spPr>
          <a:xfrm>
            <a:off x="2608263" y="4333875"/>
            <a:ext cx="136048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A-R-Anomalie</a:t>
            </a:r>
            <a:endParaRPr/>
          </a:p>
        </p:txBody>
      </p:sp>
      <p:sp>
        <p:nvSpPr>
          <p:cNvPr id="3828" name="Google Shape;3828;p19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3829" name="Google Shape;3829;p19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3830" name="Google Shape;3830;p195"/>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3831" name="Google Shape;3831;p195"/>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3832" name="Google Shape;3832;p19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3833" name="Google Shape;3833;p19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3834" name="Google Shape;3834;p19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835" name="Google Shape;3835;p19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836" name="Google Shape;3836;p19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3837" name="Google Shape;3837;p195"/>
          <p:cNvSpPr txBox="1"/>
          <p:nvPr/>
        </p:nvSpPr>
        <p:spPr>
          <a:xfrm>
            <a:off x="1563688" y="5559425"/>
            <a:ext cx="45450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Obwohl es viele nicht erworbene Augenanomalien gibt, die mit dem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in Verbindung stehen, werden im Buch </a:t>
            </a:r>
            <a:r>
              <a:rPr b="0" i="0" lang="en-US" sz="1200" u="none" cap="none" strike="noStrike">
                <a:solidFill>
                  <a:srgbClr val="BFBFBF"/>
                </a:solidFill>
                <a:latin typeface="Arial"/>
                <a:ea typeface="Arial"/>
                <a:cs typeface="Arial"/>
                <a:sym typeface="Arial"/>
              </a:rPr>
              <a:t>„Glaukom“ </a:t>
            </a:r>
            <a:r>
              <a:rPr b="0" i="1" lang="en-US" sz="1200" u="none" cap="none" strike="noStrike">
                <a:solidFill>
                  <a:srgbClr val="BFBFBF"/>
                </a:solidFill>
                <a:latin typeface="Arial"/>
                <a:ea typeface="Arial"/>
                <a:cs typeface="Arial"/>
                <a:sym typeface="Arial"/>
              </a:rPr>
              <a:t>nur drei davon behandelt. Welche sind das?</a:t>
            </a:r>
            <a:endParaRPr/>
          </a:p>
        </p:txBody>
      </p:sp>
      <p:sp>
        <p:nvSpPr>
          <p:cNvPr id="3838" name="Google Shape;3838;p195"/>
          <p:cNvSpPr txBox="1"/>
          <p:nvPr/>
        </p:nvSpPr>
        <p:spPr>
          <a:xfrm>
            <a:off x="4130675" y="4246563"/>
            <a:ext cx="3379800" cy="3951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Wofür steht </a:t>
            </a:r>
            <a:r>
              <a:rPr b="0" i="0" lang="en-US" sz="1200" u="none" cap="none" strike="noStrike">
                <a:solidFill>
                  <a:srgbClr val="0000FF"/>
                </a:solidFill>
                <a:latin typeface="Arial"/>
                <a:ea typeface="Arial"/>
                <a:cs typeface="Arial"/>
                <a:sym typeface="Arial"/>
              </a:rPr>
              <a:t>A-R </a:t>
            </a:r>
            <a:r>
              <a:rPr b="0" i="1" lang="en-US" sz="1200" u="none" cap="none" strike="noStrike">
                <a:solidFill>
                  <a:srgbClr val="0000F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Axenfeld-</a:t>
            </a:r>
            <a:r>
              <a:rPr lang="en-US" sz="1200">
                <a:solidFill>
                  <a:srgbClr val="0000FF"/>
                </a:solidFill>
                <a:extLst>
                  <a:ext uri="http://customooxmlschemas.google.com/">
                    <go:slidesCustomData xmlns:go="http://customooxmlschemas.google.com/" textRoundtripDataId="35"/>
                  </a:ext>
                </a:extLst>
              </a:rPr>
              <a:t>Rieger</a:t>
            </a:r>
            <a:endParaRPr/>
          </a:p>
        </p:txBody>
      </p:sp>
      <p:sp>
        <p:nvSpPr>
          <p:cNvPr id="3839" name="Google Shape;3839;p19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3" name="Shape 3843"/>
        <p:cNvGrpSpPr/>
        <p:nvPr/>
      </p:nvGrpSpPr>
      <p:grpSpPr>
        <a:xfrm>
          <a:off x="0" y="0"/>
          <a:ext cx="0" cy="0"/>
          <a:chOff x="0" y="0"/>
          <a:chExt cx="0" cy="0"/>
        </a:xfrm>
      </p:grpSpPr>
      <p:sp>
        <p:nvSpPr>
          <p:cNvPr id="3844" name="Google Shape;3844;p19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3845" name="Google Shape;3845;p196"/>
          <p:cNvSpPr/>
          <p:nvPr/>
        </p:nvSpPr>
        <p:spPr>
          <a:xfrm>
            <a:off x="4248150" y="3744913"/>
            <a:ext cx="2841625" cy="1360487"/>
          </a:xfrm>
          <a:prstGeom prst="rect">
            <a:avLst/>
          </a:prstGeom>
          <a:solidFill>
            <a:srgbClr val="FFFF84"/>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3846" name="Google Shape;3846;p19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847" name="Google Shape;3847;p196"/>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848" name="Google Shape;3848;p19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849" name="Google Shape;3849;p19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850" name="Google Shape;3850;p19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851" name="Google Shape;3851;p19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852" name="Google Shape;3852;p19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853" name="Google Shape;3853;p196"/>
          <p:cNvCxnSpPr>
            <a:stCxn id="3847"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854" name="Google Shape;3854;p196"/>
          <p:cNvCxnSpPr>
            <a:stCxn id="3847"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855" name="Google Shape;3855;p19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3856" name="Google Shape;3856;p19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857" name="Google Shape;3857;p19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858" name="Google Shape;3858;p19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859" name="Google Shape;3859;p19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860" name="Google Shape;3860;p19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861" name="Google Shape;3861;p19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3862" name="Google Shape;3862;p19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3863" name="Google Shape;3863;p19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864" name="Google Shape;3864;p19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3865" name="Google Shape;3865;p19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866" name="Google Shape;3866;p19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867" name="Google Shape;3867;p19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3868" name="Google Shape;3868;p19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3869" name="Google Shape;3869;p19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3870" name="Google Shape;3870;p19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3871" name="Google Shape;3871;p19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3872" name="Google Shape;3872;p19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cxnSp>
        <p:nvCxnSpPr>
          <p:cNvPr id="3873" name="Google Shape;3873;p19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3874" name="Google Shape;3874;p196"/>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3875" name="Google Shape;3875;p196"/>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3876" name="Google Shape;3876;p19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877" name="Google Shape;3877;p19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878" name="Google Shape;3878;p19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3879" name="Google Shape;3879;p19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3880" name="Google Shape;3880;p196"/>
          <p:cNvSpPr txBox="1"/>
          <p:nvPr/>
        </p:nvSpPr>
        <p:spPr>
          <a:xfrm>
            <a:off x="4814888" y="4714875"/>
            <a:ext cx="22891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t>
            </a:r>
            <a:r>
              <a:rPr b="1" i="0" lang="en-US" sz="1200" u="none" cap="none" strike="noStrike">
                <a:solidFill>
                  <a:schemeClr val="dk1"/>
                </a:solidFill>
                <a:latin typeface="Arial"/>
                <a:ea typeface="Arial"/>
                <a:cs typeface="Arial"/>
                <a:sym typeface="Arial"/>
              </a:rPr>
              <a:t>-Syndrom</a:t>
            </a:r>
            <a:endParaRPr/>
          </a:p>
        </p:txBody>
      </p:sp>
      <p:sp>
        <p:nvSpPr>
          <p:cNvPr id="3881" name="Google Shape;3881;p196"/>
          <p:cNvSpPr txBox="1"/>
          <p:nvPr/>
        </p:nvSpPr>
        <p:spPr>
          <a:xfrm>
            <a:off x="4814888" y="4381500"/>
            <a:ext cx="14906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t>
            </a:r>
            <a:r>
              <a:rPr b="1" i="0" lang="en-US" sz="1200" u="none" cap="none" strike="noStrike">
                <a:solidFill>
                  <a:schemeClr val="dk1"/>
                </a:solidFill>
                <a:latin typeface="Arial"/>
                <a:ea typeface="Arial"/>
                <a:cs typeface="Arial"/>
                <a:sym typeface="Arial"/>
              </a:rPr>
              <a:t>-Syndrom</a:t>
            </a:r>
            <a:endParaRPr/>
          </a:p>
        </p:txBody>
      </p:sp>
      <p:sp>
        <p:nvSpPr>
          <p:cNvPr id="3882" name="Google Shape;3882;p196"/>
          <p:cNvSpPr txBox="1"/>
          <p:nvPr/>
        </p:nvSpPr>
        <p:spPr>
          <a:xfrm>
            <a:off x="3662363" y="5176838"/>
            <a:ext cx="52848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Wichtiger Hinweis</a:t>
            </a:r>
            <a:r>
              <a:rPr b="0" i="0" lang="en-US" sz="1200" u="none" cap="none" strike="noStrike">
                <a:solidFill>
                  <a:schemeClr val="dk1"/>
                </a:solidFill>
                <a:latin typeface="Arial"/>
                <a:ea typeface="Arial"/>
                <a:cs typeface="Arial"/>
                <a:sym typeface="Arial"/>
              </a:rPr>
              <a:t>: Sowohl A-R als auch Peters können mit systemischen Befunden einhergehen; in diesem Fall gehören sie dann </a:t>
            </a:r>
            <a:r>
              <a:rPr b="0" i="1" lang="en-US" sz="1200" u="none" cap="none" strike="noStrike">
                <a:solidFill>
                  <a:schemeClr val="dk1"/>
                </a:solidFill>
                <a:latin typeface="Arial"/>
                <a:ea typeface="Arial"/>
                <a:cs typeface="Arial"/>
                <a:sym typeface="Arial"/>
              </a:rPr>
              <a:t>hier </a:t>
            </a:r>
            <a:r>
              <a:rPr b="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36"/>
                  </a:ext>
                </a:extLst>
              </a:rPr>
              <a:t>einge</a:t>
            </a:r>
            <a:r>
              <a:rPr lang="en-US" sz="1200">
                <a:solidFill>
                  <a:schemeClr val="dk1"/>
                </a:solidFill>
                <a:extLst>
                  <a:ext uri="http://customooxmlschemas.google.com/">
                    <go:slidesCustomData xmlns:go="http://customooxmlschemas.google.com/" textRoundtripDataId="37"/>
                  </a:ext>
                </a:extLst>
              </a:rPr>
              <a:t>ordnet</a:t>
            </a:r>
            <a:r>
              <a:rPr lang="en-US" sz="1200">
                <a:solidFill>
                  <a:schemeClr val="dk1"/>
                </a:solidFill>
              </a:rPr>
              <a:t> </a:t>
            </a:r>
            <a:r>
              <a:rPr b="0" i="0" lang="en-US" sz="1200" u="none" cap="none" strike="noStrike">
                <a:solidFill>
                  <a:schemeClr val="dk1"/>
                </a:solidFill>
                <a:latin typeface="Arial"/>
                <a:ea typeface="Arial"/>
                <a:cs typeface="Arial"/>
                <a:sym typeface="Arial"/>
              </a:rPr>
              <a:t>als </a:t>
            </a:r>
            <a:r>
              <a:rPr b="1" i="0" lang="en-US" sz="1200" u="none" cap="none" strike="noStrike">
                <a:solidFill>
                  <a:schemeClr val="dk1"/>
                </a:solidFill>
                <a:latin typeface="Arial"/>
                <a:ea typeface="Arial"/>
                <a:cs typeface="Arial"/>
                <a:sym typeface="Arial"/>
              </a:rPr>
              <a:t>A-R-Syndrom </a:t>
            </a:r>
            <a:r>
              <a:rPr b="0" i="0" lang="en-US" sz="1200" u="none" cap="none" strike="noStrike">
                <a:solidFill>
                  <a:schemeClr val="dk1"/>
                </a:solidFill>
                <a:latin typeface="Arial"/>
                <a:ea typeface="Arial"/>
                <a:cs typeface="Arial"/>
                <a:sym typeface="Arial"/>
              </a:rPr>
              <a:t>und Peters-(Plus)</a:t>
            </a:r>
            <a:r>
              <a:rPr b="1" i="0" lang="en-US" sz="1200" u="none" cap="none" strike="noStrike">
                <a:solidFill>
                  <a:schemeClr val="dk1"/>
                </a:solidFill>
                <a:latin typeface="Arial"/>
                <a:ea typeface="Arial"/>
                <a:cs typeface="Arial"/>
                <a:sym typeface="Arial"/>
              </a:rPr>
              <a:t>-Syndrom. </a:t>
            </a:r>
            <a:r>
              <a:rPr b="0" i="0" lang="en-US" sz="1200" u="none" cap="none" strike="noStrike">
                <a:solidFill>
                  <a:srgbClr val="0000FF"/>
                </a:solidFill>
                <a:latin typeface="Arial"/>
                <a:ea typeface="Arial"/>
                <a:cs typeface="Arial"/>
                <a:sym typeface="Arial"/>
              </a:rPr>
              <a:t>(Wir werden auch die systemischen Varianten behandeln).</a:t>
            </a:r>
            <a:endParaRPr b="1" i="0" sz="1600" u="none" cap="none" strike="noStrike">
              <a:solidFill>
                <a:schemeClr val="dk1"/>
              </a:solidFill>
              <a:latin typeface="Arial"/>
              <a:ea typeface="Arial"/>
              <a:cs typeface="Arial"/>
              <a:sym typeface="Arial"/>
            </a:endParaRPr>
          </a:p>
        </p:txBody>
      </p:sp>
      <p:sp>
        <p:nvSpPr>
          <p:cNvPr id="3883" name="Google Shape;3883;p19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87" name="Shape 3887"/>
        <p:cNvGrpSpPr/>
        <p:nvPr/>
      </p:nvGrpSpPr>
      <p:grpSpPr>
        <a:xfrm>
          <a:off x="0" y="0"/>
          <a:ext cx="0" cy="0"/>
          <a:chOff x="0" y="0"/>
          <a:chExt cx="0" cy="0"/>
        </a:xfrm>
      </p:grpSpPr>
      <p:sp>
        <p:nvSpPr>
          <p:cNvPr id="3888" name="Google Shape;3888;p197"/>
          <p:cNvSpPr txBox="1"/>
          <p:nvPr/>
        </p:nvSpPr>
        <p:spPr>
          <a:xfrm>
            <a:off x="3662363" y="5176838"/>
            <a:ext cx="5284787" cy="10779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Wichtiger Hinweis</a:t>
            </a:r>
            <a:r>
              <a:rPr b="0" i="0" lang="en-US" sz="1200" u="none" cap="none" strike="noStrike">
                <a:solidFill>
                  <a:srgbClr val="BFBFBF"/>
                </a:solidFill>
                <a:latin typeface="Arial"/>
                <a:ea typeface="Arial"/>
                <a:cs typeface="Arial"/>
                <a:sym typeface="Arial"/>
              </a:rPr>
              <a:t>: Sowohl das A-R-Syndrom als auch das Peters-Syndrom können mit systemischen Symptomen einhergehen; in diesem Fall gehören sie </a:t>
            </a:r>
            <a:r>
              <a:rPr b="0" i="1" lang="en-US" sz="1200" u="none" cap="none" strike="noStrike">
                <a:solidFill>
                  <a:srgbClr val="BFBFBF"/>
                </a:solidFill>
                <a:latin typeface="Arial"/>
                <a:ea typeface="Arial"/>
                <a:cs typeface="Arial"/>
                <a:sym typeface="Arial"/>
              </a:rPr>
              <a:t>hier </a:t>
            </a:r>
            <a:r>
              <a:rPr b="0" i="0" lang="en-US" sz="1200" u="none" cap="none" strike="noStrike">
                <a:solidFill>
                  <a:srgbClr val="BFBFBF"/>
                </a:solidFill>
                <a:latin typeface="Arial"/>
                <a:ea typeface="Arial"/>
                <a:cs typeface="Arial"/>
                <a:sym typeface="Arial"/>
              </a:rPr>
              <a:t>als </a:t>
            </a:r>
            <a:r>
              <a:rPr b="1" i="0" lang="en-US" sz="1200" u="none" cap="none" strike="noStrike">
                <a:solidFill>
                  <a:srgbClr val="BFBFBF"/>
                </a:solidFill>
                <a:latin typeface="Arial"/>
                <a:ea typeface="Arial"/>
                <a:cs typeface="Arial"/>
                <a:sym typeface="Arial"/>
              </a:rPr>
              <a:t>A-R-Syndrom </a:t>
            </a:r>
            <a:r>
              <a:rPr b="0" i="0" lang="en-US" sz="1200" u="none" cap="none" strike="noStrike">
                <a:solidFill>
                  <a:srgbClr val="BFBFBF"/>
                </a:solidFill>
                <a:latin typeface="Arial"/>
                <a:ea typeface="Arial"/>
                <a:cs typeface="Arial"/>
                <a:sym typeface="Arial"/>
              </a:rPr>
              <a:t>und Peters-(Plus)</a:t>
            </a:r>
            <a:r>
              <a:rPr b="1" i="0" lang="en-US" sz="1200" u="none" cap="none" strike="noStrike">
                <a:solidFill>
                  <a:srgbClr val="BFBFBF"/>
                </a:solidFill>
                <a:latin typeface="Arial"/>
                <a:ea typeface="Arial"/>
                <a:cs typeface="Arial"/>
                <a:sym typeface="Arial"/>
              </a:rPr>
              <a:t>-Syndrom </a:t>
            </a:r>
            <a:r>
              <a:rPr b="0" i="0" lang="en-US" sz="1200" u="none" cap="none" strike="noStrike">
                <a:solidFill>
                  <a:srgbClr val="BFBFBF"/>
                </a:solidFill>
                <a:latin typeface="Arial"/>
                <a:ea typeface="Arial"/>
                <a:cs typeface="Arial"/>
                <a:sym typeface="Arial"/>
              </a:rPr>
              <a:t>ein</a:t>
            </a:r>
            <a:r>
              <a:rPr b="1" i="0" lang="en-US" sz="1200" u="none" cap="none" strike="noStrike">
                <a:solidFill>
                  <a:srgbClr val="BFBFB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(Wir werden auch auf die systemischen Formen eingehen).</a:t>
            </a:r>
            <a:endParaRPr b="1" i="0" sz="1600" u="none" cap="none" strike="noStrike">
              <a:solidFill>
                <a:srgbClr val="BFBFBF"/>
              </a:solidFill>
              <a:latin typeface="Arial"/>
              <a:ea typeface="Arial"/>
              <a:cs typeface="Arial"/>
              <a:sym typeface="Arial"/>
            </a:endParaRPr>
          </a:p>
        </p:txBody>
      </p:sp>
      <p:sp>
        <p:nvSpPr>
          <p:cNvPr id="3889" name="Google Shape;3889;p19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3890" name="Google Shape;3890;p197"/>
          <p:cNvSpPr/>
          <p:nvPr/>
        </p:nvSpPr>
        <p:spPr>
          <a:xfrm>
            <a:off x="4248150" y="3744913"/>
            <a:ext cx="2841625" cy="1360487"/>
          </a:xfrm>
          <a:prstGeom prst="rect">
            <a:avLst/>
          </a:prstGeom>
          <a:solidFill>
            <a:srgbClr val="FFFF84"/>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3891" name="Google Shape;3891;p19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892" name="Google Shape;3892;p197"/>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893" name="Google Shape;3893;p19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894" name="Google Shape;3894;p19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895" name="Google Shape;3895;p19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896" name="Google Shape;3896;p19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897" name="Google Shape;3897;p19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898" name="Google Shape;3898;p197"/>
          <p:cNvCxnSpPr>
            <a:stCxn id="3892"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899" name="Google Shape;3899;p197"/>
          <p:cNvCxnSpPr>
            <a:stCxn id="3892"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900" name="Google Shape;3900;p19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3901" name="Google Shape;3901;p19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902" name="Google Shape;3902;p19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903" name="Google Shape;3903;p19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904" name="Google Shape;3904;p19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905" name="Google Shape;3905;p19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906" name="Google Shape;3906;p19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3907" name="Google Shape;3907;p19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3908" name="Google Shape;3908;p19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909" name="Google Shape;3909;p19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3910" name="Google Shape;3910;p19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911" name="Google Shape;3911;p19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912" name="Google Shape;3912;p19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3913" name="Google Shape;3913;p19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3914" name="Google Shape;3914;p19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3915" name="Google Shape;3915;p19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3916" name="Google Shape;3916;p19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3917" name="Google Shape;3917;p19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cxnSp>
        <p:nvCxnSpPr>
          <p:cNvPr id="3918" name="Google Shape;3918;p19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3919" name="Google Shape;3919;p197"/>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3920" name="Google Shape;3920;p197"/>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3921" name="Google Shape;3921;p19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922" name="Google Shape;3922;p19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923" name="Google Shape;3923;p19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3924" name="Google Shape;3924;p19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3925" name="Google Shape;3925;p197"/>
          <p:cNvSpPr txBox="1"/>
          <p:nvPr/>
        </p:nvSpPr>
        <p:spPr>
          <a:xfrm>
            <a:off x="4814888" y="4714875"/>
            <a:ext cx="22891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t>
            </a:r>
            <a:r>
              <a:rPr b="1" i="0" lang="en-US" sz="1200" u="none" cap="none" strike="noStrike">
                <a:solidFill>
                  <a:schemeClr val="dk1"/>
                </a:solidFill>
                <a:latin typeface="Arial"/>
                <a:ea typeface="Arial"/>
                <a:cs typeface="Arial"/>
                <a:sym typeface="Arial"/>
              </a:rPr>
              <a:t>-Syndrom</a:t>
            </a:r>
            <a:endParaRPr/>
          </a:p>
        </p:txBody>
      </p:sp>
      <p:sp>
        <p:nvSpPr>
          <p:cNvPr id="3926" name="Google Shape;3926;p197"/>
          <p:cNvSpPr txBox="1"/>
          <p:nvPr/>
        </p:nvSpPr>
        <p:spPr>
          <a:xfrm>
            <a:off x="4814888" y="4381500"/>
            <a:ext cx="14906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t>
            </a:r>
            <a:r>
              <a:rPr b="1" i="0" lang="en-US" sz="1200" u="none" cap="none" strike="noStrike">
                <a:solidFill>
                  <a:schemeClr val="dk1"/>
                </a:solidFill>
                <a:latin typeface="Arial"/>
                <a:ea typeface="Arial"/>
                <a:cs typeface="Arial"/>
                <a:sym typeface="Arial"/>
              </a:rPr>
              <a:t>-Syndrom</a:t>
            </a:r>
            <a:endParaRPr/>
          </a:p>
        </p:txBody>
      </p:sp>
      <p:sp>
        <p:nvSpPr>
          <p:cNvPr id="3927" name="Google Shape;3927;p19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928" name="Google Shape;3928;p197"/>
          <p:cNvSpPr txBox="1"/>
          <p:nvPr/>
        </p:nvSpPr>
        <p:spPr>
          <a:xfrm>
            <a:off x="1462088" y="5381625"/>
            <a:ext cx="7383600" cy="11340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wichtiger Hinweis zu diesem Punkt: Das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38"/>
                  </a:ext>
                </a:extLst>
              </a:rPr>
              <a:t>BCSC</a:t>
            </a:r>
            <a:r>
              <a:rPr b="0" i="1" lang="en-US" sz="1200" u="none" cap="none" strike="noStrike">
                <a:solidFill>
                  <a:schemeClr val="dk1"/>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ist nicht ganz einheitlich, was die Verwendung des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39"/>
                  </a:ext>
                </a:extLst>
              </a:rPr>
              <a:t>Begriff</a:t>
            </a:r>
            <a:r>
              <a:rPr lang="en-US" sz="1200">
                <a:solidFill>
                  <a:schemeClr val="dk1"/>
                </a:solidFill>
              </a:rPr>
              <a:t>s</a:t>
            </a:r>
            <a:r>
              <a:rPr b="0" i="0" lang="en-US" sz="1200" u="none" cap="none" strike="noStrike">
                <a:solidFill>
                  <a:schemeClr val="dk1"/>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„Syndrom“ </a:t>
            </a:r>
            <a:r>
              <a:rPr b="0" i="0" lang="en-US" sz="1200" u="none" cap="none" strike="noStrike">
                <a:solidFill>
                  <a:schemeClr val="dk1"/>
                </a:solidFill>
                <a:latin typeface="Arial"/>
                <a:ea typeface="Arial"/>
                <a:cs typeface="Arial"/>
                <a:sym typeface="Arial"/>
              </a:rPr>
              <a:t>zur Bezeichnung einer systemischen Beteiligung im Vergleich zur Verwendung im Sinne von „viele Augenprobleme“ betrifft</a:t>
            </a:r>
            <a:r>
              <a:rPr b="0" i="0" lang="en-US" sz="1200" u="none" cap="none" strike="noStrike">
                <a:solidFill>
                  <a:schemeClr val="accent5"/>
                </a:solidFill>
                <a:latin typeface="Arial"/>
                <a:ea typeface="Arial"/>
                <a:cs typeface="Arial"/>
                <a:sym typeface="Arial"/>
              </a:rPr>
              <a:t>. Ein sehr relevantes Beispiel: Der Begriff </a:t>
            </a:r>
            <a:r>
              <a:rPr b="1" i="1" lang="en-US" sz="1200" u="none" cap="none" strike="noStrike">
                <a:solidFill>
                  <a:schemeClr val="accent5"/>
                </a:solidFill>
                <a:latin typeface="Arial"/>
                <a:ea typeface="Arial"/>
                <a:cs typeface="Arial"/>
                <a:sym typeface="Arial"/>
              </a:rPr>
              <a:t>„Axenfeld-</a:t>
            </a:r>
            <a:r>
              <a:rPr b="1" i="1" lang="en-US" sz="1200">
                <a:solidFill>
                  <a:schemeClr val="accent5"/>
                </a:solidFill>
              </a:rPr>
              <a:t>Rieger</a:t>
            </a:r>
            <a:r>
              <a:rPr b="1" i="1" lang="en-US" sz="1200" u="none" cap="none" strike="noStrike">
                <a:solidFill>
                  <a:schemeClr val="accent5"/>
                </a:solidFill>
                <a:latin typeface="Arial"/>
                <a:ea typeface="Arial"/>
                <a:cs typeface="Arial"/>
                <a:sym typeface="Arial"/>
              </a:rPr>
              <a:t>-Syndrom“ </a:t>
            </a:r>
            <a:r>
              <a:rPr b="0" i="0" lang="en-US" sz="1200" u="none" cap="none" strike="noStrike">
                <a:solidFill>
                  <a:schemeClr val="accent5"/>
                </a:solidFill>
                <a:latin typeface="Arial"/>
                <a:ea typeface="Arial"/>
                <a:cs typeface="Arial"/>
                <a:sym typeface="Arial"/>
              </a:rPr>
              <a:t>wird sowohl für die rein okuläre Erkrankung als auch für die systemisch betroffene Erkrankung verwendet. Ich habe hier den älteren Begriff </a:t>
            </a:r>
            <a:r>
              <a:rPr b="1" i="1" lang="en-US" sz="1200" u="none" cap="none" strike="noStrike">
                <a:solidFill>
                  <a:schemeClr val="accent5"/>
                </a:solidFill>
                <a:latin typeface="Arial"/>
                <a:ea typeface="Arial"/>
                <a:cs typeface="Arial"/>
                <a:sym typeface="Arial"/>
              </a:rPr>
              <a:t>„Axenfeld-</a:t>
            </a:r>
            <a:r>
              <a:rPr b="1" i="1" lang="en-US" sz="1200">
                <a:solidFill>
                  <a:schemeClr val="accent5"/>
                </a:solidFill>
              </a:rPr>
              <a:t>Rieger</a:t>
            </a:r>
            <a:r>
              <a:rPr b="1" i="1" lang="en-US" sz="1200" u="none" cap="none" strike="noStrike">
                <a:solidFill>
                  <a:schemeClr val="accent5"/>
                </a:solidFill>
                <a:latin typeface="Arial"/>
                <a:ea typeface="Arial"/>
                <a:cs typeface="Arial"/>
                <a:sym typeface="Arial"/>
              </a:rPr>
              <a:t>-Anomalie“</a:t>
            </a:r>
            <a:r>
              <a:rPr b="0" i="0" lang="en-US" sz="1200" u="none" cap="none" strike="noStrike">
                <a:solidFill>
                  <a:schemeClr val="accent5"/>
                </a:solidFill>
                <a:latin typeface="Arial"/>
                <a:ea typeface="Arial"/>
                <a:cs typeface="Arial"/>
                <a:sym typeface="Arial"/>
              </a:rPr>
              <a:t> verwendet, um die ausschließlich okuläre Form zu bezeichnen. Caveat emptor.</a:t>
            </a:r>
            <a:endParaRPr/>
          </a:p>
        </p:txBody>
      </p:sp>
    </p:spTree>
  </p:cSld>
  <p:clrMapOvr>
    <a:masterClrMapping/>
  </p:clrMapOvr>
</p:sld>
</file>

<file path=ppt/slides/slide1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32" name="Shape 3932"/>
        <p:cNvGrpSpPr/>
        <p:nvPr/>
      </p:nvGrpSpPr>
      <p:grpSpPr>
        <a:xfrm>
          <a:off x="0" y="0"/>
          <a:ext cx="0" cy="0"/>
          <a:chOff x="0" y="0"/>
          <a:chExt cx="0" cy="0"/>
        </a:xfrm>
      </p:grpSpPr>
      <p:sp>
        <p:nvSpPr>
          <p:cNvPr id="3933" name="Google Shape;3933;p198"/>
          <p:cNvSpPr txBox="1"/>
          <p:nvPr/>
        </p:nvSpPr>
        <p:spPr>
          <a:xfrm>
            <a:off x="3662363" y="5176838"/>
            <a:ext cx="5284787" cy="10779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Wichtiger Hinweis</a:t>
            </a:r>
            <a:r>
              <a:rPr b="0" i="0" lang="en-US" sz="1200" u="none" cap="none" strike="noStrike">
                <a:solidFill>
                  <a:srgbClr val="BFBFBF"/>
                </a:solidFill>
                <a:latin typeface="Arial"/>
                <a:ea typeface="Arial"/>
                <a:cs typeface="Arial"/>
                <a:sym typeface="Arial"/>
              </a:rPr>
              <a:t>: Sowohl das A-R-Syndrom als auch das Peters-Syndrom können mit systemischen Symptomen einhergehen; in diesem Fall gehören sie </a:t>
            </a:r>
            <a:r>
              <a:rPr b="0" i="1" lang="en-US" sz="1200" u="none" cap="none" strike="noStrike">
                <a:solidFill>
                  <a:srgbClr val="BFBFBF"/>
                </a:solidFill>
                <a:latin typeface="Arial"/>
                <a:ea typeface="Arial"/>
                <a:cs typeface="Arial"/>
                <a:sym typeface="Arial"/>
              </a:rPr>
              <a:t>hier </a:t>
            </a:r>
            <a:r>
              <a:rPr b="0" i="0" lang="en-US" sz="1200" u="none" cap="none" strike="noStrike">
                <a:solidFill>
                  <a:srgbClr val="BFBFBF"/>
                </a:solidFill>
                <a:latin typeface="Arial"/>
                <a:ea typeface="Arial"/>
                <a:cs typeface="Arial"/>
                <a:sym typeface="Arial"/>
              </a:rPr>
              <a:t>als </a:t>
            </a:r>
            <a:r>
              <a:rPr b="1" i="0" lang="en-US" sz="1200" u="none" cap="none" strike="noStrike">
                <a:solidFill>
                  <a:srgbClr val="BFBFBF"/>
                </a:solidFill>
                <a:latin typeface="Arial"/>
                <a:ea typeface="Arial"/>
                <a:cs typeface="Arial"/>
                <a:sym typeface="Arial"/>
              </a:rPr>
              <a:t>A-R-Syndrom </a:t>
            </a:r>
            <a:r>
              <a:rPr b="0" i="0" lang="en-US" sz="1200" u="none" cap="none" strike="noStrike">
                <a:solidFill>
                  <a:srgbClr val="BFBFBF"/>
                </a:solidFill>
                <a:latin typeface="Arial"/>
                <a:ea typeface="Arial"/>
                <a:cs typeface="Arial"/>
                <a:sym typeface="Arial"/>
              </a:rPr>
              <a:t>und Peters-(Plus)</a:t>
            </a:r>
            <a:r>
              <a:rPr b="1" i="0" lang="en-US" sz="1200" u="none" cap="none" strike="noStrike">
                <a:solidFill>
                  <a:srgbClr val="BFBFBF"/>
                </a:solidFill>
                <a:latin typeface="Arial"/>
                <a:ea typeface="Arial"/>
                <a:cs typeface="Arial"/>
                <a:sym typeface="Arial"/>
              </a:rPr>
              <a:t>-Syndrom </a:t>
            </a:r>
            <a:r>
              <a:rPr b="0" i="0" lang="en-US" sz="1200" u="none" cap="none" strike="noStrike">
                <a:solidFill>
                  <a:srgbClr val="BFBFBF"/>
                </a:solidFill>
                <a:latin typeface="Arial"/>
                <a:ea typeface="Arial"/>
                <a:cs typeface="Arial"/>
                <a:sym typeface="Arial"/>
              </a:rPr>
              <a:t>ein</a:t>
            </a:r>
            <a:r>
              <a:rPr b="1" i="0" lang="en-US" sz="1200" u="none" cap="none" strike="noStrike">
                <a:solidFill>
                  <a:srgbClr val="BFBFB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(Wir werden auch auf die systemischen Formen eingehen).</a:t>
            </a:r>
            <a:endParaRPr b="1" i="0" sz="1600" u="none" cap="none" strike="noStrike">
              <a:solidFill>
                <a:srgbClr val="BFBFBF"/>
              </a:solidFill>
              <a:latin typeface="Arial"/>
              <a:ea typeface="Arial"/>
              <a:cs typeface="Arial"/>
              <a:sym typeface="Arial"/>
            </a:endParaRPr>
          </a:p>
        </p:txBody>
      </p:sp>
      <p:sp>
        <p:nvSpPr>
          <p:cNvPr id="3934" name="Google Shape;3934;p19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3935" name="Google Shape;3935;p198"/>
          <p:cNvSpPr/>
          <p:nvPr/>
        </p:nvSpPr>
        <p:spPr>
          <a:xfrm>
            <a:off x="4248150" y="3744913"/>
            <a:ext cx="2841625" cy="1360487"/>
          </a:xfrm>
          <a:prstGeom prst="rect">
            <a:avLst/>
          </a:prstGeom>
          <a:solidFill>
            <a:srgbClr val="FFFF84"/>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3936" name="Google Shape;3936;p19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937" name="Google Shape;3937;p198"/>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3938" name="Google Shape;3938;p19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3939" name="Google Shape;3939;p19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3940" name="Google Shape;3940;p19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3941" name="Google Shape;3941;p19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3942" name="Google Shape;3942;p19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3943" name="Google Shape;3943;p198"/>
          <p:cNvCxnSpPr>
            <a:stCxn id="3937"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3944" name="Google Shape;3944;p198"/>
          <p:cNvCxnSpPr>
            <a:stCxn id="3937"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3945" name="Google Shape;3945;p198"/>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3946" name="Google Shape;3946;p19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3947" name="Google Shape;3947;p19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3948" name="Google Shape;3948;p19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3949" name="Google Shape;3949;p19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3950" name="Google Shape;3950;p19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3951" name="Google Shape;3951;p19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3952" name="Google Shape;3952;p19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3953" name="Google Shape;3953;p19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3954" name="Google Shape;3954;p19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3955" name="Google Shape;3955;p19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3956" name="Google Shape;3956;p19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3957" name="Google Shape;3957;p19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3958" name="Google Shape;3958;p19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3959" name="Google Shape;3959;p19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3960" name="Google Shape;3960;p19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3961" name="Google Shape;3961;p19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3962" name="Google Shape;3962;p19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cxnSp>
        <p:nvCxnSpPr>
          <p:cNvPr id="3963" name="Google Shape;3963;p19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3964" name="Google Shape;3964;p198"/>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3965" name="Google Shape;3965;p198"/>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3966" name="Google Shape;3966;p19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3967" name="Google Shape;3967;p19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3968" name="Google Shape;3968;p19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3969" name="Google Shape;3969;p19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A-R</a:t>
            </a:r>
            <a:r>
              <a:rPr b="0" i="0" lang="en-US" sz="1200" u="none" cap="none" strike="noStrike">
                <a:solidFill>
                  <a:srgbClr val="BFBFBF"/>
                </a:solidFill>
                <a:latin typeface="Arial"/>
                <a:ea typeface="Arial"/>
                <a:cs typeface="Arial"/>
                <a:sym typeface="Arial"/>
              </a:rPr>
              <a:t>-Anomalie</a:t>
            </a:r>
            <a:endParaRPr/>
          </a:p>
        </p:txBody>
      </p:sp>
      <p:sp>
        <p:nvSpPr>
          <p:cNvPr id="3970" name="Google Shape;3970;p198"/>
          <p:cNvSpPr txBox="1"/>
          <p:nvPr/>
        </p:nvSpPr>
        <p:spPr>
          <a:xfrm>
            <a:off x="4814888" y="4714875"/>
            <a:ext cx="22891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t>
            </a:r>
            <a:r>
              <a:rPr b="1" i="0" lang="en-US" sz="1200" u="none" cap="none" strike="noStrike">
                <a:solidFill>
                  <a:schemeClr val="dk1"/>
                </a:solidFill>
                <a:latin typeface="Arial"/>
                <a:ea typeface="Arial"/>
                <a:cs typeface="Arial"/>
                <a:sym typeface="Arial"/>
              </a:rPr>
              <a:t>-Syndrom</a:t>
            </a:r>
            <a:endParaRPr/>
          </a:p>
        </p:txBody>
      </p:sp>
      <p:sp>
        <p:nvSpPr>
          <p:cNvPr id="3971" name="Google Shape;3971;p198"/>
          <p:cNvSpPr txBox="1"/>
          <p:nvPr/>
        </p:nvSpPr>
        <p:spPr>
          <a:xfrm>
            <a:off x="4814888" y="4381500"/>
            <a:ext cx="14906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t>
            </a:r>
            <a:r>
              <a:rPr b="1" i="0" lang="en-US" sz="1200" u="none" cap="none" strike="noStrike">
                <a:solidFill>
                  <a:schemeClr val="dk1"/>
                </a:solidFill>
                <a:latin typeface="Arial"/>
                <a:ea typeface="Arial"/>
                <a:cs typeface="Arial"/>
                <a:sym typeface="Arial"/>
              </a:rPr>
              <a:t>-Syndrom</a:t>
            </a:r>
            <a:endParaRPr/>
          </a:p>
        </p:txBody>
      </p:sp>
      <p:sp>
        <p:nvSpPr>
          <p:cNvPr id="3972" name="Google Shape;3972;p19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973" name="Google Shape;3973;p198"/>
          <p:cNvSpPr txBox="1"/>
          <p:nvPr/>
        </p:nvSpPr>
        <p:spPr>
          <a:xfrm>
            <a:off x="1462088" y="5381625"/>
            <a:ext cx="7383600" cy="11340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wichtiger Hinweis zu diesem Punkt: Das </a:t>
            </a:r>
            <a:r>
              <a:rPr b="0" i="1" lang="en-US" sz="1200" u="none" cap="none" strike="noStrike">
                <a:solidFill>
                  <a:schemeClr val="dk1"/>
                </a:solidFill>
                <a:latin typeface="Arial"/>
                <a:ea typeface="Arial"/>
                <a:cs typeface="Arial"/>
                <a:sym typeface="Arial"/>
              </a:rPr>
              <a:t>BCSC </a:t>
            </a:r>
            <a:r>
              <a:rPr b="0" i="0" lang="en-US" sz="1200" u="none" cap="none" strike="noStrike">
                <a:solidFill>
                  <a:schemeClr val="dk1"/>
                </a:solidFill>
                <a:latin typeface="Arial"/>
                <a:ea typeface="Arial"/>
                <a:cs typeface="Arial"/>
                <a:sym typeface="Arial"/>
              </a:rPr>
              <a:t>ist nicht ganz einheitlich, was die Verwendung des Begriffs </a:t>
            </a:r>
            <a:r>
              <a:rPr b="0" i="1" lang="en-US" sz="1200" u="none" cap="none" strike="noStrike">
                <a:solidFill>
                  <a:schemeClr val="dk1"/>
                </a:solidFill>
                <a:latin typeface="Arial"/>
                <a:ea typeface="Arial"/>
                <a:cs typeface="Arial"/>
                <a:sym typeface="Arial"/>
              </a:rPr>
              <a:t>„Syndrom“ </a:t>
            </a:r>
            <a:r>
              <a:rPr b="0" i="0" lang="en-US" sz="1200" u="none" cap="none" strike="noStrike">
                <a:solidFill>
                  <a:schemeClr val="dk1"/>
                </a:solidFill>
                <a:latin typeface="Arial"/>
                <a:ea typeface="Arial"/>
                <a:cs typeface="Arial"/>
                <a:sym typeface="Arial"/>
              </a:rPr>
              <a:t>zur Bezeichnung einer systemischen Beteiligung im Vergleich zur Verwendung im Sinne von „viele Augenprobleme“ betrifft</a:t>
            </a:r>
            <a:r>
              <a:rPr b="0" i="0" lang="en-US" sz="1200" u="none" cap="none" strike="noStrike">
                <a:solidFill>
                  <a:srgbClr val="0000FF"/>
                </a:solidFill>
                <a:latin typeface="Arial"/>
                <a:ea typeface="Arial"/>
                <a:cs typeface="Arial"/>
                <a:sym typeface="Arial"/>
              </a:rPr>
              <a:t>. Ein sehr relevantes Beispiel: Der Begriff </a:t>
            </a:r>
            <a:r>
              <a:rPr b="1" i="1" lang="en-US" sz="1200" u="none" cap="none" strike="noStrike">
                <a:solidFill>
                  <a:srgbClr val="0000FF"/>
                </a:solidFill>
                <a:latin typeface="Arial"/>
                <a:ea typeface="Arial"/>
                <a:cs typeface="Arial"/>
                <a:sym typeface="Arial"/>
              </a:rPr>
              <a:t>„Axenfeld-</a:t>
            </a:r>
            <a:r>
              <a:rPr b="1" i="1" lang="en-US" sz="1200">
                <a:solidFill>
                  <a:srgbClr val="0000FF"/>
                </a:solidFill>
              </a:rPr>
              <a:t>Rieger</a:t>
            </a:r>
            <a:r>
              <a:rPr b="1" i="1" lang="en-US" sz="1200" u="none" cap="none" strike="noStrike">
                <a:solidFill>
                  <a:srgbClr val="0000FF"/>
                </a:solidFill>
                <a:latin typeface="Arial"/>
                <a:ea typeface="Arial"/>
                <a:cs typeface="Arial"/>
                <a:sym typeface="Arial"/>
              </a:rPr>
              <a:t>-Syndrom“ </a:t>
            </a:r>
            <a:r>
              <a:rPr b="0" i="0" lang="en-US" sz="1200" u="none" cap="none" strike="noStrike">
                <a:solidFill>
                  <a:srgbClr val="0000FF"/>
                </a:solidFill>
                <a:latin typeface="Arial"/>
                <a:ea typeface="Arial"/>
                <a:cs typeface="Arial"/>
                <a:sym typeface="Arial"/>
              </a:rPr>
              <a:t>wird sowohl für die rein okuläre Erkrankung als auch für die systemisch betroffene Erkrankung verwendet. Ich habe hier den älteren Begriff </a:t>
            </a:r>
            <a:r>
              <a:rPr b="1" i="1" lang="en-US" sz="1200" u="none" cap="none" strike="noStrike">
                <a:solidFill>
                  <a:srgbClr val="0000FF"/>
                </a:solidFill>
                <a:latin typeface="Arial"/>
                <a:ea typeface="Arial"/>
                <a:cs typeface="Arial"/>
                <a:sym typeface="Arial"/>
              </a:rPr>
              <a:t>„Axenfeld-</a:t>
            </a:r>
            <a:r>
              <a:rPr b="1" i="1" lang="en-US" sz="1200">
                <a:solidFill>
                  <a:srgbClr val="0000FF"/>
                </a:solidFill>
              </a:rPr>
              <a:t>Rieger</a:t>
            </a:r>
            <a:r>
              <a:rPr b="1" i="1" lang="en-US" sz="1200" u="none" cap="none" strike="noStrike">
                <a:solidFill>
                  <a:srgbClr val="0000FF"/>
                </a:solidFill>
                <a:latin typeface="Arial"/>
                <a:ea typeface="Arial"/>
                <a:cs typeface="Arial"/>
                <a:sym typeface="Arial"/>
              </a:rPr>
              <a:t>-Anomalie“</a:t>
            </a:r>
            <a:r>
              <a:rPr b="0" i="0" lang="en-US" sz="1200" u="none" cap="none" strike="noStrike">
                <a:solidFill>
                  <a:srgbClr val="0000FF"/>
                </a:solidFill>
                <a:latin typeface="Arial"/>
                <a:ea typeface="Arial"/>
                <a:cs typeface="Arial"/>
                <a:sym typeface="Arial"/>
              </a:rPr>
              <a:t> verwendet, um die ausschließlich okuläre Form zu bezeichnen. Caveat emptor.</a:t>
            </a:r>
            <a:endParaRPr/>
          </a:p>
        </p:txBody>
      </p:sp>
      <p:cxnSp>
        <p:nvCxnSpPr>
          <p:cNvPr id="3974" name="Google Shape;3974;p198"/>
          <p:cNvCxnSpPr>
            <a:stCxn id="3969" idx="3"/>
          </p:cNvCxnSpPr>
          <p:nvPr/>
        </p:nvCxnSpPr>
        <p:spPr>
          <a:xfrm flipH="1">
            <a:off x="3097138" y="4495800"/>
            <a:ext cx="809700" cy="17400"/>
          </a:xfrm>
          <a:prstGeom prst="straightConnector1">
            <a:avLst/>
          </a:prstGeom>
          <a:noFill/>
          <a:ln cap="flat" cmpd="sng" w="9525">
            <a:solidFill>
              <a:schemeClr val="dk1"/>
            </a:solidFill>
            <a:prstDash val="solid"/>
            <a:round/>
            <a:headEnd len="sm" w="sm" type="none"/>
            <a:tailEnd len="sm" w="sm" type="none"/>
          </a:ln>
        </p:spPr>
      </p:cxnSp>
      <p:sp>
        <p:nvSpPr>
          <p:cNvPr id="3975" name="Google Shape;3975;p198"/>
          <p:cNvSpPr txBox="1"/>
          <p:nvPr/>
        </p:nvSpPr>
        <p:spPr>
          <a:xfrm>
            <a:off x="3005138" y="4205288"/>
            <a:ext cx="11080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Syndrom</a:t>
            </a:r>
            <a:endParaRPr/>
          </a:p>
        </p:txBody>
      </p:sp>
    </p:spTree>
  </p:cSld>
  <p:clrMapOvr>
    <a:masterClrMapping/>
  </p:clrMapOvr>
</p:sld>
</file>

<file path=ppt/slides/slide1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9" name="Shape 3979"/>
        <p:cNvGrpSpPr/>
        <p:nvPr/>
      </p:nvGrpSpPr>
      <p:grpSpPr>
        <a:xfrm>
          <a:off x="0" y="0"/>
          <a:ext cx="0" cy="0"/>
          <a:chOff x="0" y="0"/>
          <a:chExt cx="0" cy="0"/>
        </a:xfrm>
      </p:grpSpPr>
      <p:sp>
        <p:nvSpPr>
          <p:cNvPr id="3980" name="Google Shape;3980;p199"/>
          <p:cNvSpPr txBox="1"/>
          <p:nvPr/>
        </p:nvSpPr>
        <p:spPr>
          <a:xfrm>
            <a:off x="228600" y="762000"/>
            <a:ext cx="8686800" cy="584200"/>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p:txBody>
      </p:sp>
      <p:sp>
        <p:nvSpPr>
          <p:cNvPr id="3981" name="Google Shape;3981;p199"/>
          <p:cNvSpPr/>
          <p:nvPr/>
        </p:nvSpPr>
        <p:spPr>
          <a:xfrm>
            <a:off x="624150" y="981425"/>
            <a:ext cx="2973000" cy="2448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3982" name="Google Shape;3982;p19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6" name="Shape 3986"/>
        <p:cNvGrpSpPr/>
        <p:nvPr/>
      </p:nvGrpSpPr>
      <p:grpSpPr>
        <a:xfrm>
          <a:off x="0" y="0"/>
          <a:ext cx="0" cy="0"/>
          <a:chOff x="0" y="0"/>
          <a:chExt cx="0" cy="0"/>
        </a:xfrm>
      </p:grpSpPr>
      <p:sp>
        <p:nvSpPr>
          <p:cNvPr id="3987" name="Google Shape;3987;p200"/>
          <p:cNvSpPr txBox="1"/>
          <p:nvPr/>
        </p:nvSpPr>
        <p:spPr>
          <a:xfrm>
            <a:off x="228600" y="762000"/>
            <a:ext cx="8686800" cy="10779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p:txBody>
      </p:sp>
      <p:sp>
        <p:nvSpPr>
          <p:cNvPr id="3988" name="Google Shape;3988;p20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2" name="Shape 3992"/>
        <p:cNvGrpSpPr/>
        <p:nvPr/>
      </p:nvGrpSpPr>
      <p:grpSpPr>
        <a:xfrm>
          <a:off x="0" y="0"/>
          <a:ext cx="0" cy="0"/>
          <a:chOff x="0" y="0"/>
          <a:chExt cx="0" cy="0"/>
        </a:xfrm>
      </p:grpSpPr>
      <p:sp>
        <p:nvSpPr>
          <p:cNvPr id="3993" name="Google Shape;3993;p201"/>
          <p:cNvSpPr txBox="1"/>
          <p:nvPr/>
        </p:nvSpPr>
        <p:spPr>
          <a:xfrm>
            <a:off x="228600" y="762000"/>
            <a:ext cx="8686800" cy="826200"/>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i="1" lang="en-US" sz="1200">
                <a:solidFill>
                  <a:srgbClr val="0000FF"/>
                </a:solidFill>
              </a:rPr>
              <a:t>Dysgenesien des vorderen Augenabschnitts entstehen durch das Versagen einer embryonalen Zelllinie</a:t>
            </a:r>
            <a:r>
              <a:rPr i="1" lang="en-US" sz="1200">
                <a:solidFill>
                  <a:srgbClr val="0000FF"/>
                </a:solidFill>
              </a:rPr>
              <a:t>.</a:t>
            </a:r>
            <a:r>
              <a:rPr b="0" i="1" lang="en-US" sz="1200" u="none" cap="none" strike="noStrike">
                <a:solidFill>
                  <a:srgbClr val="0000FF"/>
                </a:solidFill>
                <a:latin typeface="Arial"/>
                <a:ea typeface="Arial"/>
                <a:cs typeface="Arial"/>
                <a:sym typeface="Arial"/>
              </a:rPr>
              <a:t> Welche?</a:t>
            </a:r>
            <a:endParaRPr/>
          </a:p>
        </p:txBody>
      </p:sp>
      <p:sp>
        <p:nvSpPr>
          <p:cNvPr id="3994" name="Google Shape;3994;p20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8" name="Shape 3998"/>
        <p:cNvGrpSpPr/>
        <p:nvPr/>
      </p:nvGrpSpPr>
      <p:grpSpPr>
        <a:xfrm>
          <a:off x="0" y="0"/>
          <a:ext cx="0" cy="0"/>
          <a:chOff x="0" y="0"/>
          <a:chExt cx="0" cy="0"/>
        </a:xfrm>
      </p:grpSpPr>
      <p:sp>
        <p:nvSpPr>
          <p:cNvPr id="3999" name="Google Shape;3999;p202"/>
          <p:cNvSpPr txBox="1"/>
          <p:nvPr/>
        </p:nvSpPr>
        <p:spPr>
          <a:xfrm>
            <a:off x="228600" y="762000"/>
            <a:ext cx="8686800" cy="1323975"/>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Neuralleistenzellen</a:t>
            </a:r>
            <a:endParaRPr/>
          </a:p>
        </p:txBody>
      </p:sp>
      <p:sp>
        <p:nvSpPr>
          <p:cNvPr id="4000" name="Google Shape;4000;p20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1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4" name="Shape 4004"/>
        <p:cNvGrpSpPr/>
        <p:nvPr/>
      </p:nvGrpSpPr>
      <p:grpSpPr>
        <a:xfrm>
          <a:off x="0" y="0"/>
          <a:ext cx="0" cy="0"/>
          <a:chOff x="0" y="0"/>
          <a:chExt cx="0" cy="0"/>
        </a:xfrm>
      </p:grpSpPr>
      <p:sp>
        <p:nvSpPr>
          <p:cNvPr id="4005" name="Google Shape;4005;p203"/>
          <p:cNvSpPr txBox="1"/>
          <p:nvPr/>
        </p:nvSpPr>
        <p:spPr>
          <a:xfrm>
            <a:off x="228600" y="762000"/>
            <a:ext cx="8686800" cy="1441800"/>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Neuralleistenzellen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a:t>
            </a:r>
            <a:r>
              <a:rPr b="0" lang="en-US" sz="1200" u="none" cap="none" strike="noStrike">
                <a:solidFill>
                  <a:srgbClr val="0000FF"/>
                </a:solidFill>
                <a:latin typeface="Arial"/>
                <a:ea typeface="Arial"/>
                <a:cs typeface="Arial"/>
                <a:sym typeface="Arial"/>
              </a:rPr>
              <a:t>sind</a:t>
            </a:r>
            <a:r>
              <a:rPr b="0" i="1" lang="en-US" sz="1200" u="none" cap="none" strike="noStrike">
                <a:solidFill>
                  <a:srgbClr val="0000FF"/>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Neuralleistenzellen</a:t>
            </a:r>
            <a:r>
              <a:rPr b="0" i="1" lang="en-US" sz="1200" u="none" cap="none" strike="noStrike">
                <a:solidFill>
                  <a:srgbClr val="0000FF"/>
                </a:solidFill>
                <a:latin typeface="Arial"/>
                <a:ea typeface="Arial"/>
                <a:cs typeface="Arial"/>
                <a:sym typeface="Arial"/>
              </a:rPr>
              <a:t>?</a:t>
            </a:r>
            <a:endParaRPr b="0" i="0" sz="1600" u="none" cap="none" strike="noStrike">
              <a:solidFill>
                <a:srgbClr val="0000FF"/>
              </a:solidFill>
              <a:latin typeface="Arial"/>
              <a:ea typeface="Arial"/>
              <a:cs typeface="Arial"/>
              <a:sym typeface="Arial"/>
            </a:endParaRPr>
          </a:p>
        </p:txBody>
      </p:sp>
      <p:sp>
        <p:nvSpPr>
          <p:cNvPr id="4006" name="Google Shape;4006;p20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 name="Shape 161"/>
        <p:cNvGrpSpPr/>
        <p:nvPr/>
      </p:nvGrpSpPr>
      <p:grpSpPr>
        <a:xfrm>
          <a:off x="0" y="0"/>
          <a:ext cx="0" cy="0"/>
          <a:chOff x="0" y="0"/>
          <a:chExt cx="0" cy="0"/>
        </a:xfrm>
      </p:grpSpPr>
      <p:sp>
        <p:nvSpPr>
          <p:cNvPr id="162" name="Google Shape;162;p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3" name="Google Shape;163;p2"/>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164" name="Google Shape;164;p2"/>
          <p:cNvSpPr txBox="1"/>
          <p:nvPr/>
        </p:nvSpPr>
        <p:spPr>
          <a:xfrm>
            <a:off x="2574925" y="1089025"/>
            <a:ext cx="6461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165" name="Google Shape;165;p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6" name="Google Shape;166;p2"/>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als „durch den Augeninnendruck verursachte Schädigung des Auges“.</a:t>
            </a:r>
            <a:endParaRPr/>
          </a:p>
        </p:txBody>
      </p:sp>
      <p:sp>
        <p:nvSpPr>
          <p:cNvPr id="167" name="Google Shape;167;p2"/>
          <p:cNvSpPr/>
          <p:nvPr/>
        </p:nvSpPr>
        <p:spPr>
          <a:xfrm>
            <a:off x="5497013" y="1555788"/>
            <a:ext cx="1006500" cy="273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Struktur</a:t>
            </a:r>
            <a:endParaRPr/>
          </a:p>
        </p:txBody>
      </p:sp>
      <p:sp>
        <p:nvSpPr>
          <p:cNvPr id="168" name="Google Shape;168;p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1" name="Shape 381"/>
        <p:cNvGrpSpPr/>
        <p:nvPr/>
      </p:nvGrpSpPr>
      <p:grpSpPr>
        <a:xfrm>
          <a:off x="0" y="0"/>
          <a:ext cx="0" cy="0"/>
          <a:chOff x="0" y="0"/>
          <a:chExt cx="0" cy="0"/>
        </a:xfrm>
      </p:grpSpPr>
      <p:sp>
        <p:nvSpPr>
          <p:cNvPr id="382" name="Google Shape;382;p2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383" name="Google Shape;383;p2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84" name="Google Shape;384;p20"/>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Gesichtsfeldausfall</a:t>
            </a:r>
            <a:endParaRPr/>
          </a:p>
        </p:txBody>
      </p:sp>
      <p:sp>
        <p:nvSpPr>
          <p:cNvPr id="385" name="Google Shape;385;p20"/>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an der Hornhaut</a:t>
            </a:r>
            <a:endParaRPr/>
          </a:p>
        </p:txBody>
      </p:sp>
      <p:sp>
        <p:nvSpPr>
          <p:cNvPr id="386" name="Google Shape;386;p20"/>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 </a:t>
            </a:r>
            <a:r>
              <a:rPr lang="en-US" sz="1200">
                <a:solidFill>
                  <a:schemeClr val="dk1"/>
                </a:solidFill>
              </a:rPr>
              <a:t>Achsenlänge</a:t>
            </a:r>
            <a:endParaRPr/>
          </a:p>
        </p:txBody>
      </p:sp>
      <p:sp>
        <p:nvSpPr>
          <p:cNvPr id="387" name="Google Shape;387;p20"/>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am Sehnerv</a:t>
            </a:r>
            <a:endParaRPr/>
          </a:p>
        </p:txBody>
      </p:sp>
      <p:sp>
        <p:nvSpPr>
          <p:cNvPr id="388" name="Google Shape;388;p2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389" name="Google Shape;389;p2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davon aufweist, besteht der Verdacht auf ein Glaukom. </a:t>
            </a:r>
            <a:r>
              <a:rPr b="0" i="0" lang="en-US" sz="1200" u="none" cap="none" strike="noStrike">
                <a:solidFill>
                  <a:schemeClr val="dk1"/>
                </a:solidFill>
                <a:latin typeface="Arial"/>
                <a:ea typeface="Arial"/>
                <a:cs typeface="Arial"/>
                <a:sym typeface="Arial"/>
              </a:rPr>
              <a:t>Diese sind:</a:t>
            </a:r>
            <a:endParaRPr/>
          </a:p>
        </p:txBody>
      </p:sp>
      <p:sp>
        <p:nvSpPr>
          <p:cNvPr id="390" name="Google Shape;390;p20"/>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391" name="Google Shape;391;p2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392" name="Google Shape;392;p20"/>
          <p:cNvSpPr txBox="1"/>
          <p:nvPr/>
        </p:nvSpPr>
        <p:spPr>
          <a:xfrm>
            <a:off x="763609" y="2514600"/>
            <a:ext cx="26553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p:txBody>
      </p:sp>
    </p:spTree>
  </p:cSld>
  <p:clrMapOvr>
    <a:masterClrMapping/>
  </p:clrMapOvr>
</p:sld>
</file>

<file path=ppt/slides/slide2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0" name="Shape 4010"/>
        <p:cNvGrpSpPr/>
        <p:nvPr/>
      </p:nvGrpSpPr>
      <p:grpSpPr>
        <a:xfrm>
          <a:off x="0" y="0"/>
          <a:ext cx="0" cy="0"/>
          <a:chOff x="0" y="0"/>
          <a:chExt cx="0" cy="0"/>
        </a:xfrm>
      </p:grpSpPr>
      <p:sp>
        <p:nvSpPr>
          <p:cNvPr id="4011" name="Google Shape;4011;p204"/>
          <p:cNvSpPr txBox="1"/>
          <p:nvPr/>
        </p:nvSpPr>
        <p:spPr>
          <a:xfrm>
            <a:off x="228600" y="762000"/>
            <a:ext cx="8686800" cy="1811100"/>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Neuralleistenzellen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a:t>
            </a:r>
            <a:r>
              <a:rPr b="0" lang="en-US" sz="1200" u="none" cap="none" strike="noStrike">
                <a:solidFill>
                  <a:srgbClr val="0000FF"/>
                </a:solidFill>
                <a:latin typeface="Arial"/>
                <a:ea typeface="Arial"/>
                <a:cs typeface="Arial"/>
                <a:sym typeface="Arial"/>
              </a:rPr>
              <a:t>sind</a:t>
            </a:r>
            <a:r>
              <a:rPr b="0" i="1" lang="en-US" sz="1200" u="none" cap="none" strike="noStrike">
                <a:solidFill>
                  <a:srgbClr val="0000FF"/>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Neuralleistenzellen</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40"/>
                  </a:ext>
                </a:extLst>
              </a:rPr>
              <a:t>differenzieren</a:t>
            </a:r>
            <a:r>
              <a:rPr b="0" i="0" lang="en-US" sz="1200" u="none" cap="none" strike="noStrike">
                <a:solidFill>
                  <a:srgbClr val="0000FF"/>
                </a:solidFill>
                <a:latin typeface="Arial"/>
                <a:ea typeface="Arial"/>
                <a:cs typeface="Arial"/>
                <a:sym typeface="Arial"/>
              </a:rPr>
              <a:t>.</a:t>
            </a:r>
            <a:endParaRPr/>
          </a:p>
        </p:txBody>
      </p:sp>
      <p:sp>
        <p:nvSpPr>
          <p:cNvPr id="4012" name="Google Shape;4012;p20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16" name="Shape 4016"/>
        <p:cNvGrpSpPr/>
        <p:nvPr/>
      </p:nvGrpSpPr>
      <p:grpSpPr>
        <a:xfrm>
          <a:off x="0" y="0"/>
          <a:ext cx="0" cy="0"/>
          <a:chOff x="0" y="0"/>
          <a:chExt cx="0" cy="0"/>
        </a:xfrm>
      </p:grpSpPr>
      <p:pic>
        <p:nvPicPr>
          <p:cNvPr id="4017" name="Google Shape;4017;p205"/>
          <p:cNvPicPr preferRelativeResize="0"/>
          <p:nvPr/>
        </p:nvPicPr>
        <p:blipFill rotWithShape="1">
          <a:blip r:embed="rId3">
            <a:alphaModFix/>
          </a:blip>
          <a:srcRect b="0" l="0" r="0" t="0"/>
          <a:stretch/>
        </p:blipFill>
        <p:spPr>
          <a:xfrm>
            <a:off x="1395413" y="1162050"/>
            <a:ext cx="6353175" cy="4533900"/>
          </a:xfrm>
          <a:prstGeom prst="rect">
            <a:avLst/>
          </a:prstGeom>
          <a:noFill/>
          <a:ln>
            <a:noFill/>
          </a:ln>
        </p:spPr>
      </p:pic>
      <p:sp>
        <p:nvSpPr>
          <p:cNvPr id="4018" name="Google Shape;4018;p205"/>
          <p:cNvSpPr txBox="1"/>
          <p:nvPr/>
        </p:nvSpPr>
        <p:spPr>
          <a:xfrm>
            <a:off x="855663" y="6172200"/>
            <a:ext cx="7618412"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Differenzierung von Neuralleistenzellen (nur zu Demonstrationszwecken; bitte nicht auswendig lernen)</a:t>
            </a:r>
            <a:endParaRPr/>
          </a:p>
        </p:txBody>
      </p:sp>
      <p:sp>
        <p:nvSpPr>
          <p:cNvPr id="4019" name="Google Shape;4019;p20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23" name="Shape 4023"/>
        <p:cNvGrpSpPr/>
        <p:nvPr/>
      </p:nvGrpSpPr>
      <p:grpSpPr>
        <a:xfrm>
          <a:off x="0" y="0"/>
          <a:ext cx="0" cy="0"/>
          <a:chOff x="0" y="0"/>
          <a:chExt cx="0" cy="0"/>
        </a:xfrm>
      </p:grpSpPr>
      <p:sp>
        <p:nvSpPr>
          <p:cNvPr id="4024" name="Google Shape;4024;p206"/>
          <p:cNvSpPr txBox="1"/>
          <p:nvPr/>
        </p:nvSpPr>
        <p:spPr>
          <a:xfrm>
            <a:off x="228600" y="762000"/>
            <a:ext cx="8686800" cy="2242200"/>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Neuralleistenzellen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41"/>
                  </a:ext>
                </a:extLst>
              </a:rPr>
              <a:t>Neuralleistenzellen</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werden anhand ihrer Anatomie in zwei Gruppen unterteilt. Welche sind das?</a:t>
            </a:r>
            <a:endParaRPr/>
          </a:p>
        </p:txBody>
      </p:sp>
      <p:sp>
        <p:nvSpPr>
          <p:cNvPr id="4025" name="Google Shape;4025;p206"/>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Dysgenese des vorderen </a:t>
            </a:r>
            <a:endParaRPr/>
          </a:p>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Dysgenese</a:t>
            </a:r>
            <a:endParaRPr/>
          </a:p>
        </p:txBody>
      </p:sp>
      <p:cxnSp>
        <p:nvCxnSpPr>
          <p:cNvPr id="4026" name="Google Shape;4026;p206"/>
          <p:cNvCxnSpPr/>
          <p:nvPr/>
        </p:nvCxnSpPr>
        <p:spPr>
          <a:xfrm>
            <a:off x="4464050" y="4498975"/>
            <a:ext cx="1385888" cy="207963"/>
          </a:xfrm>
          <a:prstGeom prst="straightConnector1">
            <a:avLst/>
          </a:prstGeom>
          <a:noFill/>
          <a:ln cap="flat" cmpd="sng" w="9525">
            <a:solidFill>
              <a:schemeClr val="dk1"/>
            </a:solidFill>
            <a:prstDash val="solid"/>
            <a:round/>
            <a:headEnd len="med" w="med" type="none"/>
            <a:tailEnd len="med" w="med" type="triangle"/>
          </a:ln>
        </p:spPr>
      </p:cxnSp>
      <p:cxnSp>
        <p:nvCxnSpPr>
          <p:cNvPr id="4027" name="Google Shape;4027;p206"/>
          <p:cNvCxnSpPr/>
          <p:nvPr/>
        </p:nvCxnSpPr>
        <p:spPr>
          <a:xfrm flipH="1">
            <a:off x="3076575" y="4498975"/>
            <a:ext cx="1387475" cy="207963"/>
          </a:xfrm>
          <a:prstGeom prst="straightConnector1">
            <a:avLst/>
          </a:prstGeom>
          <a:noFill/>
          <a:ln cap="flat" cmpd="sng" w="9525">
            <a:solidFill>
              <a:schemeClr val="dk1"/>
            </a:solidFill>
            <a:prstDash val="solid"/>
            <a:round/>
            <a:headEnd len="med" w="med" type="none"/>
            <a:tailEnd len="med" w="med" type="triangle"/>
          </a:ln>
        </p:spPr>
      </p:cxnSp>
      <p:sp>
        <p:nvSpPr>
          <p:cNvPr id="4028" name="Google Shape;4028;p206"/>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Grundlegende</a:t>
            </a:r>
            <a:endParaRPr/>
          </a:p>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anatomische Einteilung</a:t>
            </a:r>
            <a:endParaRPr/>
          </a:p>
        </p:txBody>
      </p:sp>
      <p:sp>
        <p:nvSpPr>
          <p:cNvPr id="4029" name="Google Shape;4029;p20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030" name="Google Shape;4030;p206"/>
          <p:cNvSpPr txBox="1"/>
          <p:nvPr/>
        </p:nvSpPr>
        <p:spPr>
          <a:xfrm>
            <a:off x="2551113" y="4589463"/>
            <a:ext cx="341312"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4031" name="Google Shape;4031;p206"/>
          <p:cNvSpPr txBox="1"/>
          <p:nvPr/>
        </p:nvSpPr>
        <p:spPr>
          <a:xfrm>
            <a:off x="6029325" y="4565650"/>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2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35" name="Shape 4035"/>
        <p:cNvGrpSpPr/>
        <p:nvPr/>
      </p:nvGrpSpPr>
      <p:grpSpPr>
        <a:xfrm>
          <a:off x="0" y="0"/>
          <a:ext cx="0" cy="0"/>
          <a:chOff x="0" y="0"/>
          <a:chExt cx="0" cy="0"/>
        </a:xfrm>
      </p:grpSpPr>
      <p:sp>
        <p:nvSpPr>
          <p:cNvPr id="4036" name="Google Shape;4036;p207"/>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Neuralleistenzellen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a:t>
            </a:r>
            <a:r>
              <a:rPr b="0" i="0" lang="en-US" sz="1200" u="none" cap="none" strike="noStrike">
                <a:solidFill>
                  <a:srgbClr val="0000FF"/>
                </a:solidFill>
                <a:latin typeface="Arial"/>
                <a:ea typeface="Arial"/>
                <a:cs typeface="Arial"/>
                <a:sym typeface="Arial"/>
              </a:rPr>
              <a:t>Neuralleistenzellen</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Periphere Dysgenesien und zentrale Dysgenesien</a:t>
            </a:r>
            <a:endParaRPr/>
          </a:p>
        </p:txBody>
      </p:sp>
      <p:sp>
        <p:nvSpPr>
          <p:cNvPr id="4037" name="Google Shape;4037;p207"/>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Dysgenese</a:t>
            </a:r>
            <a:endParaRPr/>
          </a:p>
        </p:txBody>
      </p:sp>
      <p:sp>
        <p:nvSpPr>
          <p:cNvPr id="4038" name="Google Shape;4038;p207"/>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Periphere</a:t>
            </a:r>
            <a:endParaRPr/>
          </a:p>
        </p:txBody>
      </p:sp>
      <p:sp>
        <p:nvSpPr>
          <p:cNvPr id="4039" name="Google Shape;4039;p207"/>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Zentrale</a:t>
            </a:r>
            <a:endParaRPr/>
          </a:p>
        </p:txBody>
      </p:sp>
      <p:cxnSp>
        <p:nvCxnSpPr>
          <p:cNvPr id="4040" name="Google Shape;4040;p207"/>
          <p:cNvCxnSpPr/>
          <p:nvPr/>
        </p:nvCxnSpPr>
        <p:spPr>
          <a:xfrm>
            <a:off x="4464050" y="4498975"/>
            <a:ext cx="1385888" cy="207963"/>
          </a:xfrm>
          <a:prstGeom prst="straightConnector1">
            <a:avLst/>
          </a:prstGeom>
          <a:noFill/>
          <a:ln cap="flat" cmpd="sng" w="9525">
            <a:solidFill>
              <a:schemeClr val="dk1"/>
            </a:solidFill>
            <a:prstDash val="solid"/>
            <a:round/>
            <a:headEnd len="med" w="med" type="none"/>
            <a:tailEnd len="med" w="med" type="triangle"/>
          </a:ln>
        </p:spPr>
      </p:cxnSp>
      <p:cxnSp>
        <p:nvCxnSpPr>
          <p:cNvPr id="4041" name="Google Shape;4041;p207"/>
          <p:cNvCxnSpPr/>
          <p:nvPr/>
        </p:nvCxnSpPr>
        <p:spPr>
          <a:xfrm flipH="1">
            <a:off x="3076575" y="4498975"/>
            <a:ext cx="1387475" cy="207963"/>
          </a:xfrm>
          <a:prstGeom prst="straightConnector1">
            <a:avLst/>
          </a:prstGeom>
          <a:noFill/>
          <a:ln cap="flat" cmpd="sng" w="9525">
            <a:solidFill>
              <a:schemeClr val="dk1"/>
            </a:solidFill>
            <a:prstDash val="solid"/>
            <a:round/>
            <a:headEnd len="med" w="med" type="none"/>
            <a:tailEnd len="med" w="med" type="triangle"/>
          </a:ln>
        </p:spPr>
      </p:cxnSp>
      <p:sp>
        <p:nvSpPr>
          <p:cNvPr id="4042" name="Google Shape;4042;p207"/>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Grundlegende</a:t>
            </a:r>
            <a:endParaRPr/>
          </a:p>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Anatomische Einteilung</a:t>
            </a:r>
            <a:endParaRPr/>
          </a:p>
        </p:txBody>
      </p:sp>
      <p:sp>
        <p:nvSpPr>
          <p:cNvPr id="4043" name="Google Shape;4043;p20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47" name="Shape 4047"/>
        <p:cNvGrpSpPr/>
        <p:nvPr/>
      </p:nvGrpSpPr>
      <p:grpSpPr>
        <a:xfrm>
          <a:off x="0" y="0"/>
          <a:ext cx="0" cy="0"/>
          <a:chOff x="0" y="0"/>
          <a:chExt cx="0" cy="0"/>
        </a:xfrm>
      </p:grpSpPr>
      <p:sp>
        <p:nvSpPr>
          <p:cNvPr id="4048" name="Google Shape;4048;p20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Neuralleistenzellen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a:t>
            </a:r>
            <a:r>
              <a:rPr b="0" i="0" lang="en-US" sz="1200" u="none" cap="none" strike="noStrike">
                <a:solidFill>
                  <a:srgbClr val="0000FF"/>
                </a:solidFill>
                <a:latin typeface="Arial"/>
                <a:ea typeface="Arial"/>
                <a:cs typeface="Arial"/>
                <a:sym typeface="Arial"/>
              </a:rPr>
              <a:t>Neuralleistenzellen</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Periphere Dysgenesien und zentrale Dysgenesien</a:t>
            </a:r>
            <a:endParaRPr/>
          </a:p>
        </p:txBody>
      </p:sp>
      <p:sp>
        <p:nvSpPr>
          <p:cNvPr id="4049" name="Google Shape;4049;p20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Dysgenese</a:t>
            </a:r>
            <a:endParaRPr/>
          </a:p>
        </p:txBody>
      </p:sp>
      <p:sp>
        <p:nvSpPr>
          <p:cNvPr id="4050" name="Google Shape;4050;p20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Periphere</a:t>
            </a:r>
            <a:endParaRPr/>
          </a:p>
        </p:txBody>
      </p:sp>
      <p:sp>
        <p:nvSpPr>
          <p:cNvPr id="4051" name="Google Shape;4051;p20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cxnSp>
        <p:nvCxnSpPr>
          <p:cNvPr id="4052" name="Google Shape;4052;p20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053" name="Google Shape;4053;p208"/>
          <p:cNvCxnSpPr/>
          <p:nvPr/>
        </p:nvCxnSpPr>
        <p:spPr>
          <a:xfrm flipH="1">
            <a:off x="3076575" y="4498975"/>
            <a:ext cx="1387475" cy="207963"/>
          </a:xfrm>
          <a:prstGeom prst="straightConnector1">
            <a:avLst/>
          </a:prstGeom>
          <a:noFill/>
          <a:ln cap="flat" cmpd="sng" w="9525">
            <a:solidFill>
              <a:schemeClr val="dk1"/>
            </a:solidFill>
            <a:prstDash val="solid"/>
            <a:round/>
            <a:headEnd len="med" w="med" type="none"/>
            <a:tailEnd len="med" w="med" type="triangle"/>
          </a:ln>
        </p:spPr>
      </p:cxnSp>
      <p:cxnSp>
        <p:nvCxnSpPr>
          <p:cNvPr id="4054" name="Google Shape;4054;p208"/>
          <p:cNvCxnSpPr/>
          <p:nvPr/>
        </p:nvCxnSpPr>
        <p:spPr>
          <a:xfrm flipH="1">
            <a:off x="1666875" y="4879975"/>
            <a:ext cx="838200" cy="381000"/>
          </a:xfrm>
          <a:prstGeom prst="straightConnector1">
            <a:avLst/>
          </a:prstGeom>
          <a:noFill/>
          <a:ln cap="flat" cmpd="sng" w="9525">
            <a:solidFill>
              <a:schemeClr val="dk1"/>
            </a:solidFill>
            <a:prstDash val="solid"/>
            <a:round/>
            <a:headEnd len="med" w="med" type="none"/>
            <a:tailEnd len="med" w="med" type="triangle"/>
          </a:ln>
        </p:spPr>
      </p:cxnSp>
      <p:cxnSp>
        <p:nvCxnSpPr>
          <p:cNvPr id="4055" name="Google Shape;4055;p208"/>
          <p:cNvCxnSpPr/>
          <p:nvPr/>
        </p:nvCxnSpPr>
        <p:spPr>
          <a:xfrm>
            <a:off x="2505075" y="4879975"/>
            <a:ext cx="838200" cy="381000"/>
          </a:xfrm>
          <a:prstGeom prst="straightConnector1">
            <a:avLst/>
          </a:prstGeom>
          <a:noFill/>
          <a:ln cap="flat" cmpd="sng" w="9525">
            <a:solidFill>
              <a:schemeClr val="dk1"/>
            </a:solidFill>
            <a:prstDash val="solid"/>
            <a:round/>
            <a:headEnd len="med" w="med" type="none"/>
            <a:tailEnd len="med" w="med" type="triangle"/>
          </a:ln>
        </p:spPr>
      </p:cxnSp>
      <p:sp>
        <p:nvSpPr>
          <p:cNvPr id="4056" name="Google Shape;4056;p20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Zwei</a:t>
            </a:r>
            <a:endParaRPr/>
          </a:p>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klassische</a:t>
            </a:r>
            <a:endParaRPr/>
          </a:p>
          <a:p>
            <a:pPr indent="0" lvl="0" marL="0" marR="0" rtl="0" algn="ctr">
              <a:lnSpc>
                <a:spcPct val="66666"/>
              </a:lnSpc>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periphere</a:t>
            </a:r>
            <a:r>
              <a:rPr lang="en-US" sz="1200">
                <a:solidFill>
                  <a:srgbClr val="0000FF"/>
                </a:solidFill>
              </a:rPr>
              <a:t> </a:t>
            </a:r>
            <a:r>
              <a:rPr b="0" i="1" lang="en-US" sz="1200" u="none" cap="none" strike="noStrike">
                <a:solidFill>
                  <a:srgbClr val="0000FF"/>
                </a:solidFill>
                <a:latin typeface="Arial"/>
                <a:ea typeface="Arial"/>
                <a:cs typeface="Arial"/>
                <a:sym typeface="Arial"/>
              </a:rPr>
              <a:t>Dysgenesien</a:t>
            </a:r>
            <a:endParaRPr/>
          </a:p>
        </p:txBody>
      </p:sp>
      <p:sp>
        <p:nvSpPr>
          <p:cNvPr id="4057" name="Google Shape;4057;p20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Grundlegende</a:t>
            </a:r>
            <a:endParaRPr/>
          </a:p>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Anatomische Einteilung</a:t>
            </a:r>
            <a:endParaRPr/>
          </a:p>
        </p:txBody>
      </p:sp>
      <p:sp>
        <p:nvSpPr>
          <p:cNvPr id="4058" name="Google Shape;4058;p20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059" name="Google Shape;4059;p208"/>
          <p:cNvSpPr txBox="1"/>
          <p:nvPr/>
        </p:nvSpPr>
        <p:spPr>
          <a:xfrm>
            <a:off x="1374775" y="5235575"/>
            <a:ext cx="325438"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4060" name="Google Shape;4060;p208"/>
          <p:cNvSpPr txBox="1"/>
          <p:nvPr/>
        </p:nvSpPr>
        <p:spPr>
          <a:xfrm>
            <a:off x="3333750" y="5194300"/>
            <a:ext cx="325438"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4061" name="Google Shape;4061;p208"/>
          <p:cNvSpPr txBox="1"/>
          <p:nvPr/>
        </p:nvSpPr>
        <p:spPr>
          <a:xfrm>
            <a:off x="884238" y="5870575"/>
            <a:ext cx="3532200" cy="523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Es gibt zwei nennenswerte Dysgenesien des peripheren </a:t>
            </a:r>
            <a:r>
              <a:rPr b="0" i="1" lang="en-US" sz="1200" u="none" cap="none" strike="noStrike">
                <a:solidFill>
                  <a:schemeClr val="dk1"/>
                </a:solidFill>
                <a:latin typeface="Arial"/>
                <a:ea typeface="Arial"/>
                <a:cs typeface="Arial"/>
                <a:sym typeface="Arial"/>
              </a:rPr>
              <a:t>Vorderauges</a:t>
            </a:r>
            <a:r>
              <a:rPr b="0" i="1" lang="en-US" sz="1200" u="none" cap="none" strike="noStrike">
                <a:solidFill>
                  <a:schemeClr val="dk1"/>
                </a:solidFill>
                <a:latin typeface="Arial"/>
                <a:ea typeface="Arial"/>
                <a:cs typeface="Arial"/>
                <a:sym typeface="Arial"/>
              </a:rPr>
              <a:t> – um welche handelt es sich dabei?</a:t>
            </a:r>
            <a:endParaRPr/>
          </a:p>
        </p:txBody>
      </p:sp>
    </p:spTree>
  </p:cSld>
  <p:clrMapOvr>
    <a:masterClrMapping/>
  </p:clrMapOvr>
</p:sld>
</file>

<file path=ppt/slides/slide2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5" name="Shape 4065"/>
        <p:cNvGrpSpPr/>
        <p:nvPr/>
      </p:nvGrpSpPr>
      <p:grpSpPr>
        <a:xfrm>
          <a:off x="0" y="0"/>
          <a:ext cx="0" cy="0"/>
          <a:chOff x="0" y="0"/>
          <a:chExt cx="0" cy="0"/>
        </a:xfrm>
      </p:grpSpPr>
      <p:sp>
        <p:nvSpPr>
          <p:cNvPr id="4066" name="Google Shape;4066;p209"/>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Neuralleistenzellen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a:t>
            </a:r>
            <a:r>
              <a:rPr b="0" i="0" lang="en-US" sz="1200" u="none" cap="none" strike="noStrike">
                <a:solidFill>
                  <a:srgbClr val="0000FF"/>
                </a:solidFill>
                <a:latin typeface="Arial"/>
                <a:ea typeface="Arial"/>
                <a:cs typeface="Arial"/>
                <a:sym typeface="Arial"/>
              </a:rPr>
              <a:t>Neuralleistenzellen</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Periphere Dysgenesien und zentrale Dysgenesien</a:t>
            </a:r>
            <a:endParaRPr/>
          </a:p>
        </p:txBody>
      </p:sp>
      <p:sp>
        <p:nvSpPr>
          <p:cNvPr id="4067" name="Google Shape;4067;p209"/>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Dysgenese</a:t>
            </a:r>
            <a:endParaRPr/>
          </a:p>
        </p:txBody>
      </p:sp>
      <p:sp>
        <p:nvSpPr>
          <p:cNvPr id="4068" name="Google Shape;4068;p209"/>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Periphere</a:t>
            </a:r>
            <a:endParaRPr/>
          </a:p>
        </p:txBody>
      </p:sp>
      <p:sp>
        <p:nvSpPr>
          <p:cNvPr id="4069" name="Google Shape;4069;p209"/>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070" name="Google Shape;4070;p209"/>
          <p:cNvSpPr txBox="1"/>
          <p:nvPr/>
        </p:nvSpPr>
        <p:spPr>
          <a:xfrm>
            <a:off x="881599" y="5292725"/>
            <a:ext cx="1219200" cy="3213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lang="en-US" sz="1200">
                <a:solidFill>
                  <a:schemeClr val="dk1"/>
                </a:solidFill>
              </a:rPr>
              <a:t>Embryotoxon posterius</a:t>
            </a:r>
            <a:endParaRPr/>
          </a:p>
        </p:txBody>
      </p:sp>
      <p:sp>
        <p:nvSpPr>
          <p:cNvPr id="4071" name="Google Shape;4071;p209"/>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Axenfeld-Rieger</a:t>
            </a:r>
            <a:endParaRPr/>
          </a:p>
        </p:txBody>
      </p:sp>
      <p:cxnSp>
        <p:nvCxnSpPr>
          <p:cNvPr id="4072" name="Google Shape;4072;p209"/>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073" name="Google Shape;4073;p209"/>
          <p:cNvCxnSpPr/>
          <p:nvPr/>
        </p:nvCxnSpPr>
        <p:spPr>
          <a:xfrm flipH="1">
            <a:off x="3076575" y="4498975"/>
            <a:ext cx="1387475" cy="207963"/>
          </a:xfrm>
          <a:prstGeom prst="straightConnector1">
            <a:avLst/>
          </a:prstGeom>
          <a:noFill/>
          <a:ln cap="flat" cmpd="sng" w="9525">
            <a:solidFill>
              <a:schemeClr val="dk1"/>
            </a:solidFill>
            <a:prstDash val="solid"/>
            <a:round/>
            <a:headEnd len="med" w="med" type="none"/>
            <a:tailEnd len="med" w="med" type="triangle"/>
          </a:ln>
        </p:spPr>
      </p:cxnSp>
      <p:cxnSp>
        <p:nvCxnSpPr>
          <p:cNvPr id="4074" name="Google Shape;4074;p209"/>
          <p:cNvCxnSpPr/>
          <p:nvPr/>
        </p:nvCxnSpPr>
        <p:spPr>
          <a:xfrm flipH="1">
            <a:off x="1666875" y="4879975"/>
            <a:ext cx="838200" cy="381000"/>
          </a:xfrm>
          <a:prstGeom prst="straightConnector1">
            <a:avLst/>
          </a:prstGeom>
          <a:noFill/>
          <a:ln cap="flat" cmpd="sng" w="9525">
            <a:solidFill>
              <a:schemeClr val="dk1"/>
            </a:solidFill>
            <a:prstDash val="solid"/>
            <a:round/>
            <a:headEnd len="med" w="med" type="none"/>
            <a:tailEnd len="med" w="med" type="triangle"/>
          </a:ln>
        </p:spPr>
      </p:cxnSp>
      <p:cxnSp>
        <p:nvCxnSpPr>
          <p:cNvPr id="4075" name="Google Shape;4075;p209"/>
          <p:cNvCxnSpPr/>
          <p:nvPr/>
        </p:nvCxnSpPr>
        <p:spPr>
          <a:xfrm>
            <a:off x="2505075" y="4879975"/>
            <a:ext cx="838200" cy="381000"/>
          </a:xfrm>
          <a:prstGeom prst="straightConnector1">
            <a:avLst/>
          </a:prstGeom>
          <a:noFill/>
          <a:ln cap="flat" cmpd="sng" w="9525">
            <a:solidFill>
              <a:schemeClr val="dk1"/>
            </a:solidFill>
            <a:prstDash val="solid"/>
            <a:round/>
            <a:headEnd len="med" w="med" type="none"/>
            <a:tailEnd len="med" w="med" type="triangle"/>
          </a:ln>
        </p:spPr>
      </p:cxnSp>
      <p:sp>
        <p:nvSpPr>
          <p:cNvPr id="4076" name="Google Shape;4076;p209"/>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Zwei</a:t>
            </a:r>
            <a:endParaRPr/>
          </a:p>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klassische</a:t>
            </a:r>
            <a:endParaRPr/>
          </a:p>
          <a:p>
            <a:pPr indent="0" lvl="0" marL="0" marR="0" rtl="0" algn="ctr">
              <a:lnSpc>
                <a:spcPct val="66666"/>
              </a:lnSpc>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periphere</a:t>
            </a:r>
            <a:r>
              <a:rPr lang="en-US" sz="1200">
                <a:solidFill>
                  <a:srgbClr val="0000FF"/>
                </a:solidFill>
              </a:rPr>
              <a:t> </a:t>
            </a:r>
            <a:r>
              <a:rPr b="0" i="1" lang="en-US" sz="1200" u="none" cap="none" strike="noStrike">
                <a:solidFill>
                  <a:srgbClr val="0000FF"/>
                </a:solidFill>
                <a:latin typeface="Arial"/>
                <a:ea typeface="Arial"/>
                <a:cs typeface="Arial"/>
                <a:sym typeface="Arial"/>
              </a:rPr>
              <a:t>Dysgenesien</a:t>
            </a:r>
            <a:endParaRPr/>
          </a:p>
        </p:txBody>
      </p:sp>
      <p:sp>
        <p:nvSpPr>
          <p:cNvPr id="4077" name="Google Shape;4077;p209"/>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Grundlegende</a:t>
            </a:r>
            <a:endParaRPr/>
          </a:p>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Anatomische Einteilung</a:t>
            </a:r>
            <a:endParaRPr/>
          </a:p>
        </p:txBody>
      </p:sp>
      <p:sp>
        <p:nvSpPr>
          <p:cNvPr id="4078" name="Google Shape;4078;p20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079" name="Google Shape;4079;p209"/>
          <p:cNvSpPr txBox="1"/>
          <p:nvPr/>
        </p:nvSpPr>
        <p:spPr>
          <a:xfrm>
            <a:off x="884238" y="5870575"/>
            <a:ext cx="3532187" cy="5238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Es gibt zwei nennenswerte periphere Dysgenesien des vorderen Augenabschnitts – um welche handelt es sich?</a:t>
            </a:r>
            <a:endParaRPr/>
          </a:p>
        </p:txBody>
      </p:sp>
    </p:spTree>
  </p:cSld>
  <p:clrMapOvr>
    <a:masterClrMapping/>
  </p:clrMapOvr>
</p:sld>
</file>

<file path=ppt/slides/slide2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83" name="Shape 4083"/>
        <p:cNvGrpSpPr/>
        <p:nvPr/>
      </p:nvGrpSpPr>
      <p:grpSpPr>
        <a:xfrm>
          <a:off x="0" y="0"/>
          <a:ext cx="0" cy="0"/>
          <a:chOff x="0" y="0"/>
          <a:chExt cx="0" cy="0"/>
        </a:xfrm>
      </p:grpSpPr>
      <p:sp>
        <p:nvSpPr>
          <p:cNvPr id="4084" name="Google Shape;4084;p210"/>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Neuralleistenzellen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a:t>
            </a:r>
            <a:r>
              <a:rPr b="0" i="0" lang="en-US" sz="1200" u="none" cap="none" strike="noStrike">
                <a:solidFill>
                  <a:srgbClr val="0000FF"/>
                </a:solidFill>
                <a:latin typeface="Arial"/>
                <a:ea typeface="Arial"/>
                <a:cs typeface="Arial"/>
                <a:sym typeface="Arial"/>
              </a:rPr>
              <a:t>Neuralleistenzellen</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Periphere Dysgenesien und zentrale Dysgenesien</a:t>
            </a:r>
            <a:endParaRPr/>
          </a:p>
        </p:txBody>
      </p:sp>
      <p:sp>
        <p:nvSpPr>
          <p:cNvPr id="4085" name="Google Shape;4085;p210"/>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Dysgenese</a:t>
            </a:r>
            <a:endParaRPr/>
          </a:p>
        </p:txBody>
      </p:sp>
      <p:sp>
        <p:nvSpPr>
          <p:cNvPr id="4086" name="Google Shape;4086;p210"/>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Periphere</a:t>
            </a:r>
            <a:endParaRPr/>
          </a:p>
        </p:txBody>
      </p:sp>
      <p:sp>
        <p:nvSpPr>
          <p:cNvPr id="4087" name="Google Shape;4087;p210"/>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Zentrale</a:t>
            </a:r>
            <a:endParaRPr/>
          </a:p>
        </p:txBody>
      </p:sp>
      <p:sp>
        <p:nvSpPr>
          <p:cNvPr id="4088" name="Google Shape;4088;p210"/>
          <p:cNvSpPr txBox="1"/>
          <p:nvPr/>
        </p:nvSpPr>
        <p:spPr>
          <a:xfrm>
            <a:off x="990600" y="5292725"/>
            <a:ext cx="1219200" cy="3213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lang="en-US" sz="1200">
                <a:solidFill>
                  <a:schemeClr val="dk1"/>
                </a:solidFill>
              </a:rPr>
              <a:t>Embryotoxon posterius</a:t>
            </a:r>
            <a:endParaRPr/>
          </a:p>
        </p:txBody>
      </p:sp>
      <p:sp>
        <p:nvSpPr>
          <p:cNvPr id="4089" name="Google Shape;4089;p210"/>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Axenfeld-Rieger</a:t>
            </a:r>
            <a:endParaRPr/>
          </a:p>
        </p:txBody>
      </p:sp>
      <p:cxnSp>
        <p:nvCxnSpPr>
          <p:cNvPr id="4090" name="Google Shape;4090;p210"/>
          <p:cNvCxnSpPr/>
          <p:nvPr/>
        </p:nvCxnSpPr>
        <p:spPr>
          <a:xfrm>
            <a:off x="4464050" y="4498975"/>
            <a:ext cx="1385888" cy="207963"/>
          </a:xfrm>
          <a:prstGeom prst="straightConnector1">
            <a:avLst/>
          </a:prstGeom>
          <a:noFill/>
          <a:ln cap="flat" cmpd="sng" w="9525">
            <a:solidFill>
              <a:schemeClr val="dk1"/>
            </a:solidFill>
            <a:prstDash val="solid"/>
            <a:round/>
            <a:headEnd len="med" w="med" type="none"/>
            <a:tailEnd len="med" w="med" type="triangle"/>
          </a:ln>
        </p:spPr>
      </p:cxnSp>
      <p:cxnSp>
        <p:nvCxnSpPr>
          <p:cNvPr id="4091" name="Google Shape;4091;p210"/>
          <p:cNvCxnSpPr/>
          <p:nvPr/>
        </p:nvCxnSpPr>
        <p:spPr>
          <a:xfrm flipH="1">
            <a:off x="3076575" y="4498975"/>
            <a:ext cx="1387475" cy="207963"/>
          </a:xfrm>
          <a:prstGeom prst="straightConnector1">
            <a:avLst/>
          </a:prstGeom>
          <a:noFill/>
          <a:ln cap="flat" cmpd="sng" w="9525">
            <a:solidFill>
              <a:schemeClr val="dk1"/>
            </a:solidFill>
            <a:prstDash val="solid"/>
            <a:round/>
            <a:headEnd len="med" w="med" type="none"/>
            <a:tailEnd len="med" w="med" type="triangle"/>
          </a:ln>
        </p:spPr>
      </p:cxnSp>
      <p:cxnSp>
        <p:nvCxnSpPr>
          <p:cNvPr id="4092" name="Google Shape;4092;p210"/>
          <p:cNvCxnSpPr/>
          <p:nvPr/>
        </p:nvCxnSpPr>
        <p:spPr>
          <a:xfrm flipH="1">
            <a:off x="1666875" y="4879975"/>
            <a:ext cx="838200" cy="381000"/>
          </a:xfrm>
          <a:prstGeom prst="straightConnector1">
            <a:avLst/>
          </a:prstGeom>
          <a:noFill/>
          <a:ln cap="flat" cmpd="sng" w="9525">
            <a:solidFill>
              <a:schemeClr val="dk1"/>
            </a:solidFill>
            <a:prstDash val="solid"/>
            <a:round/>
            <a:headEnd len="med" w="med" type="none"/>
            <a:tailEnd len="med" w="med" type="triangle"/>
          </a:ln>
        </p:spPr>
      </p:cxnSp>
      <p:cxnSp>
        <p:nvCxnSpPr>
          <p:cNvPr id="4093" name="Google Shape;4093;p210"/>
          <p:cNvCxnSpPr/>
          <p:nvPr/>
        </p:nvCxnSpPr>
        <p:spPr>
          <a:xfrm>
            <a:off x="2505075" y="4879975"/>
            <a:ext cx="838200" cy="381000"/>
          </a:xfrm>
          <a:prstGeom prst="straightConnector1">
            <a:avLst/>
          </a:prstGeom>
          <a:noFill/>
          <a:ln cap="flat" cmpd="sng" w="9525">
            <a:solidFill>
              <a:schemeClr val="dk1"/>
            </a:solidFill>
            <a:prstDash val="solid"/>
            <a:round/>
            <a:headEnd len="med" w="med" type="none"/>
            <a:tailEnd len="med" w="med" type="triangle"/>
          </a:ln>
        </p:spPr>
      </p:cxnSp>
      <p:cxnSp>
        <p:nvCxnSpPr>
          <p:cNvPr id="4094" name="Google Shape;4094;p210"/>
          <p:cNvCxnSpPr/>
          <p:nvPr/>
        </p:nvCxnSpPr>
        <p:spPr>
          <a:xfrm flipH="1">
            <a:off x="5589588" y="4879975"/>
            <a:ext cx="838200" cy="381000"/>
          </a:xfrm>
          <a:prstGeom prst="straightConnector1">
            <a:avLst/>
          </a:prstGeom>
          <a:noFill/>
          <a:ln cap="flat" cmpd="sng" w="9525">
            <a:solidFill>
              <a:schemeClr val="dk1"/>
            </a:solidFill>
            <a:prstDash val="solid"/>
            <a:round/>
            <a:headEnd len="med" w="med" type="none"/>
            <a:tailEnd len="med" w="med" type="triangle"/>
          </a:ln>
        </p:spPr>
      </p:cxnSp>
      <p:cxnSp>
        <p:nvCxnSpPr>
          <p:cNvPr id="4095" name="Google Shape;4095;p210"/>
          <p:cNvCxnSpPr/>
          <p:nvPr/>
        </p:nvCxnSpPr>
        <p:spPr>
          <a:xfrm>
            <a:off x="6427788" y="4879975"/>
            <a:ext cx="838200" cy="381000"/>
          </a:xfrm>
          <a:prstGeom prst="straightConnector1">
            <a:avLst/>
          </a:prstGeom>
          <a:noFill/>
          <a:ln cap="flat" cmpd="sng" w="9525">
            <a:solidFill>
              <a:schemeClr val="dk1"/>
            </a:solidFill>
            <a:prstDash val="solid"/>
            <a:round/>
            <a:headEnd len="med" w="med" type="none"/>
            <a:tailEnd len="med" w="med" type="triangle"/>
          </a:ln>
        </p:spPr>
      </p:cxnSp>
      <p:sp>
        <p:nvSpPr>
          <p:cNvPr id="4096" name="Google Shape;4096;p210"/>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Zwei</a:t>
            </a:r>
            <a:endParaRPr/>
          </a:p>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klassische</a:t>
            </a:r>
            <a:endParaRPr/>
          </a:p>
          <a:p>
            <a:pPr indent="0" lvl="0" marL="0" marR="0" rtl="0" algn="ctr">
              <a:lnSpc>
                <a:spcPct val="66666"/>
              </a:lnSpc>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zentrale </a:t>
            </a:r>
            <a:r>
              <a:rPr b="0" i="1" lang="en-US" sz="1200" u="none" cap="none" strike="noStrike">
                <a:solidFill>
                  <a:srgbClr val="0000FF"/>
                </a:solidFill>
                <a:latin typeface="Arial"/>
                <a:ea typeface="Arial"/>
                <a:cs typeface="Arial"/>
                <a:sym typeface="Arial"/>
              </a:rPr>
              <a:t>Dysgenesien</a:t>
            </a:r>
            <a:endParaRPr/>
          </a:p>
        </p:txBody>
      </p:sp>
      <p:sp>
        <p:nvSpPr>
          <p:cNvPr id="4097" name="Google Shape;4097;p210"/>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Zwei</a:t>
            </a:r>
            <a:endParaRPr/>
          </a:p>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klassische</a:t>
            </a:r>
            <a:endParaRPr/>
          </a:p>
          <a:p>
            <a:pPr indent="0" lvl="0" marL="0" marR="0" rtl="0" algn="ctr">
              <a:lnSpc>
                <a:spcPct val="66666"/>
              </a:lnSpc>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periphere</a:t>
            </a:r>
            <a:r>
              <a:rPr lang="en-US" sz="1200">
                <a:solidFill>
                  <a:srgbClr val="0000FF"/>
                </a:solidFill>
              </a:rPr>
              <a:t> </a:t>
            </a:r>
            <a:r>
              <a:rPr b="0" i="1" lang="en-US" sz="1200" u="none" cap="none" strike="noStrike">
                <a:solidFill>
                  <a:srgbClr val="0000FF"/>
                </a:solidFill>
                <a:latin typeface="Arial"/>
                <a:ea typeface="Arial"/>
                <a:cs typeface="Arial"/>
                <a:sym typeface="Arial"/>
              </a:rPr>
              <a:t>Dysgenesien</a:t>
            </a:r>
            <a:endParaRPr/>
          </a:p>
        </p:txBody>
      </p:sp>
      <p:sp>
        <p:nvSpPr>
          <p:cNvPr id="4098" name="Google Shape;4098;p210"/>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Grundlegende</a:t>
            </a:r>
            <a:endParaRPr/>
          </a:p>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Anatomische Einteilung</a:t>
            </a:r>
            <a:endParaRPr/>
          </a:p>
        </p:txBody>
      </p:sp>
      <p:sp>
        <p:nvSpPr>
          <p:cNvPr id="4099" name="Google Shape;4099;p21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100" name="Google Shape;4100;p210"/>
          <p:cNvSpPr txBox="1"/>
          <p:nvPr/>
        </p:nvSpPr>
        <p:spPr>
          <a:xfrm>
            <a:off x="4876800" y="5870575"/>
            <a:ext cx="3532188" cy="5238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Es gibt zwei nennenswerte </a:t>
            </a:r>
            <a:r>
              <a:rPr b="0" i="0" lang="en-US" sz="1200" u="none" cap="none" strike="noStrike">
                <a:solidFill>
                  <a:schemeClr val="dk1"/>
                </a:solidFill>
                <a:latin typeface="Arial"/>
                <a:ea typeface="Arial"/>
                <a:cs typeface="Arial"/>
                <a:sym typeface="Arial"/>
              </a:rPr>
              <a:t>zentrale </a:t>
            </a:r>
            <a:r>
              <a:rPr b="0" i="1" lang="en-US" sz="1200" u="none" cap="none" strike="noStrike">
                <a:solidFill>
                  <a:schemeClr val="dk1"/>
                </a:solidFill>
                <a:latin typeface="Arial"/>
                <a:ea typeface="Arial"/>
                <a:cs typeface="Arial"/>
                <a:sym typeface="Arial"/>
              </a:rPr>
              <a:t>Dysgenesien des vorderen Augenabschnitts – welche sind das?</a:t>
            </a:r>
            <a:endParaRPr/>
          </a:p>
        </p:txBody>
      </p:sp>
      <p:sp>
        <p:nvSpPr>
          <p:cNvPr id="4101" name="Google Shape;4101;p210"/>
          <p:cNvSpPr txBox="1"/>
          <p:nvPr/>
        </p:nvSpPr>
        <p:spPr>
          <a:xfrm>
            <a:off x="5259388" y="5268913"/>
            <a:ext cx="32543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4102" name="Google Shape;4102;p210"/>
          <p:cNvSpPr txBox="1"/>
          <p:nvPr/>
        </p:nvSpPr>
        <p:spPr>
          <a:xfrm>
            <a:off x="7218363" y="5229225"/>
            <a:ext cx="325437"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2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06" name="Shape 4106"/>
        <p:cNvGrpSpPr/>
        <p:nvPr/>
      </p:nvGrpSpPr>
      <p:grpSpPr>
        <a:xfrm>
          <a:off x="0" y="0"/>
          <a:ext cx="0" cy="0"/>
          <a:chOff x="0" y="0"/>
          <a:chExt cx="0" cy="0"/>
        </a:xfrm>
      </p:grpSpPr>
      <p:sp>
        <p:nvSpPr>
          <p:cNvPr id="4107" name="Google Shape;4107;p211"/>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Neuralleistenzellen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a:t>
            </a:r>
            <a:r>
              <a:rPr b="0" i="0" lang="en-US" sz="1200" u="none" cap="none" strike="noStrike">
                <a:solidFill>
                  <a:srgbClr val="0000FF"/>
                </a:solidFill>
                <a:latin typeface="Arial"/>
                <a:ea typeface="Arial"/>
                <a:cs typeface="Arial"/>
                <a:sym typeface="Arial"/>
              </a:rPr>
              <a:t>Neuralleistenzellen</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Periphere Dysgenesien und zentrale Dysgenesien</a:t>
            </a:r>
            <a:endParaRPr/>
          </a:p>
        </p:txBody>
      </p:sp>
      <p:sp>
        <p:nvSpPr>
          <p:cNvPr id="4108" name="Google Shape;4108;p211"/>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Dysgenese</a:t>
            </a:r>
            <a:endParaRPr/>
          </a:p>
        </p:txBody>
      </p:sp>
      <p:sp>
        <p:nvSpPr>
          <p:cNvPr id="4109" name="Google Shape;4109;p211"/>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Periphere</a:t>
            </a:r>
            <a:endParaRPr/>
          </a:p>
        </p:txBody>
      </p:sp>
      <p:sp>
        <p:nvSpPr>
          <p:cNvPr id="4110" name="Google Shape;4110;p211"/>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Zentrale</a:t>
            </a:r>
            <a:endParaRPr/>
          </a:p>
        </p:txBody>
      </p:sp>
      <p:sp>
        <p:nvSpPr>
          <p:cNvPr id="4111" name="Google Shape;4111;p211"/>
          <p:cNvSpPr txBox="1"/>
          <p:nvPr/>
        </p:nvSpPr>
        <p:spPr>
          <a:xfrm>
            <a:off x="990600" y="5292725"/>
            <a:ext cx="1219200" cy="3213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lang="en-US" sz="1200">
                <a:solidFill>
                  <a:schemeClr val="dk1"/>
                </a:solidFill>
              </a:rPr>
              <a:t>Embryotoxon posterius</a:t>
            </a:r>
            <a:endParaRPr/>
          </a:p>
        </p:txBody>
      </p:sp>
      <p:sp>
        <p:nvSpPr>
          <p:cNvPr id="4112" name="Google Shape;4112;p211"/>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Axenfeld-Rieger</a:t>
            </a:r>
            <a:endParaRPr/>
          </a:p>
        </p:txBody>
      </p:sp>
      <p:sp>
        <p:nvSpPr>
          <p:cNvPr id="4113" name="Google Shape;4113;p211"/>
          <p:cNvSpPr txBox="1"/>
          <p:nvPr/>
        </p:nvSpPr>
        <p:spPr>
          <a:xfrm>
            <a:off x="4657220" y="5292725"/>
            <a:ext cx="1158900" cy="3213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lang="en-US" sz="1200">
                <a:solidFill>
                  <a:schemeClr val="dk1"/>
                </a:solidFill>
              </a:rPr>
              <a:t>Keratokonus posterior</a:t>
            </a:r>
            <a:endParaRPr/>
          </a:p>
        </p:txBody>
      </p:sp>
      <p:sp>
        <p:nvSpPr>
          <p:cNvPr id="4114" name="Google Shape;4114;p211"/>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Peters-Anomalie </a:t>
            </a:r>
            <a:endParaRPr/>
          </a:p>
        </p:txBody>
      </p:sp>
      <p:cxnSp>
        <p:nvCxnSpPr>
          <p:cNvPr id="4115" name="Google Shape;4115;p211"/>
          <p:cNvCxnSpPr/>
          <p:nvPr/>
        </p:nvCxnSpPr>
        <p:spPr>
          <a:xfrm>
            <a:off x="4464050" y="4498975"/>
            <a:ext cx="1385888" cy="207963"/>
          </a:xfrm>
          <a:prstGeom prst="straightConnector1">
            <a:avLst/>
          </a:prstGeom>
          <a:noFill/>
          <a:ln cap="flat" cmpd="sng" w="9525">
            <a:solidFill>
              <a:schemeClr val="dk1"/>
            </a:solidFill>
            <a:prstDash val="solid"/>
            <a:round/>
            <a:headEnd len="med" w="med" type="none"/>
            <a:tailEnd len="med" w="med" type="triangle"/>
          </a:ln>
        </p:spPr>
      </p:cxnSp>
      <p:cxnSp>
        <p:nvCxnSpPr>
          <p:cNvPr id="4116" name="Google Shape;4116;p211"/>
          <p:cNvCxnSpPr/>
          <p:nvPr/>
        </p:nvCxnSpPr>
        <p:spPr>
          <a:xfrm flipH="1">
            <a:off x="3076575" y="4498975"/>
            <a:ext cx="1387475" cy="207963"/>
          </a:xfrm>
          <a:prstGeom prst="straightConnector1">
            <a:avLst/>
          </a:prstGeom>
          <a:noFill/>
          <a:ln cap="flat" cmpd="sng" w="9525">
            <a:solidFill>
              <a:schemeClr val="dk1"/>
            </a:solidFill>
            <a:prstDash val="solid"/>
            <a:round/>
            <a:headEnd len="med" w="med" type="none"/>
            <a:tailEnd len="med" w="med" type="triangle"/>
          </a:ln>
        </p:spPr>
      </p:cxnSp>
      <p:cxnSp>
        <p:nvCxnSpPr>
          <p:cNvPr id="4117" name="Google Shape;4117;p211"/>
          <p:cNvCxnSpPr/>
          <p:nvPr/>
        </p:nvCxnSpPr>
        <p:spPr>
          <a:xfrm flipH="1">
            <a:off x="1666875" y="4879975"/>
            <a:ext cx="838200" cy="381000"/>
          </a:xfrm>
          <a:prstGeom prst="straightConnector1">
            <a:avLst/>
          </a:prstGeom>
          <a:noFill/>
          <a:ln cap="flat" cmpd="sng" w="9525">
            <a:solidFill>
              <a:schemeClr val="dk1"/>
            </a:solidFill>
            <a:prstDash val="solid"/>
            <a:round/>
            <a:headEnd len="med" w="med" type="none"/>
            <a:tailEnd len="med" w="med" type="triangle"/>
          </a:ln>
        </p:spPr>
      </p:cxnSp>
      <p:cxnSp>
        <p:nvCxnSpPr>
          <p:cNvPr id="4118" name="Google Shape;4118;p211"/>
          <p:cNvCxnSpPr/>
          <p:nvPr/>
        </p:nvCxnSpPr>
        <p:spPr>
          <a:xfrm>
            <a:off x="2505075" y="4879975"/>
            <a:ext cx="838200" cy="381000"/>
          </a:xfrm>
          <a:prstGeom prst="straightConnector1">
            <a:avLst/>
          </a:prstGeom>
          <a:noFill/>
          <a:ln cap="flat" cmpd="sng" w="9525">
            <a:solidFill>
              <a:schemeClr val="dk1"/>
            </a:solidFill>
            <a:prstDash val="solid"/>
            <a:round/>
            <a:headEnd len="med" w="med" type="none"/>
            <a:tailEnd len="med" w="med" type="triangle"/>
          </a:ln>
        </p:spPr>
      </p:cxnSp>
      <p:cxnSp>
        <p:nvCxnSpPr>
          <p:cNvPr id="4119" name="Google Shape;4119;p211"/>
          <p:cNvCxnSpPr/>
          <p:nvPr/>
        </p:nvCxnSpPr>
        <p:spPr>
          <a:xfrm flipH="1">
            <a:off x="5589588" y="4879975"/>
            <a:ext cx="838200" cy="381000"/>
          </a:xfrm>
          <a:prstGeom prst="straightConnector1">
            <a:avLst/>
          </a:prstGeom>
          <a:noFill/>
          <a:ln cap="flat" cmpd="sng" w="9525">
            <a:solidFill>
              <a:schemeClr val="dk1"/>
            </a:solidFill>
            <a:prstDash val="solid"/>
            <a:round/>
            <a:headEnd len="med" w="med" type="none"/>
            <a:tailEnd len="med" w="med" type="triangle"/>
          </a:ln>
        </p:spPr>
      </p:cxnSp>
      <p:cxnSp>
        <p:nvCxnSpPr>
          <p:cNvPr id="4120" name="Google Shape;4120;p211"/>
          <p:cNvCxnSpPr/>
          <p:nvPr/>
        </p:nvCxnSpPr>
        <p:spPr>
          <a:xfrm>
            <a:off x="6427788" y="4879975"/>
            <a:ext cx="838200" cy="381000"/>
          </a:xfrm>
          <a:prstGeom prst="straightConnector1">
            <a:avLst/>
          </a:prstGeom>
          <a:noFill/>
          <a:ln cap="flat" cmpd="sng" w="9525">
            <a:solidFill>
              <a:schemeClr val="dk1"/>
            </a:solidFill>
            <a:prstDash val="solid"/>
            <a:round/>
            <a:headEnd len="med" w="med" type="none"/>
            <a:tailEnd len="med" w="med" type="triangle"/>
          </a:ln>
        </p:spPr>
      </p:cxnSp>
      <p:sp>
        <p:nvSpPr>
          <p:cNvPr id="4121" name="Google Shape;4121;p211"/>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Zwei</a:t>
            </a:r>
            <a:endParaRPr/>
          </a:p>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klassische</a:t>
            </a:r>
            <a:endParaRPr/>
          </a:p>
          <a:p>
            <a:pPr indent="0" lvl="0" marL="0" marR="0" rtl="0" algn="ctr">
              <a:lnSpc>
                <a:spcPct val="66666"/>
              </a:lnSpc>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zentrale </a:t>
            </a:r>
            <a:r>
              <a:rPr b="0" i="1" lang="en-US" sz="1200" u="none" cap="none" strike="noStrike">
                <a:solidFill>
                  <a:srgbClr val="0000FF"/>
                </a:solidFill>
                <a:latin typeface="Arial"/>
                <a:ea typeface="Arial"/>
                <a:cs typeface="Arial"/>
                <a:sym typeface="Arial"/>
              </a:rPr>
              <a:t>Dysgenesien</a:t>
            </a:r>
            <a:endParaRPr/>
          </a:p>
        </p:txBody>
      </p:sp>
      <p:sp>
        <p:nvSpPr>
          <p:cNvPr id="4122" name="Google Shape;4122;p211"/>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Zwei</a:t>
            </a:r>
            <a:endParaRPr/>
          </a:p>
          <a:p>
            <a:pPr indent="0" lvl="0" marL="0" marR="0" rtl="0" algn="ctr">
              <a:lnSpc>
                <a:spcPct val="66666"/>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klassische</a:t>
            </a:r>
            <a:endParaRPr/>
          </a:p>
          <a:p>
            <a:pPr indent="0" lvl="0" marL="0" marR="0" rtl="0" algn="ctr">
              <a:lnSpc>
                <a:spcPct val="66666"/>
              </a:lnSpc>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periphere</a:t>
            </a:r>
            <a:r>
              <a:rPr lang="en-US" sz="1200">
                <a:solidFill>
                  <a:srgbClr val="0000FF"/>
                </a:solidFill>
              </a:rPr>
              <a:t> </a:t>
            </a:r>
            <a:r>
              <a:rPr b="0" i="1" lang="en-US" sz="1200" u="none" cap="none" strike="noStrike">
                <a:solidFill>
                  <a:srgbClr val="0000FF"/>
                </a:solidFill>
                <a:latin typeface="Arial"/>
                <a:ea typeface="Arial"/>
                <a:cs typeface="Arial"/>
                <a:sym typeface="Arial"/>
              </a:rPr>
              <a:t>Dysgenesien</a:t>
            </a:r>
            <a:endParaRPr/>
          </a:p>
        </p:txBody>
      </p:sp>
      <p:sp>
        <p:nvSpPr>
          <p:cNvPr id="4123" name="Google Shape;4123;p211"/>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Grundlegende</a:t>
            </a:r>
            <a:endParaRPr/>
          </a:p>
          <a:p>
            <a:pPr indent="0" lvl="0" marL="0" marR="0" rtl="0" algn="ctr">
              <a:lnSpc>
                <a:spcPct val="83333"/>
              </a:lnSpc>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Anatomische Einteilung</a:t>
            </a:r>
            <a:endParaRPr/>
          </a:p>
        </p:txBody>
      </p:sp>
      <p:sp>
        <p:nvSpPr>
          <p:cNvPr id="4124" name="Google Shape;4124;p21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125" name="Google Shape;4125;p211"/>
          <p:cNvSpPr txBox="1"/>
          <p:nvPr/>
        </p:nvSpPr>
        <p:spPr>
          <a:xfrm>
            <a:off x="4876800" y="5870575"/>
            <a:ext cx="3532188" cy="5238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Es gibt zwei nennenswerte </a:t>
            </a:r>
            <a:r>
              <a:rPr b="0" i="0" lang="en-US" sz="1200" u="none" cap="none" strike="noStrike">
                <a:solidFill>
                  <a:schemeClr val="dk1"/>
                </a:solidFill>
                <a:latin typeface="Arial"/>
                <a:ea typeface="Arial"/>
                <a:cs typeface="Arial"/>
                <a:sym typeface="Arial"/>
              </a:rPr>
              <a:t>zentrale </a:t>
            </a:r>
            <a:r>
              <a:rPr b="0" i="1" lang="en-US" sz="1200" u="none" cap="none" strike="noStrike">
                <a:solidFill>
                  <a:schemeClr val="dk1"/>
                </a:solidFill>
                <a:latin typeface="Arial"/>
                <a:ea typeface="Arial"/>
                <a:cs typeface="Arial"/>
                <a:sym typeface="Arial"/>
              </a:rPr>
              <a:t>Dysgenesien des vorderen Augenabschnitts – welche sind das?</a:t>
            </a:r>
            <a:endParaRPr/>
          </a:p>
        </p:txBody>
      </p:sp>
    </p:spTree>
  </p:cSld>
  <p:clrMapOvr>
    <a:masterClrMapping/>
  </p:clrMapOvr>
</p:sld>
</file>

<file path=ppt/slides/slide2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9" name="Shape 4129"/>
        <p:cNvGrpSpPr/>
        <p:nvPr/>
      </p:nvGrpSpPr>
      <p:grpSpPr>
        <a:xfrm>
          <a:off x="0" y="0"/>
          <a:ext cx="0" cy="0"/>
          <a:chOff x="0" y="0"/>
          <a:chExt cx="0" cy="0"/>
        </a:xfrm>
      </p:grpSpPr>
      <p:sp>
        <p:nvSpPr>
          <p:cNvPr id="4130" name="Google Shape;4130;p212"/>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131" name="Google Shape;4131;p212"/>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Dysgenese</a:t>
            </a:r>
            <a:endParaRPr/>
          </a:p>
        </p:txBody>
      </p:sp>
      <p:sp>
        <p:nvSpPr>
          <p:cNvPr id="4132" name="Google Shape;4132;p212"/>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Periphere</a:t>
            </a:r>
            <a:endParaRPr/>
          </a:p>
        </p:txBody>
      </p:sp>
      <p:sp>
        <p:nvSpPr>
          <p:cNvPr id="4133" name="Google Shape;4133;p212"/>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Zentrale</a:t>
            </a:r>
            <a:endParaRPr/>
          </a:p>
        </p:txBody>
      </p:sp>
      <p:sp>
        <p:nvSpPr>
          <p:cNvPr id="4134" name="Google Shape;4134;p212"/>
          <p:cNvSpPr txBox="1"/>
          <p:nvPr/>
        </p:nvSpPr>
        <p:spPr>
          <a:xfrm>
            <a:off x="941388" y="5292725"/>
            <a:ext cx="1317600" cy="3213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lang="en-US" sz="1200">
                <a:solidFill>
                  <a:schemeClr val="dk1"/>
                </a:solidFill>
              </a:rPr>
              <a:t>Embryotoxon posterius</a:t>
            </a:r>
            <a:endParaRPr/>
          </a:p>
        </p:txBody>
      </p:sp>
      <p:sp>
        <p:nvSpPr>
          <p:cNvPr id="4135" name="Google Shape;4135;p212"/>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4136" name="Google Shape;4136;p212"/>
          <p:cNvSpPr txBox="1"/>
          <p:nvPr/>
        </p:nvSpPr>
        <p:spPr>
          <a:xfrm>
            <a:off x="4884306" y="5292725"/>
            <a:ext cx="1158900" cy="3213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lang="en-US" sz="1200">
                <a:solidFill>
                  <a:srgbClr val="BFBFBF"/>
                </a:solidFill>
              </a:rPr>
              <a:t>Keratokonus posterior</a:t>
            </a:r>
            <a:endParaRPr/>
          </a:p>
        </p:txBody>
      </p:sp>
      <p:sp>
        <p:nvSpPr>
          <p:cNvPr id="4137" name="Google Shape;4137;p212"/>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cxnSp>
        <p:nvCxnSpPr>
          <p:cNvPr id="4138" name="Google Shape;4138;p212"/>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139" name="Google Shape;4139;p212"/>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140" name="Google Shape;4140;p212"/>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141" name="Google Shape;4141;p212"/>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142" name="Google Shape;4142;p212"/>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143" name="Google Shape;4143;p212"/>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144" name="Google Shape;4144;p212"/>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145" name="Google Shape;4145;p212"/>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146" name="Google Shape;4146;p212"/>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Anatomische Einteilung</a:t>
            </a:r>
            <a:endParaRPr/>
          </a:p>
        </p:txBody>
      </p:sp>
      <p:sp>
        <p:nvSpPr>
          <p:cNvPr id="4147" name="Google Shape;4147;p21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148" name="Google Shape;4148;p212"/>
          <p:cNvSpPr txBox="1"/>
          <p:nvPr/>
        </p:nvSpPr>
        <p:spPr>
          <a:xfrm>
            <a:off x="307975" y="5842000"/>
            <a:ext cx="35814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Hinweis</a:t>
            </a:r>
            <a:r>
              <a:rPr b="0" i="0" lang="en-US" sz="1200" u="none" cap="none" strike="noStrike">
                <a:solidFill>
                  <a:schemeClr val="dk1"/>
                </a:solidFill>
                <a:latin typeface="Arial"/>
                <a:ea typeface="Arial"/>
                <a:cs typeface="Arial"/>
                <a:sym typeface="Arial"/>
              </a:rPr>
              <a:t>: Der Begriff </a:t>
            </a:r>
            <a:r>
              <a:rPr b="0" i="1" lang="en-US" sz="1200" u="none" cap="none" strike="noStrike">
                <a:solidFill>
                  <a:schemeClr val="dk1"/>
                </a:solidFill>
                <a:latin typeface="Arial"/>
                <a:ea typeface="Arial"/>
                <a:cs typeface="Arial"/>
                <a:sym typeface="Arial"/>
              </a:rPr>
              <a:t>„</a:t>
            </a:r>
            <a:r>
              <a:rPr i="1" lang="en-US" sz="1200">
                <a:solidFill>
                  <a:schemeClr val="dk1"/>
                </a:solidFill>
              </a:rPr>
              <a:t>Embryotoxon posterius</a:t>
            </a:r>
            <a:r>
              <a:rPr b="0" i="1" lang="en-US" sz="1200" u="none" cap="none" strike="noStrike">
                <a:solidFill>
                  <a:schemeClr val="dk1"/>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wird in Kürze wieder auftauchen – ignorieren Sie ihn nicht!</a:t>
            </a:r>
            <a:endParaRPr/>
          </a:p>
        </p:txBody>
      </p:sp>
    </p:spTree>
  </p:cSld>
  <p:clrMapOvr>
    <a:masterClrMapping/>
  </p:clrMapOvr>
</p:sld>
</file>

<file path=ppt/slides/slide2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52" name="Shape 4152"/>
        <p:cNvGrpSpPr/>
        <p:nvPr/>
      </p:nvGrpSpPr>
      <p:grpSpPr>
        <a:xfrm>
          <a:off x="0" y="0"/>
          <a:ext cx="0" cy="0"/>
          <a:chOff x="0" y="0"/>
          <a:chExt cx="0" cy="0"/>
        </a:xfrm>
      </p:grpSpPr>
      <p:sp>
        <p:nvSpPr>
          <p:cNvPr id="4153" name="Google Shape;4153;p213"/>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154" name="Google Shape;4154;p213"/>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Dysgenese</a:t>
            </a:r>
            <a:endParaRPr/>
          </a:p>
        </p:txBody>
      </p:sp>
      <p:sp>
        <p:nvSpPr>
          <p:cNvPr id="4155" name="Google Shape;4155;p213"/>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Periphere</a:t>
            </a:r>
            <a:endParaRPr/>
          </a:p>
        </p:txBody>
      </p:sp>
      <p:sp>
        <p:nvSpPr>
          <p:cNvPr id="4156" name="Google Shape;4156;p213"/>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Zentrale</a:t>
            </a:r>
            <a:endParaRPr/>
          </a:p>
        </p:txBody>
      </p:sp>
      <p:sp>
        <p:nvSpPr>
          <p:cNvPr id="4157" name="Google Shape;4157;p213"/>
          <p:cNvSpPr txBox="1"/>
          <p:nvPr/>
        </p:nvSpPr>
        <p:spPr>
          <a:xfrm>
            <a:off x="941388" y="5292725"/>
            <a:ext cx="131762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Embryotoxon</a:t>
            </a:r>
            <a:endParaRPr/>
          </a:p>
        </p:txBody>
      </p:sp>
      <p:sp>
        <p:nvSpPr>
          <p:cNvPr id="4158" name="Google Shape;4158;p213"/>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4159" name="Google Shape;4159;p213"/>
          <p:cNvSpPr txBox="1"/>
          <p:nvPr/>
        </p:nvSpPr>
        <p:spPr>
          <a:xfrm>
            <a:off x="4640021" y="5292725"/>
            <a:ext cx="1247700" cy="3213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lang="en-US" sz="1200">
                <a:solidFill>
                  <a:schemeClr val="dk1"/>
                </a:solidFill>
              </a:rPr>
              <a:t>Keratokonus posterior</a:t>
            </a:r>
            <a:endParaRPr/>
          </a:p>
        </p:txBody>
      </p:sp>
      <p:sp>
        <p:nvSpPr>
          <p:cNvPr id="4160" name="Google Shape;4160;p213"/>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cxnSp>
        <p:nvCxnSpPr>
          <p:cNvPr id="4161" name="Google Shape;4161;p213"/>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162" name="Google Shape;4162;p213"/>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163" name="Google Shape;4163;p213"/>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164" name="Google Shape;4164;p213"/>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165" name="Google Shape;4165;p213"/>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166" name="Google Shape;4166;p213"/>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167" name="Google Shape;4167;p213"/>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168" name="Google Shape;4168;p213"/>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169" name="Google Shape;4169;p213"/>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Anatomische Einteilung</a:t>
            </a:r>
            <a:endParaRPr/>
          </a:p>
        </p:txBody>
      </p:sp>
      <p:sp>
        <p:nvSpPr>
          <p:cNvPr id="4170" name="Google Shape;4170;p21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171" name="Google Shape;4171;p213"/>
          <p:cNvSpPr txBox="1"/>
          <p:nvPr/>
        </p:nvSpPr>
        <p:spPr>
          <a:xfrm>
            <a:off x="4511675" y="5842000"/>
            <a:ext cx="37179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Andererseits können Sie </a:t>
            </a:r>
            <a:r>
              <a:rPr b="0" i="1" lang="en-US" sz="1200" u="none" cap="none" strike="noStrike">
                <a:solidFill>
                  <a:schemeClr val="dk1"/>
                </a:solidFill>
                <a:latin typeface="Arial"/>
                <a:ea typeface="Arial"/>
                <a:cs typeface="Arial"/>
                <a:sym typeface="Arial"/>
              </a:rPr>
              <a:t>einen posterioren Keratokonus (</a:t>
            </a:r>
            <a:r>
              <a:rPr b="0" i="0" lang="en-US" sz="1200" u="none" cap="none" strike="noStrike">
                <a:solidFill>
                  <a:schemeClr val="dk1"/>
                </a:solidFill>
                <a:latin typeface="Arial"/>
                <a:ea typeface="Arial"/>
                <a:cs typeface="Arial"/>
                <a:sym typeface="Arial"/>
              </a:rPr>
              <a:t>im Zusammenhang mit dem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ausschließen</a:t>
            </a:r>
            <a:endParaRPr/>
          </a:p>
        </p:txBody>
      </p:sp>
      <p:sp>
        <p:nvSpPr>
          <p:cNvPr id="4172" name="Google Shape;4172;p213"/>
          <p:cNvSpPr txBox="1"/>
          <p:nvPr/>
        </p:nvSpPr>
        <p:spPr>
          <a:xfrm>
            <a:off x="307975" y="5842000"/>
            <a:ext cx="35814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Hinweis</a:t>
            </a:r>
            <a:r>
              <a:rPr b="0" i="0" lang="en-US" sz="1200" u="none" cap="none" strike="noStrike">
                <a:solidFill>
                  <a:srgbClr val="BFBFBF"/>
                </a:solidFill>
                <a:latin typeface="Arial"/>
                <a:ea typeface="Arial"/>
                <a:cs typeface="Arial"/>
                <a:sym typeface="Arial"/>
              </a:rPr>
              <a:t>: Der Begriff </a:t>
            </a:r>
            <a:r>
              <a:rPr b="0" i="1" lang="en-US" sz="1200" u="none" cap="none" strike="noStrike">
                <a:solidFill>
                  <a:srgbClr val="BFBFBF"/>
                </a:solidFill>
                <a:latin typeface="Arial"/>
                <a:ea typeface="Arial"/>
                <a:cs typeface="Arial"/>
                <a:sym typeface="Arial"/>
              </a:rPr>
              <a:t>„</a:t>
            </a:r>
            <a:r>
              <a:rPr i="1" lang="en-US" sz="1200">
                <a:solidFill>
                  <a:srgbClr val="BFBFBF"/>
                </a:solidFill>
              </a:rPr>
              <a:t>Embryotoxon posterius</a:t>
            </a:r>
            <a:r>
              <a:rPr b="0" i="1" lang="en-US" sz="1200" u="none" cap="none" strike="noStrike">
                <a:solidFill>
                  <a:srgbClr val="BFBFB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wird in Kürze wieder auftauchen – ignorieren Sie ihn nicht!</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sp>
        <p:nvSpPr>
          <p:cNvPr id="397" name="Google Shape;397;p2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398" name="Google Shape;398;p2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399" name="Google Shape;399;p21"/>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400" name="Google Shape;400;p21"/>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401" name="Google Shape;401;p21"/>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402" name="Google Shape;402;p21"/>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403" name="Google Shape;403;p21"/>
          <p:cNvSpPr txBox="1"/>
          <p:nvPr/>
        </p:nvSpPr>
        <p:spPr>
          <a:xfrm>
            <a:off x="3852863" y="2286000"/>
            <a:ext cx="4754700" cy="641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p:txBody>
      </p:sp>
      <p:sp>
        <p:nvSpPr>
          <p:cNvPr id="404" name="Google Shape;404;p2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05" name="Google Shape;405;p21"/>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davon aufweist, besteht der Verdacht auf ein Glaukom. </a:t>
            </a:r>
            <a:r>
              <a:rPr b="0" i="0" lang="en-US" sz="1200" u="none" cap="none" strike="noStrike">
                <a:solidFill>
                  <a:schemeClr val="dk1"/>
                </a:solidFill>
                <a:latin typeface="Arial"/>
                <a:ea typeface="Arial"/>
                <a:cs typeface="Arial"/>
                <a:sym typeface="Arial"/>
              </a:rPr>
              <a:t>Diese sind:</a:t>
            </a:r>
            <a:endParaRPr/>
          </a:p>
        </p:txBody>
      </p:sp>
      <p:sp>
        <p:nvSpPr>
          <p:cNvPr id="406" name="Google Shape;406;p21"/>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407" name="Google Shape;407;p2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408" name="Google Shape;408;p21"/>
          <p:cNvSpPr txBox="1"/>
          <p:nvPr/>
        </p:nvSpPr>
        <p:spPr>
          <a:xfrm>
            <a:off x="763609" y="2514600"/>
            <a:ext cx="26553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p:txBody>
      </p:sp>
    </p:spTree>
  </p:cSld>
  <p:clrMapOvr>
    <a:masterClrMapping/>
  </p:clrMapOvr>
</p:sld>
</file>

<file path=ppt/slides/slide2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6" name="Shape 4176"/>
        <p:cNvGrpSpPr/>
        <p:nvPr/>
      </p:nvGrpSpPr>
      <p:grpSpPr>
        <a:xfrm>
          <a:off x="0" y="0"/>
          <a:ext cx="0" cy="0"/>
          <a:chOff x="0" y="0"/>
          <a:chExt cx="0" cy="0"/>
        </a:xfrm>
      </p:grpSpPr>
      <p:sp>
        <p:nvSpPr>
          <p:cNvPr id="4177" name="Google Shape;4177;p214"/>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178" name="Google Shape;4178;p214"/>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179" name="Google Shape;4179;p214"/>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180" name="Google Shape;4180;p214"/>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181" name="Google Shape;4181;p214"/>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182" name="Google Shape;4182;p214"/>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183" name="Google Shape;4183;p214"/>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184" name="Google Shape;4184;p214"/>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185" name="Google Shape;4185;p214"/>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186" name="Google Shape;4186;p214"/>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187" name="Google Shape;4187;p214"/>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188" name="Google Shape;4188;p214"/>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189" name="Google Shape;4189;p214"/>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190" name="Google Shape;4190;p214"/>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191" name="Google Shape;4191;p214"/>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192" name="Google Shape;4192;p214"/>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193" name="Google Shape;4193;p21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194" name="Google Shape;4194;p214"/>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195" name="Google Shape;4195;p214"/>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196" name="Google Shape;4196;p214"/>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b="1"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geschieht dies typischerweise?</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Etwa die Hälfte. In der mittleren bis späten Kindheit.</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In vielen Fällen wird die Erkrankung medikamentös behandelt;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Tree>
  </p:cSld>
  <p:clrMapOvr>
    <a:masterClrMapping/>
  </p:clrMapOvr>
</p:sld>
</file>

<file path=ppt/slides/slide2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00" name="Shape 4200"/>
        <p:cNvGrpSpPr/>
        <p:nvPr/>
      </p:nvGrpSpPr>
      <p:grpSpPr>
        <a:xfrm>
          <a:off x="0" y="0"/>
          <a:ext cx="0" cy="0"/>
          <a:chOff x="0" y="0"/>
          <a:chExt cx="0" cy="0"/>
        </a:xfrm>
      </p:grpSpPr>
      <p:sp>
        <p:nvSpPr>
          <p:cNvPr id="4201" name="Google Shape;4201;p215"/>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202" name="Google Shape;4202;p215"/>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203" name="Google Shape;4203;p215"/>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204" name="Google Shape;4204;p215"/>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205" name="Google Shape;4205;p215"/>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206" name="Google Shape;4206;p215"/>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207" name="Google Shape;4207;p215"/>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208" name="Google Shape;4208;p215"/>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209" name="Google Shape;4209;p215"/>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210" name="Google Shape;4210;p215"/>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11" name="Google Shape;4211;p215"/>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12" name="Google Shape;4212;p215"/>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13" name="Google Shape;4213;p215"/>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214" name="Google Shape;4214;p215"/>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215" name="Google Shape;4215;p215"/>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216" name="Google Shape;4216;p215"/>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217" name="Google Shape;4217;p21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218" name="Google Shape;4218;p215"/>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219" name="Google Shape;4219;p215"/>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220" name="Google Shape;4220;p215"/>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lang="en-US" sz="1200">
                <a:solidFill>
                  <a:srgbClr val="0000FF"/>
                </a:solidFill>
                <a:extLst>
                  <a:ext uri="http://customooxmlschemas.google.com/">
                    <go:slidesCustomData xmlns:go="http://customooxmlschemas.google.com/" textRoundtripDataId="42"/>
                  </a:ext>
                </a:extLst>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geschieht dies typischerweise?</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In der mittleren bis späten Kindheit.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die Erkrankung medikamentös behandelt;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Tree>
  </p:cSld>
  <p:clrMapOvr>
    <a:masterClrMapping/>
  </p:clrMapOvr>
</p:sld>
</file>

<file path=ppt/slides/slide2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4" name="Shape 4224"/>
        <p:cNvGrpSpPr/>
        <p:nvPr/>
      </p:nvGrpSpPr>
      <p:grpSpPr>
        <a:xfrm>
          <a:off x="0" y="0"/>
          <a:ext cx="0" cy="0"/>
          <a:chOff x="0" y="0"/>
          <a:chExt cx="0" cy="0"/>
        </a:xfrm>
      </p:grpSpPr>
      <p:sp>
        <p:nvSpPr>
          <p:cNvPr id="4225" name="Google Shape;4225;p216"/>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226" name="Google Shape;4226;p216"/>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227" name="Google Shape;4227;p216"/>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228" name="Google Shape;4228;p216"/>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229" name="Google Shape;4229;p216"/>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230" name="Google Shape;4230;p216"/>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231" name="Google Shape;4231;p216"/>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232" name="Google Shape;4232;p216"/>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233" name="Google Shape;4233;p216"/>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234" name="Google Shape;4234;p216"/>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35" name="Google Shape;4235;p216"/>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36" name="Google Shape;4236;p216"/>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37" name="Google Shape;4237;p216"/>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238" name="Google Shape;4238;p216"/>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239" name="Google Shape;4239;p216"/>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240" name="Google Shape;4240;p216"/>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241" name="Google Shape;4241;p21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242" name="Google Shape;4242;p216"/>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243" name="Google Shape;4243;p216"/>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244" name="Google Shape;4244;p216"/>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rgbClr val="CCFFCC"/>
                </a:solidFill>
                <a:latin typeface="Arial"/>
                <a:ea typeface="Arial"/>
                <a:cs typeface="Arial"/>
                <a:sym typeface="Arial"/>
              </a:rPr>
              <a:t>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245" name="Google Shape;4245;p216"/>
          <p:cNvSpPr/>
          <p:nvPr/>
        </p:nvSpPr>
        <p:spPr>
          <a:xfrm>
            <a:off x="1329709" y="2488950"/>
            <a:ext cx="12192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49" name="Shape 4249"/>
        <p:cNvGrpSpPr/>
        <p:nvPr/>
      </p:nvGrpSpPr>
      <p:grpSpPr>
        <a:xfrm>
          <a:off x="0" y="0"/>
          <a:ext cx="0" cy="0"/>
          <a:chOff x="0" y="0"/>
          <a:chExt cx="0" cy="0"/>
        </a:xfrm>
      </p:grpSpPr>
      <p:sp>
        <p:nvSpPr>
          <p:cNvPr id="4250" name="Google Shape;4250;p217"/>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251" name="Google Shape;4251;p217"/>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252" name="Google Shape;4252;p217"/>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253" name="Google Shape;4253;p217"/>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254" name="Google Shape;4254;p217"/>
          <p:cNvSpPr txBox="1"/>
          <p:nvPr/>
        </p:nvSpPr>
        <p:spPr>
          <a:xfrm>
            <a:off x="941388" y="5292725"/>
            <a:ext cx="131762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Hinteres</a:t>
            </a:r>
            <a:endParaRPr/>
          </a:p>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Embryotoxon</a:t>
            </a:r>
            <a:endParaRPr/>
          </a:p>
        </p:txBody>
      </p:sp>
      <p:sp>
        <p:nvSpPr>
          <p:cNvPr id="4255" name="Google Shape;4255;p217"/>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256" name="Google Shape;4256;p217"/>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257" name="Google Shape;4257;p217"/>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258" name="Google Shape;4258;p217"/>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259" name="Google Shape;4259;p217"/>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60" name="Google Shape;4260;p217"/>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61" name="Google Shape;4261;p217"/>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62" name="Google Shape;4262;p217"/>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263" name="Google Shape;4263;p217"/>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264" name="Google Shape;4264;p217"/>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265" name="Google Shape;4265;p217"/>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266" name="Google Shape;4266;p21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267" name="Google Shape;4267;p217"/>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268" name="Google Shape;4268;p217"/>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269" name="Google Shape;4269;p217"/>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rgbClr val="CCFFCC"/>
                </a:solidFill>
                <a:latin typeface="Arial"/>
                <a:ea typeface="Arial"/>
                <a:cs typeface="Arial"/>
                <a:sym typeface="Arial"/>
              </a:rPr>
              <a:t>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270" name="Google Shape;4270;p217"/>
          <p:cNvSpPr/>
          <p:nvPr/>
        </p:nvSpPr>
        <p:spPr>
          <a:xfrm>
            <a:off x="1487488" y="2925763"/>
            <a:ext cx="219075" cy="2365375"/>
          </a:xfrm>
          <a:prstGeom prst="down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4" name="Shape 4274"/>
        <p:cNvGrpSpPr/>
        <p:nvPr/>
      </p:nvGrpSpPr>
      <p:grpSpPr>
        <a:xfrm>
          <a:off x="0" y="0"/>
          <a:ext cx="0" cy="0"/>
          <a:chOff x="0" y="0"/>
          <a:chExt cx="0" cy="0"/>
        </a:xfrm>
      </p:grpSpPr>
      <p:sp>
        <p:nvSpPr>
          <p:cNvPr id="4275" name="Google Shape;4275;p21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276" name="Google Shape;4276;p21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277" name="Google Shape;4277;p21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278" name="Google Shape;4278;p21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279" name="Google Shape;4279;p218"/>
          <p:cNvSpPr txBox="1"/>
          <p:nvPr/>
        </p:nvSpPr>
        <p:spPr>
          <a:xfrm>
            <a:off x="941388" y="5292725"/>
            <a:ext cx="131762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Hinteres</a:t>
            </a:r>
            <a:endParaRPr/>
          </a:p>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Embryotoxon</a:t>
            </a:r>
            <a:endParaRPr/>
          </a:p>
        </p:txBody>
      </p:sp>
      <p:sp>
        <p:nvSpPr>
          <p:cNvPr id="4280" name="Google Shape;4280;p218"/>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281" name="Google Shape;4281;p218"/>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282" name="Google Shape;4282;p21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283" name="Google Shape;4283;p218"/>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284" name="Google Shape;4284;p218"/>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85" name="Google Shape;4285;p218"/>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86" name="Google Shape;4286;p218"/>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287" name="Google Shape;4287;p218"/>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288" name="Google Shape;4288;p218"/>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289" name="Google Shape;4289;p21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290" name="Google Shape;4290;p21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291" name="Google Shape;4291;p21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292" name="Google Shape;4292;p218"/>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293" name="Google Shape;4293;p218"/>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294" name="Google Shape;4294;p218"/>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a:t>
            </a:r>
            <a:r>
              <a:rPr b="1" lang="en-US" sz="1200">
                <a:solidFill>
                  <a:srgbClr val="0000FF"/>
                </a:solidFill>
              </a:rPr>
              <a:t>Embryotoxon posterius</a:t>
            </a:r>
            <a:r>
              <a:rPr b="1" i="0" lang="en-US" sz="1200" u="none" cap="none" strike="noStrike">
                <a:solidFill>
                  <a:srgbClr val="0000FF"/>
                </a:solidFill>
                <a:latin typeface="Arial"/>
                <a:ea typeface="Arial"/>
                <a:cs typeface="Arial"/>
                <a:sym typeface="Arial"/>
              </a:rPr>
              <a:t>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In der mittleren bis späten Kindheit.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die Erkrankung medikamentös behandelt;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295" name="Google Shape;4295;p218"/>
          <p:cNvSpPr/>
          <p:nvPr/>
        </p:nvSpPr>
        <p:spPr>
          <a:xfrm>
            <a:off x="1487488" y="2925763"/>
            <a:ext cx="219075" cy="2365375"/>
          </a:xfrm>
          <a:prstGeom prst="downArrow">
            <a:avLst>
              <a:gd fmla="val 50000" name="adj1"/>
              <a:gd fmla="val 50000" name="adj2"/>
            </a:avLst>
          </a:prstGeom>
          <a:solidFill>
            <a:srgbClr val="D8D8D8"/>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296" name="Google Shape;4296;p218"/>
          <p:cNvSpPr txBox="1"/>
          <p:nvPr/>
        </p:nvSpPr>
        <p:spPr>
          <a:xfrm>
            <a:off x="228600" y="2944813"/>
            <a:ext cx="4492500" cy="395100"/>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a:t>
            </a:r>
            <a:r>
              <a:rPr b="0" i="0" lang="en-US" sz="1200" u="none" cap="none" strike="noStrike">
                <a:solidFill>
                  <a:schemeClr val="dk1"/>
                </a:solidFill>
                <a:latin typeface="Arial"/>
                <a:ea typeface="Arial"/>
                <a:cs typeface="Arial"/>
                <a:sym typeface="Arial"/>
              </a:rPr>
              <a:t>ein </a:t>
            </a:r>
            <a:r>
              <a:rPr lang="en-US" sz="1200">
                <a:solidFill>
                  <a:schemeClr val="dk1"/>
                </a:solidFill>
              </a:rPr>
              <a:t>Embryotoxon posterius</a:t>
            </a:r>
            <a:r>
              <a:rPr b="0" i="1" lang="en-US" sz="1200" u="none" cap="none" strike="noStrike">
                <a:solidFill>
                  <a:schemeClr val="dk1"/>
                </a:solidFill>
                <a:latin typeface="Arial"/>
                <a:ea typeface="Arial"/>
                <a:cs typeface="Arial"/>
                <a:sym typeface="Arial"/>
              </a:rPr>
              <a:t>?</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2F2F2"/>
                </a:solidFill>
                <a:latin typeface="Arial"/>
                <a:ea typeface="Arial"/>
                <a:cs typeface="Arial"/>
                <a:sym typeface="Arial"/>
              </a:rPr>
              <a:t>Eine nach vorne verlagerte und verdickte Schwalbe-Linie</a:t>
            </a:r>
            <a:endParaRPr/>
          </a:p>
        </p:txBody>
      </p:sp>
    </p:spTree>
  </p:cSld>
  <p:clrMapOvr>
    <a:masterClrMapping/>
  </p:clrMapOvr>
</p:sld>
</file>

<file path=ppt/slides/slide2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00" name="Shape 4300"/>
        <p:cNvGrpSpPr/>
        <p:nvPr/>
      </p:nvGrpSpPr>
      <p:grpSpPr>
        <a:xfrm>
          <a:off x="0" y="0"/>
          <a:ext cx="0" cy="0"/>
          <a:chOff x="0" y="0"/>
          <a:chExt cx="0" cy="0"/>
        </a:xfrm>
      </p:grpSpPr>
      <p:sp>
        <p:nvSpPr>
          <p:cNvPr id="4301" name="Google Shape;4301;p219"/>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302" name="Google Shape;4302;p219"/>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303" name="Google Shape;4303;p219"/>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304" name="Google Shape;4304;p219"/>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305" name="Google Shape;4305;p219"/>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306" name="Google Shape;4306;p219"/>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307" name="Google Shape;4307;p219"/>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308" name="Google Shape;4308;p219"/>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309" name="Google Shape;4309;p219"/>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310" name="Google Shape;4310;p219"/>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311" name="Google Shape;4311;p219"/>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312" name="Google Shape;4312;p219"/>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313" name="Google Shape;4313;p219"/>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314" name="Google Shape;4314;p219"/>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315" name="Google Shape;4315;p219"/>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316" name="Google Shape;4316;p219"/>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317" name="Google Shape;4317;p21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318" name="Google Shape;4318;p219"/>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319" name="Google Shape;4319;p219"/>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320" name="Google Shape;4320;p219"/>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a:t>
            </a:r>
            <a:r>
              <a:rPr b="1" lang="en-US" sz="1200">
                <a:solidFill>
                  <a:srgbClr val="0000FF"/>
                </a:solidFill>
              </a:rPr>
              <a:t>Embryotoxon posterius</a:t>
            </a:r>
            <a:r>
              <a:rPr b="1" i="0" lang="en-US" sz="1200" u="none" cap="none" strike="noStrike">
                <a:solidFill>
                  <a:srgbClr val="0000FF"/>
                </a:solidFill>
                <a:latin typeface="Arial"/>
                <a:ea typeface="Arial"/>
                <a:cs typeface="Arial"/>
                <a:sym typeface="Arial"/>
              </a:rPr>
              <a:t>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die Erkrankung medikamentös behandelt;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321" name="Google Shape;4321;p219"/>
          <p:cNvSpPr/>
          <p:nvPr/>
        </p:nvSpPr>
        <p:spPr>
          <a:xfrm>
            <a:off x="1487488" y="2925763"/>
            <a:ext cx="219075" cy="2365375"/>
          </a:xfrm>
          <a:prstGeom prst="downArrow">
            <a:avLst>
              <a:gd fmla="val 50000" name="adj1"/>
              <a:gd fmla="val 50000" name="adj2"/>
            </a:avLst>
          </a:prstGeom>
          <a:solidFill>
            <a:srgbClr val="D8D8D8"/>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322" name="Google Shape;4322;p219"/>
          <p:cNvSpPr txBox="1"/>
          <p:nvPr/>
        </p:nvSpPr>
        <p:spPr>
          <a:xfrm>
            <a:off x="228600" y="2944813"/>
            <a:ext cx="4492500" cy="395100"/>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a:t>
            </a:r>
            <a:r>
              <a:rPr b="0" i="0" lang="en-US" sz="1200" u="none" cap="none" strike="noStrike">
                <a:solidFill>
                  <a:schemeClr val="dk1"/>
                </a:solidFill>
                <a:latin typeface="Arial"/>
                <a:ea typeface="Arial"/>
                <a:cs typeface="Arial"/>
                <a:sym typeface="Arial"/>
              </a:rPr>
              <a:t>ein </a:t>
            </a:r>
            <a:r>
              <a:rPr lang="en-US" sz="1200">
                <a:solidFill>
                  <a:schemeClr val="dk1"/>
                </a:solidFill>
              </a:rPr>
              <a:t>Embryotoxon posterius</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nach vorne verlagerte und verdickte Schwalbe-Linie</a:t>
            </a:r>
            <a:endParaRPr/>
          </a:p>
        </p:txBody>
      </p:sp>
      <p:sp>
        <p:nvSpPr>
          <p:cNvPr id="4323" name="Google Shape;4323;p219"/>
          <p:cNvSpPr/>
          <p:nvPr/>
        </p:nvSpPr>
        <p:spPr>
          <a:xfrm>
            <a:off x="3063088" y="3111325"/>
            <a:ext cx="12192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zwei Wörter</a:t>
            </a:r>
            <a:endParaRPr/>
          </a:p>
        </p:txBody>
      </p:sp>
    </p:spTree>
  </p:cSld>
  <p:clrMapOvr>
    <a:masterClrMapping/>
  </p:clrMapOvr>
</p:sld>
</file>

<file path=ppt/slides/slide2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7" name="Shape 4327"/>
        <p:cNvGrpSpPr/>
        <p:nvPr/>
      </p:nvGrpSpPr>
      <p:grpSpPr>
        <a:xfrm>
          <a:off x="0" y="0"/>
          <a:ext cx="0" cy="0"/>
          <a:chOff x="0" y="0"/>
          <a:chExt cx="0" cy="0"/>
        </a:xfrm>
      </p:grpSpPr>
      <p:sp>
        <p:nvSpPr>
          <p:cNvPr id="4328" name="Google Shape;4328;p220"/>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329" name="Google Shape;4329;p220"/>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330" name="Google Shape;4330;p220"/>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331" name="Google Shape;4331;p220"/>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332" name="Google Shape;4332;p220"/>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333" name="Google Shape;4333;p220"/>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334" name="Google Shape;4334;p220"/>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335" name="Google Shape;4335;p220"/>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336" name="Google Shape;4336;p220"/>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337" name="Google Shape;4337;p220"/>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338" name="Google Shape;4338;p220"/>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339" name="Google Shape;4339;p220"/>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340" name="Google Shape;4340;p220"/>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341" name="Google Shape;4341;p220"/>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342" name="Google Shape;4342;p220"/>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343" name="Google Shape;4343;p220"/>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344" name="Google Shape;4344;p22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345" name="Google Shape;4345;p220"/>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346" name="Google Shape;4346;p220"/>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347" name="Google Shape;4347;p220"/>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a:t>
            </a:r>
            <a:r>
              <a:rPr b="1" lang="en-US" sz="1200">
                <a:solidFill>
                  <a:srgbClr val="0000FF"/>
                </a:solidFill>
              </a:rPr>
              <a:t>Embryotoxon posterius</a:t>
            </a:r>
            <a:r>
              <a:rPr b="1" i="0" lang="en-US" sz="1200" u="none" cap="none" strike="noStrike">
                <a:solidFill>
                  <a:srgbClr val="0000FF"/>
                </a:solidFill>
                <a:latin typeface="Arial"/>
                <a:ea typeface="Arial"/>
                <a:cs typeface="Arial"/>
                <a:sym typeface="Arial"/>
              </a:rPr>
              <a:t>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In der mittleren bis späten Kindheit.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die Erkrankung medikamentös behandelt;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348" name="Google Shape;4348;p220"/>
          <p:cNvSpPr/>
          <p:nvPr/>
        </p:nvSpPr>
        <p:spPr>
          <a:xfrm>
            <a:off x="1487488" y="2925763"/>
            <a:ext cx="219075" cy="2365375"/>
          </a:xfrm>
          <a:prstGeom prst="downArrow">
            <a:avLst>
              <a:gd fmla="val 50000" name="adj1"/>
              <a:gd fmla="val 50000" name="adj2"/>
            </a:avLst>
          </a:prstGeom>
          <a:solidFill>
            <a:srgbClr val="D8D8D8"/>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349" name="Google Shape;4349;p220"/>
          <p:cNvSpPr txBox="1"/>
          <p:nvPr/>
        </p:nvSpPr>
        <p:spPr>
          <a:xfrm>
            <a:off x="228600" y="2944813"/>
            <a:ext cx="4492500" cy="395100"/>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a:t>
            </a:r>
            <a:r>
              <a:rPr b="0" i="0" lang="en-US" sz="1200" u="none" cap="none" strike="noStrike">
                <a:solidFill>
                  <a:schemeClr val="dk1"/>
                </a:solidFill>
                <a:latin typeface="Arial"/>
                <a:ea typeface="Arial"/>
                <a:cs typeface="Arial"/>
                <a:sym typeface="Arial"/>
              </a:rPr>
              <a:t>ein </a:t>
            </a:r>
            <a:r>
              <a:rPr lang="en-US" sz="1200">
                <a:solidFill>
                  <a:schemeClr val="dk1"/>
                </a:solidFill>
              </a:rPr>
              <a:t>Embryotoxon posterius</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nach vorne verlagerte und verdickte Schwalbe-Linie</a:t>
            </a:r>
            <a:endParaRPr/>
          </a:p>
        </p:txBody>
      </p:sp>
    </p:spTree>
  </p:cSld>
  <p:clrMapOvr>
    <a:masterClrMapping/>
  </p:clrMapOvr>
</p:sld>
</file>

<file path=ppt/slides/slide2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3" name="Shape 4353"/>
        <p:cNvGrpSpPr/>
        <p:nvPr/>
      </p:nvGrpSpPr>
      <p:grpSpPr>
        <a:xfrm>
          <a:off x="0" y="0"/>
          <a:ext cx="0" cy="0"/>
          <a:chOff x="0" y="0"/>
          <a:chExt cx="0" cy="0"/>
        </a:xfrm>
      </p:grpSpPr>
      <p:sp>
        <p:nvSpPr>
          <p:cNvPr id="4354" name="Google Shape;4354;p22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pic>
        <p:nvPicPr>
          <p:cNvPr id="4355" name="Google Shape;4355;p221"/>
          <p:cNvPicPr preferRelativeResize="0"/>
          <p:nvPr/>
        </p:nvPicPr>
        <p:blipFill rotWithShape="1">
          <a:blip r:embed="rId3">
            <a:alphaModFix/>
          </a:blip>
          <a:srcRect b="0" l="0" r="0" t="0"/>
          <a:stretch/>
        </p:blipFill>
        <p:spPr>
          <a:xfrm>
            <a:off x="280988" y="1485900"/>
            <a:ext cx="3770312" cy="3497263"/>
          </a:xfrm>
          <a:prstGeom prst="rect">
            <a:avLst/>
          </a:prstGeom>
          <a:noFill/>
          <a:ln>
            <a:noFill/>
          </a:ln>
        </p:spPr>
      </p:pic>
      <p:pic>
        <p:nvPicPr>
          <p:cNvPr id="4356" name="Google Shape;4356;p221"/>
          <p:cNvPicPr preferRelativeResize="0"/>
          <p:nvPr/>
        </p:nvPicPr>
        <p:blipFill rotWithShape="1">
          <a:blip r:embed="rId4">
            <a:alphaModFix/>
          </a:blip>
          <a:srcRect b="0" l="0" r="0" t="0"/>
          <a:stretch/>
        </p:blipFill>
        <p:spPr>
          <a:xfrm>
            <a:off x="4624388" y="1566863"/>
            <a:ext cx="4244975" cy="3236912"/>
          </a:xfrm>
          <a:prstGeom prst="rect">
            <a:avLst/>
          </a:prstGeom>
          <a:noFill/>
          <a:ln>
            <a:noFill/>
          </a:ln>
        </p:spPr>
      </p:pic>
      <p:sp>
        <p:nvSpPr>
          <p:cNvPr id="4357" name="Google Shape;4357;p221"/>
          <p:cNvSpPr txBox="1"/>
          <p:nvPr/>
        </p:nvSpPr>
        <p:spPr>
          <a:xfrm>
            <a:off x="2687638" y="6083300"/>
            <a:ext cx="37686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Embryotoxon posterius</a:t>
            </a:r>
            <a:endParaRPr/>
          </a:p>
        </p:txBody>
      </p:sp>
      <p:sp>
        <p:nvSpPr>
          <p:cNvPr id="4358" name="Google Shape;4358;p221"/>
          <p:cNvSpPr/>
          <p:nvPr/>
        </p:nvSpPr>
        <p:spPr>
          <a:xfrm rot="-5400000">
            <a:off x="585788" y="3116263"/>
            <a:ext cx="304800" cy="304800"/>
          </a:xfrm>
          <a:prstGeom prst="triangle">
            <a:avLst>
              <a:gd fmla="val 50000" name="adj"/>
            </a:avLst>
          </a:prstGeom>
          <a:solidFill>
            <a:srgbClr val="FFFF00"/>
          </a:solid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359" name="Google Shape;4359;p221"/>
          <p:cNvSpPr/>
          <p:nvPr/>
        </p:nvSpPr>
        <p:spPr>
          <a:xfrm rot="10800000">
            <a:off x="6397625" y="3687763"/>
            <a:ext cx="304800" cy="304800"/>
          </a:xfrm>
          <a:prstGeom prst="triangle">
            <a:avLst>
              <a:gd fmla="val 50000" name="adj"/>
            </a:avLst>
          </a:prstGeom>
          <a:solidFill>
            <a:srgbClr val="FFFF00"/>
          </a:solid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63" name="Shape 4363"/>
        <p:cNvGrpSpPr/>
        <p:nvPr/>
      </p:nvGrpSpPr>
      <p:grpSpPr>
        <a:xfrm>
          <a:off x="0" y="0"/>
          <a:ext cx="0" cy="0"/>
          <a:chOff x="0" y="0"/>
          <a:chExt cx="0" cy="0"/>
        </a:xfrm>
      </p:grpSpPr>
      <p:sp>
        <p:nvSpPr>
          <p:cNvPr id="4364" name="Google Shape;4364;p222"/>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365" name="Google Shape;4365;p222"/>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366" name="Google Shape;4366;p222"/>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367" name="Google Shape;4367;p222"/>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368" name="Google Shape;4368;p222"/>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369" name="Google Shape;4369;p222"/>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370" name="Google Shape;4370;p222"/>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371" name="Google Shape;4371;p222"/>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372" name="Google Shape;4372;p222"/>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373" name="Google Shape;4373;p222"/>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374" name="Google Shape;4374;p222"/>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375" name="Google Shape;4375;p222"/>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376" name="Google Shape;4376;p222"/>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377" name="Google Shape;4377;p222"/>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378" name="Google Shape;4378;p222"/>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379" name="Google Shape;4379;p222"/>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380" name="Google Shape;4380;p22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381" name="Google Shape;4381;p222"/>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382" name="Google Shape;4382;p222"/>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383" name="Google Shape;4383;p222"/>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In der mittleren bis späten Kindheit.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die Erkrankung medikamentös kontrolliert;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384" name="Google Shape;4384;p222"/>
          <p:cNvSpPr/>
          <p:nvPr/>
        </p:nvSpPr>
        <p:spPr>
          <a:xfrm>
            <a:off x="2505731" y="2525300"/>
            <a:ext cx="1718100" cy="2079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zwei Wörter</a:t>
            </a:r>
            <a:endParaRPr/>
          </a:p>
        </p:txBody>
      </p:sp>
    </p:spTree>
  </p:cSld>
  <p:clrMapOvr>
    <a:masterClrMapping/>
  </p:clrMapOvr>
</p:sld>
</file>

<file path=ppt/slides/slide2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8" name="Shape 4388"/>
        <p:cNvGrpSpPr/>
        <p:nvPr/>
      </p:nvGrpSpPr>
      <p:grpSpPr>
        <a:xfrm>
          <a:off x="0" y="0"/>
          <a:ext cx="0" cy="0"/>
          <a:chOff x="0" y="0"/>
          <a:chExt cx="0" cy="0"/>
        </a:xfrm>
      </p:grpSpPr>
      <p:sp>
        <p:nvSpPr>
          <p:cNvPr id="4389" name="Google Shape;4389;p223"/>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390" name="Google Shape;4390;p223"/>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391" name="Google Shape;4391;p223"/>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392" name="Google Shape;4392;p223"/>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393" name="Google Shape;4393;p223"/>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394" name="Google Shape;4394;p223"/>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395" name="Google Shape;4395;p223"/>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396" name="Google Shape;4396;p223"/>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397" name="Google Shape;4397;p223"/>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398" name="Google Shape;4398;p223"/>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399" name="Google Shape;4399;p223"/>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00" name="Google Shape;4400;p223"/>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01" name="Google Shape;4401;p223"/>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402" name="Google Shape;4402;p223"/>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403" name="Google Shape;4403;p223"/>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404" name="Google Shape;4404;p223"/>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405" name="Google Shape;4405;p22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406" name="Google Shape;4406;p223"/>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407" name="Google Shape;4407;p223"/>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408" name="Google Shape;4408;p223"/>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In der mittleren bis späten Kindheit.</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 name="Shape 412"/>
        <p:cNvGrpSpPr/>
        <p:nvPr/>
      </p:nvGrpSpPr>
      <p:grpSpPr>
        <a:xfrm>
          <a:off x="0" y="0"/>
          <a:ext cx="0" cy="0"/>
          <a:chOff x="0" y="0"/>
          <a:chExt cx="0" cy="0"/>
        </a:xfrm>
      </p:grpSpPr>
      <p:sp>
        <p:nvSpPr>
          <p:cNvPr id="413" name="Google Shape;413;p2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414" name="Google Shape;414;p2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415" name="Google Shape;415;p22"/>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416" name="Google Shape;416;p22"/>
          <p:cNvSpPr txBox="1"/>
          <p:nvPr/>
        </p:nvSpPr>
        <p:spPr>
          <a:xfrm>
            <a:off x="763600" y="2514600"/>
            <a:ext cx="2328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417" name="Google Shape;417;p22"/>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418" name="Google Shape;418;p22"/>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419" name="Google Shape;419;p22"/>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420" name="Google Shape;420;p22"/>
          <p:cNvSpPr txBox="1"/>
          <p:nvPr/>
        </p:nvSpPr>
        <p:spPr>
          <a:xfrm>
            <a:off x="3852863" y="2286000"/>
            <a:ext cx="47547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p:txBody>
      </p:sp>
      <p:sp>
        <p:nvSpPr>
          <p:cNvPr id="421" name="Google Shape;421;p2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22" name="Google Shape;422;p2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davon aufweist, besteht der Verdacht auf ein Glaukom. </a:t>
            </a:r>
            <a:r>
              <a:rPr b="0" i="0" lang="en-US" sz="1200" u="none" cap="none" strike="noStrike">
                <a:solidFill>
                  <a:schemeClr val="dk1"/>
                </a:solidFill>
                <a:latin typeface="Arial"/>
                <a:ea typeface="Arial"/>
                <a:cs typeface="Arial"/>
                <a:sym typeface="Arial"/>
              </a:rPr>
              <a:t>Diese sind:</a:t>
            </a:r>
            <a:endParaRPr/>
          </a:p>
        </p:txBody>
      </p:sp>
      <p:sp>
        <p:nvSpPr>
          <p:cNvPr id="423" name="Google Shape;423;p22"/>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424" name="Google Shape;424;p2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Tree>
  </p:cSld>
  <p:clrMapOvr>
    <a:masterClrMapping/>
  </p:clrMapOvr>
</p:sld>
</file>

<file path=ppt/slides/slide2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2" name="Shape 4412"/>
        <p:cNvGrpSpPr/>
        <p:nvPr/>
      </p:nvGrpSpPr>
      <p:grpSpPr>
        <a:xfrm>
          <a:off x="0" y="0"/>
          <a:ext cx="0" cy="0"/>
          <a:chOff x="0" y="0"/>
          <a:chExt cx="0" cy="0"/>
        </a:xfrm>
      </p:grpSpPr>
      <p:pic>
        <p:nvPicPr>
          <p:cNvPr id="4413" name="Google Shape;4413;p224"/>
          <p:cNvPicPr preferRelativeResize="0"/>
          <p:nvPr/>
        </p:nvPicPr>
        <p:blipFill rotWithShape="1">
          <a:blip r:embed="rId4">
            <a:alphaModFix/>
          </a:blip>
          <a:srcRect b="24956" l="0" r="0" t="0"/>
          <a:stretch/>
        </p:blipFill>
        <p:spPr>
          <a:xfrm>
            <a:off x="1552575" y="1066800"/>
            <a:ext cx="6038850" cy="4343400"/>
          </a:xfrm>
          <a:prstGeom prst="rect">
            <a:avLst/>
          </a:prstGeom>
          <a:noFill/>
          <a:ln>
            <a:noFill/>
          </a:ln>
        </p:spPr>
      </p:pic>
      <p:sp>
        <p:nvSpPr>
          <p:cNvPr id="4414" name="Google Shape;4414;p224"/>
          <p:cNvSpPr/>
          <p:nvPr/>
        </p:nvSpPr>
        <p:spPr>
          <a:xfrm>
            <a:off x="3733800" y="3810000"/>
            <a:ext cx="838200" cy="9144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415" name="Google Shape;4415;p224"/>
          <p:cNvSpPr txBox="1"/>
          <p:nvPr/>
        </p:nvSpPr>
        <p:spPr>
          <a:xfrm>
            <a:off x="2312988" y="6102350"/>
            <a:ext cx="4441825"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Normale Iris-Stränge (</a:t>
            </a:r>
            <a:r>
              <a:rPr b="0" i="1" lang="en-US" sz="1200" u="none" cap="none" strike="noStrike">
                <a:solidFill>
                  <a:schemeClr val="dk1"/>
                </a:solidFill>
                <a:latin typeface="Arial"/>
                <a:ea typeface="Arial"/>
                <a:cs typeface="Arial"/>
                <a:sym typeface="Arial"/>
              </a:rPr>
              <a:t>Kreis</a:t>
            </a:r>
            <a:r>
              <a:rPr b="0" i="0" lang="en-US" sz="1200" u="none" cap="none" strike="noStrike">
                <a:solidFill>
                  <a:schemeClr val="dk1"/>
                </a:solidFill>
                <a:latin typeface="Arial"/>
                <a:ea typeface="Arial"/>
                <a:cs typeface="Arial"/>
                <a:sym typeface="Arial"/>
              </a:rPr>
              <a:t>), die an SS befestigt sind</a:t>
            </a:r>
            <a:endParaRPr/>
          </a:p>
        </p:txBody>
      </p:sp>
      <p:sp>
        <p:nvSpPr>
          <p:cNvPr id="4416" name="Google Shape;4416;p224"/>
          <p:cNvSpPr txBox="1"/>
          <p:nvPr/>
        </p:nvSpPr>
        <p:spPr>
          <a:xfrm>
            <a:off x="4572000" y="2603500"/>
            <a:ext cx="1150938" cy="292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Schwalbe’s</a:t>
            </a:r>
            <a:endParaRPr/>
          </a:p>
        </p:txBody>
      </p:sp>
      <p:cxnSp>
        <p:nvCxnSpPr>
          <p:cNvPr id="4417" name="Google Shape;4417;p224"/>
          <p:cNvCxnSpPr/>
          <p:nvPr/>
        </p:nvCxnSpPr>
        <p:spPr>
          <a:xfrm flipH="1" rot="10800000">
            <a:off x="4838700" y="2909888"/>
            <a:ext cx="541338" cy="46037"/>
          </a:xfrm>
          <a:prstGeom prst="straightConnector1">
            <a:avLst/>
          </a:prstGeom>
          <a:noFill/>
          <a:ln cap="flat" cmpd="sng" w="9525">
            <a:solidFill>
              <a:schemeClr val="dk1"/>
            </a:solidFill>
            <a:prstDash val="solid"/>
            <a:round/>
            <a:headEnd len="sm" w="sm" type="none"/>
            <a:tailEnd len="sm" w="sm" type="none"/>
          </a:ln>
        </p:spPr>
      </p:cxnSp>
      <p:sp>
        <p:nvSpPr>
          <p:cNvPr id="4418" name="Google Shape;4418;p22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2" name="Shape 4422"/>
        <p:cNvGrpSpPr/>
        <p:nvPr/>
      </p:nvGrpSpPr>
      <p:grpSpPr>
        <a:xfrm>
          <a:off x="0" y="0"/>
          <a:ext cx="0" cy="0"/>
          <a:chOff x="0" y="0"/>
          <a:chExt cx="0" cy="0"/>
        </a:xfrm>
      </p:grpSpPr>
      <p:pic>
        <p:nvPicPr>
          <p:cNvPr id="4423" name="Google Shape;4423;p225"/>
          <p:cNvPicPr preferRelativeResize="0"/>
          <p:nvPr/>
        </p:nvPicPr>
        <p:blipFill rotWithShape="1">
          <a:blip r:embed="rId4">
            <a:alphaModFix/>
          </a:blip>
          <a:srcRect b="0" l="0" r="0" t="0"/>
          <a:stretch/>
        </p:blipFill>
        <p:spPr>
          <a:xfrm>
            <a:off x="1333500" y="1439863"/>
            <a:ext cx="6477000" cy="3978275"/>
          </a:xfrm>
          <a:prstGeom prst="rect">
            <a:avLst/>
          </a:prstGeom>
          <a:noFill/>
          <a:ln>
            <a:noFill/>
          </a:ln>
        </p:spPr>
      </p:pic>
      <p:sp>
        <p:nvSpPr>
          <p:cNvPr id="4424" name="Google Shape;4424;p225"/>
          <p:cNvSpPr txBox="1"/>
          <p:nvPr/>
        </p:nvSpPr>
        <p:spPr>
          <a:xfrm>
            <a:off x="1228725" y="6102350"/>
            <a:ext cx="66105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Anomalien </a:t>
            </a:r>
            <a:r>
              <a:rPr lang="en-US" sz="1200">
                <a:solidFill>
                  <a:schemeClr val="dk1"/>
                </a:solidFill>
                <a:highlight>
                  <a:srgbClr val="FFFFFF"/>
                </a:highlight>
              </a:rPr>
              <a:t>der Irisstränge</a:t>
            </a:r>
            <a:r>
              <a:rPr b="0" i="0" lang="en-US" sz="1200" u="none" cap="none" strike="noStrike">
                <a:solidFill>
                  <a:schemeClr val="dk1"/>
                </a:solidFill>
                <a:latin typeface="Arial"/>
                <a:ea typeface="Arial"/>
                <a:cs typeface="Arial"/>
                <a:sym typeface="Arial"/>
              </a:rPr>
              <a:t>, die am hinteren Embryotoxon befestigt sind, in A-R</a:t>
            </a:r>
            <a:endParaRPr/>
          </a:p>
        </p:txBody>
      </p:sp>
      <p:sp>
        <p:nvSpPr>
          <p:cNvPr id="4425" name="Google Shape;4425;p22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9" name="Shape 4429"/>
        <p:cNvGrpSpPr/>
        <p:nvPr/>
      </p:nvGrpSpPr>
      <p:grpSpPr>
        <a:xfrm>
          <a:off x="0" y="0"/>
          <a:ext cx="0" cy="0"/>
          <a:chOff x="0" y="0"/>
          <a:chExt cx="0" cy="0"/>
        </a:xfrm>
      </p:grpSpPr>
      <p:sp>
        <p:nvSpPr>
          <p:cNvPr id="4430" name="Google Shape;4430;p226"/>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431" name="Google Shape;4431;p226"/>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432" name="Google Shape;4432;p226"/>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433" name="Google Shape;4433;p226"/>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434" name="Google Shape;4434;p226"/>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435" name="Google Shape;4435;p226"/>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436" name="Google Shape;4436;p226"/>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437" name="Google Shape;4437;p226"/>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438" name="Google Shape;4438;p226"/>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439" name="Google Shape;4439;p226"/>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40" name="Google Shape;4440;p226"/>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41" name="Google Shape;4441;p226"/>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42" name="Google Shape;4442;p226"/>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443" name="Google Shape;4443;p226"/>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444" name="Google Shape;4444;p226"/>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445" name="Google Shape;4445;p226"/>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446" name="Google Shape;4446;p22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447" name="Google Shape;4447;p226"/>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448" name="Google Shape;4448;p226"/>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449" name="Google Shape;4449;p226"/>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43"/>
                  </a:ext>
                </a:extLst>
              </a:rPr>
              <a:t>Folienreihe</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mit anhaftenden Irisstr</a:t>
            </a:r>
            <a:r>
              <a:rPr lang="en-US" sz="1200">
                <a:solidFill>
                  <a:schemeClr val="dk1"/>
                </a:solidFill>
              </a:rPr>
              <a:t>ängen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--Iris-Hypoplasie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450" name="Google Shape;4450;p226"/>
          <p:cNvSpPr/>
          <p:nvPr/>
        </p:nvSpPr>
        <p:spPr>
          <a:xfrm>
            <a:off x="693675" y="2695900"/>
            <a:ext cx="9732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4" name="Shape 4454"/>
        <p:cNvGrpSpPr/>
        <p:nvPr/>
      </p:nvGrpSpPr>
      <p:grpSpPr>
        <a:xfrm>
          <a:off x="0" y="0"/>
          <a:ext cx="0" cy="0"/>
          <a:chOff x="0" y="0"/>
          <a:chExt cx="0" cy="0"/>
        </a:xfrm>
      </p:grpSpPr>
      <p:sp>
        <p:nvSpPr>
          <p:cNvPr id="4455" name="Google Shape;4455;p227"/>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456" name="Google Shape;4456;p227"/>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457" name="Google Shape;4457;p227"/>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458" name="Google Shape;4458;p227"/>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459" name="Google Shape;4459;p227"/>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460" name="Google Shape;4460;p227"/>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461" name="Google Shape;4461;p227"/>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462" name="Google Shape;4462;p227"/>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463" name="Google Shape;4463;p227"/>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464" name="Google Shape;4464;p227"/>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65" name="Google Shape;4465;p227"/>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66" name="Google Shape;4466;p227"/>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67" name="Google Shape;4467;p227"/>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468" name="Google Shape;4468;p227"/>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469" name="Google Shape;4469;p227"/>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470" name="Google Shape;4470;p227"/>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471" name="Google Shape;4471;p22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472" name="Google Shape;4472;p227"/>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473" name="Google Shape;4473;p227"/>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474" name="Google Shape;4474;p227"/>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mit anhaftenden Irissträngen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--Iris-Hypoplasie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Tree>
  </p:cSld>
  <p:clrMapOvr>
    <a:masterClrMapping/>
  </p:clrMapOvr>
</p:sld>
</file>

<file path=ppt/slides/slide2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78" name="Shape 4478"/>
        <p:cNvGrpSpPr/>
        <p:nvPr/>
      </p:nvGrpSpPr>
      <p:grpSpPr>
        <a:xfrm>
          <a:off x="0" y="0"/>
          <a:ext cx="0" cy="0"/>
          <a:chOff x="0" y="0"/>
          <a:chExt cx="0" cy="0"/>
        </a:xfrm>
      </p:grpSpPr>
      <p:sp>
        <p:nvSpPr>
          <p:cNvPr id="4479" name="Google Shape;4479;p22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480" name="Google Shape;4480;p22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481" name="Google Shape;4481;p22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482" name="Google Shape;4482;p22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483" name="Google Shape;4483;p228"/>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484" name="Google Shape;4484;p228"/>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485" name="Google Shape;4485;p228"/>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486" name="Google Shape;4486;p22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487" name="Google Shape;4487;p228"/>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488" name="Google Shape;4488;p228"/>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89" name="Google Shape;4489;p228"/>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90" name="Google Shape;4490;p228"/>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491" name="Google Shape;4491;p228"/>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492" name="Google Shape;4492;p228"/>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493" name="Google Shape;4493;p22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494" name="Google Shape;4494;p22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495" name="Google Shape;4495;p22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496" name="Google Shape;4496;p228"/>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497" name="Google Shape;4497;p228"/>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498" name="Google Shape;4498;p228"/>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--Iris-Hypoplasie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499" name="Google Shape;4499;p228"/>
          <p:cNvSpPr txBox="1"/>
          <p:nvPr/>
        </p:nvSpPr>
        <p:spPr>
          <a:xfrm>
            <a:off x="530225" y="3241675"/>
            <a:ext cx="5184775" cy="5222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(Als mögliche Antworten wären unter anderem auch </a:t>
            </a:r>
            <a:r>
              <a:rPr b="0" i="1" lang="en-US" sz="1200" u="none" cap="none" strike="noStrike">
                <a:solidFill>
                  <a:schemeClr val="dk1"/>
                </a:solidFill>
                <a:latin typeface="Arial"/>
                <a:ea typeface="Arial"/>
                <a:cs typeface="Arial"/>
                <a:sym typeface="Arial"/>
              </a:rPr>
              <a:t>Korektopie</a:t>
            </a:r>
            <a:r>
              <a:rPr b="0" i="0" lang="en-US" sz="1200" u="none" cap="none" strike="noStrike">
                <a:solidFill>
                  <a:schemeClr val="dk1"/>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Irisatrophie mit Lochbildung </a:t>
            </a:r>
            <a:r>
              <a:rPr b="0" i="0" lang="en-US" sz="1200" u="none" cap="none" strike="noStrike">
                <a:solidFill>
                  <a:schemeClr val="dk1"/>
                </a:solidFill>
                <a:latin typeface="Arial"/>
                <a:ea typeface="Arial"/>
                <a:cs typeface="Arial"/>
                <a:sym typeface="Arial"/>
              </a:rPr>
              <a:t>und </a:t>
            </a:r>
            <a:r>
              <a:rPr b="0" i="1" lang="en-US" sz="1200" u="none" cap="none" strike="noStrike">
                <a:solidFill>
                  <a:schemeClr val="dk1"/>
                </a:solidFill>
                <a:latin typeface="Arial"/>
                <a:ea typeface="Arial"/>
                <a:cs typeface="Arial"/>
                <a:sym typeface="Arial"/>
              </a:rPr>
              <a:t>Ektropium uveae </a:t>
            </a:r>
            <a:r>
              <a:rPr b="0" i="0" lang="en-US" sz="1200" u="none" cap="none" strike="noStrike">
                <a:solidFill>
                  <a:schemeClr val="dk1"/>
                </a:solidFill>
                <a:latin typeface="Arial"/>
                <a:ea typeface="Arial"/>
                <a:cs typeface="Arial"/>
                <a:sym typeface="Arial"/>
              </a:rPr>
              <a:t>akzeptabel)</a:t>
            </a:r>
            <a:endParaRPr/>
          </a:p>
        </p:txBody>
      </p:sp>
    </p:spTree>
  </p:cSld>
  <p:clrMapOvr>
    <a:masterClrMapping/>
  </p:clrMapOvr>
</p:sld>
</file>

<file path=ppt/slides/slide2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3" name="Shape 4503"/>
        <p:cNvGrpSpPr/>
        <p:nvPr/>
      </p:nvGrpSpPr>
      <p:grpSpPr>
        <a:xfrm>
          <a:off x="0" y="0"/>
          <a:ext cx="0" cy="0"/>
          <a:chOff x="0" y="0"/>
          <a:chExt cx="0" cy="0"/>
        </a:xfrm>
      </p:grpSpPr>
      <p:sp>
        <p:nvSpPr>
          <p:cNvPr id="4504" name="Google Shape;4504;p229"/>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505" name="Google Shape;4505;p229"/>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506" name="Google Shape;4506;p229"/>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507" name="Google Shape;4507;p229"/>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508" name="Google Shape;4508;p229"/>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509" name="Google Shape;4509;p229"/>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510" name="Google Shape;4510;p229"/>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511" name="Google Shape;4511;p229"/>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512" name="Google Shape;4512;p229"/>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513" name="Google Shape;4513;p229"/>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514" name="Google Shape;4514;p229"/>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515" name="Google Shape;4515;p229"/>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516" name="Google Shape;4516;p229"/>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517" name="Google Shape;4517;p229"/>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518" name="Google Shape;4518;p229"/>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519" name="Google Shape;4519;p229"/>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520" name="Google Shape;4520;p22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521" name="Google Shape;4521;p229"/>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522" name="Google Shape;4522;p229"/>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523" name="Google Shape;4523;p229"/>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--Iris-Hypoplasie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524" name="Google Shape;4524;p229"/>
          <p:cNvSpPr txBox="1"/>
          <p:nvPr/>
        </p:nvSpPr>
        <p:spPr>
          <a:xfrm>
            <a:off x="530225" y="3241675"/>
            <a:ext cx="5184775" cy="5222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(Als mögliche Antworten wären unter anderem auch </a:t>
            </a:r>
            <a:r>
              <a:rPr b="1" i="1" lang="en-US" sz="1200" u="none" cap="none" strike="noStrike">
                <a:solidFill>
                  <a:schemeClr val="dk1"/>
                </a:solidFill>
                <a:latin typeface="Arial"/>
                <a:ea typeface="Arial"/>
                <a:cs typeface="Arial"/>
                <a:sym typeface="Arial"/>
              </a:rPr>
              <a:t>Korektopie</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Irisatrophie mit Lochbildung </a:t>
            </a:r>
            <a:r>
              <a:rPr b="0" i="0" lang="en-US" sz="1200" u="none" cap="none" strike="noStrike">
                <a:solidFill>
                  <a:srgbClr val="BFBFBF"/>
                </a:solidFill>
                <a:latin typeface="Arial"/>
                <a:ea typeface="Arial"/>
                <a:cs typeface="Arial"/>
                <a:sym typeface="Arial"/>
              </a:rPr>
              <a:t>und </a:t>
            </a:r>
            <a:r>
              <a:rPr b="0" i="1" lang="en-US" sz="1200" u="none" cap="none" strike="noStrike">
                <a:solidFill>
                  <a:srgbClr val="BFBFBF"/>
                </a:solidFill>
                <a:latin typeface="Arial"/>
                <a:ea typeface="Arial"/>
                <a:cs typeface="Arial"/>
                <a:sym typeface="Arial"/>
              </a:rPr>
              <a:t>Ektropium uveae </a:t>
            </a:r>
            <a:r>
              <a:rPr b="0" i="0" lang="en-US" sz="1200" u="none" cap="none" strike="noStrike">
                <a:solidFill>
                  <a:srgbClr val="BFBFBF"/>
                </a:solidFill>
                <a:latin typeface="Arial"/>
                <a:ea typeface="Arial"/>
                <a:cs typeface="Arial"/>
                <a:sym typeface="Arial"/>
              </a:rPr>
              <a:t>akzeptabel)</a:t>
            </a:r>
            <a:endParaRPr/>
          </a:p>
        </p:txBody>
      </p:sp>
      <p:sp>
        <p:nvSpPr>
          <p:cNvPr id="4525" name="Google Shape;4525;p229"/>
          <p:cNvSpPr txBox="1"/>
          <p:nvPr/>
        </p:nvSpPr>
        <p:spPr>
          <a:xfrm>
            <a:off x="3189288" y="3116263"/>
            <a:ext cx="2917825" cy="738187"/>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a:t>
            </a:r>
            <a:r>
              <a:rPr b="0" i="0" lang="en-US" sz="1200" u="none" cap="none" strike="noStrike">
                <a:solidFill>
                  <a:srgbClr val="0000FF"/>
                </a:solidFill>
                <a:latin typeface="Arial"/>
                <a:ea typeface="Arial"/>
                <a:cs typeface="Arial"/>
                <a:sym typeface="Arial"/>
              </a:rPr>
              <a:t>eine Korektopie</a:t>
            </a:r>
            <a:r>
              <a:rPr b="0" i="1" lang="en-US" sz="1200" u="none" cap="none" strike="noStrike">
                <a:solidFill>
                  <a:srgbClr val="0000FF"/>
                </a:solidFill>
                <a:latin typeface="Arial"/>
                <a:ea typeface="Arial"/>
                <a:cs typeface="Arial"/>
                <a:sym typeface="Arial"/>
              </a:rPr>
              <a:t>?</a:t>
            </a:r>
            <a:endParaRPr b="0" i="0" sz="1400" u="none" cap="none" strike="noStrike">
              <a:solidFill>
                <a:srgbClr val="FFCCF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CCFF"/>
                </a:solidFill>
                <a:latin typeface="Arial"/>
                <a:ea typeface="Arial"/>
                <a:cs typeface="Arial"/>
                <a:sym typeface="Arial"/>
              </a:rPr>
              <a:t>Die Verschiebung der Pupille von ihrer normalen, eher zentralen Lage</a:t>
            </a:r>
            <a:endParaRPr/>
          </a:p>
        </p:txBody>
      </p:sp>
    </p:spTree>
  </p:cSld>
  <p:clrMapOvr>
    <a:masterClrMapping/>
  </p:clrMapOvr>
</p:sld>
</file>

<file path=ppt/slides/slide2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29" name="Shape 4529"/>
        <p:cNvGrpSpPr/>
        <p:nvPr/>
      </p:nvGrpSpPr>
      <p:grpSpPr>
        <a:xfrm>
          <a:off x="0" y="0"/>
          <a:ext cx="0" cy="0"/>
          <a:chOff x="0" y="0"/>
          <a:chExt cx="0" cy="0"/>
        </a:xfrm>
      </p:grpSpPr>
      <p:sp>
        <p:nvSpPr>
          <p:cNvPr id="4530" name="Google Shape;4530;p230"/>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531" name="Google Shape;4531;p230"/>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532" name="Google Shape;4532;p230"/>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533" name="Google Shape;4533;p230"/>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534" name="Google Shape;4534;p230"/>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535" name="Google Shape;4535;p230"/>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536" name="Google Shape;4536;p230"/>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537" name="Google Shape;4537;p230"/>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538" name="Google Shape;4538;p230"/>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539" name="Google Shape;4539;p230"/>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540" name="Google Shape;4540;p230"/>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541" name="Google Shape;4541;p230"/>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542" name="Google Shape;4542;p230"/>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543" name="Google Shape;4543;p230"/>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544" name="Google Shape;4544;p230"/>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545" name="Google Shape;4545;p230"/>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546" name="Google Shape;4546;p23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547" name="Google Shape;4547;p230"/>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548" name="Google Shape;4548;p230"/>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549" name="Google Shape;4549;p230"/>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--Iris-Hypoplasie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550" name="Google Shape;4550;p230"/>
          <p:cNvSpPr txBox="1"/>
          <p:nvPr/>
        </p:nvSpPr>
        <p:spPr>
          <a:xfrm>
            <a:off x="530225" y="3241675"/>
            <a:ext cx="5184775" cy="5222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(Als mögliche Antworten wären unter anderem auch </a:t>
            </a:r>
            <a:r>
              <a:rPr b="1" i="1" lang="en-US" sz="1200" u="none" cap="none" strike="noStrike">
                <a:solidFill>
                  <a:schemeClr val="dk1"/>
                </a:solidFill>
                <a:latin typeface="Arial"/>
                <a:ea typeface="Arial"/>
                <a:cs typeface="Arial"/>
                <a:sym typeface="Arial"/>
              </a:rPr>
              <a:t>Korektopie</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Irisatrophie mit Lochbildung </a:t>
            </a:r>
            <a:r>
              <a:rPr b="0" i="0" lang="en-US" sz="1200" u="none" cap="none" strike="noStrike">
                <a:solidFill>
                  <a:srgbClr val="BFBFBF"/>
                </a:solidFill>
                <a:latin typeface="Arial"/>
                <a:ea typeface="Arial"/>
                <a:cs typeface="Arial"/>
                <a:sym typeface="Arial"/>
              </a:rPr>
              <a:t>und </a:t>
            </a:r>
            <a:r>
              <a:rPr b="0" i="1" lang="en-US" sz="1200" u="none" cap="none" strike="noStrike">
                <a:solidFill>
                  <a:srgbClr val="BFBFBF"/>
                </a:solidFill>
                <a:latin typeface="Arial"/>
                <a:ea typeface="Arial"/>
                <a:cs typeface="Arial"/>
                <a:sym typeface="Arial"/>
              </a:rPr>
              <a:t>Ektropium uveae </a:t>
            </a:r>
            <a:r>
              <a:rPr b="0" i="0" lang="en-US" sz="1200" u="none" cap="none" strike="noStrike">
                <a:solidFill>
                  <a:srgbClr val="BFBFBF"/>
                </a:solidFill>
                <a:latin typeface="Arial"/>
                <a:ea typeface="Arial"/>
                <a:cs typeface="Arial"/>
                <a:sym typeface="Arial"/>
              </a:rPr>
              <a:t>akzeptabel)</a:t>
            </a:r>
            <a:endParaRPr/>
          </a:p>
        </p:txBody>
      </p:sp>
      <p:sp>
        <p:nvSpPr>
          <p:cNvPr id="4551" name="Google Shape;4551;p230"/>
          <p:cNvSpPr txBox="1"/>
          <p:nvPr/>
        </p:nvSpPr>
        <p:spPr>
          <a:xfrm>
            <a:off x="3189288" y="3116263"/>
            <a:ext cx="2917800" cy="5799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a:t>
            </a:r>
            <a:r>
              <a:rPr b="0" i="0" lang="en-US" sz="1200" u="none" cap="none" strike="noStrike">
                <a:solidFill>
                  <a:srgbClr val="0000FF"/>
                </a:solidFill>
                <a:latin typeface="Arial"/>
                <a:ea typeface="Arial"/>
                <a:cs typeface="Arial"/>
                <a:sym typeface="Arial"/>
              </a:rPr>
              <a:t>eine Korektopie</a:t>
            </a:r>
            <a:r>
              <a:rPr b="0" i="1" lang="en-US" sz="1200" u="none" cap="none" strike="noStrike">
                <a:solidFill>
                  <a:srgbClr val="0000FF"/>
                </a:solidFill>
                <a:latin typeface="Arial"/>
                <a:ea typeface="Arial"/>
                <a:cs typeface="Arial"/>
                <a:sym typeface="Arial"/>
              </a:rPr>
              <a:t>?</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Eine Verschiebung der Pupille von ihrer normalen</a:t>
            </a:r>
            <a:r>
              <a:rPr lang="en-US" sz="1200">
                <a:solidFill>
                  <a:srgbClr val="0000FF"/>
                </a:solidFill>
              </a:rPr>
              <a:t> </a:t>
            </a:r>
            <a:r>
              <a:rPr b="0" i="0" lang="en-US" sz="1200" u="none" cap="none" strike="noStrike">
                <a:solidFill>
                  <a:srgbClr val="0000FF"/>
                </a:solidFill>
                <a:latin typeface="Arial"/>
                <a:ea typeface="Arial"/>
                <a:cs typeface="Arial"/>
                <a:sym typeface="Arial"/>
              </a:rPr>
              <a:t>zentralen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44"/>
                  </a:ext>
                </a:extLst>
              </a:rPr>
              <a:t>Lage</a:t>
            </a:r>
            <a:endParaRPr/>
          </a:p>
        </p:txBody>
      </p:sp>
    </p:spTree>
  </p:cSld>
  <p:clrMapOvr>
    <a:masterClrMapping/>
  </p:clrMapOvr>
</p:sld>
</file>

<file path=ppt/slides/slide2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5" name="Shape 4555"/>
        <p:cNvGrpSpPr/>
        <p:nvPr/>
      </p:nvGrpSpPr>
      <p:grpSpPr>
        <a:xfrm>
          <a:off x="0" y="0"/>
          <a:ext cx="0" cy="0"/>
          <a:chOff x="0" y="0"/>
          <a:chExt cx="0" cy="0"/>
        </a:xfrm>
      </p:grpSpPr>
      <p:pic>
        <p:nvPicPr>
          <p:cNvPr id="4556" name="Google Shape;4556;p231"/>
          <p:cNvPicPr preferRelativeResize="0"/>
          <p:nvPr/>
        </p:nvPicPr>
        <p:blipFill rotWithShape="1">
          <a:blip r:embed="rId4">
            <a:alphaModFix/>
          </a:blip>
          <a:srcRect b="0" l="0" r="0" t="0"/>
          <a:stretch/>
        </p:blipFill>
        <p:spPr>
          <a:xfrm>
            <a:off x="431800" y="1311275"/>
            <a:ext cx="3216275" cy="4284663"/>
          </a:xfrm>
          <a:prstGeom prst="rect">
            <a:avLst/>
          </a:prstGeom>
          <a:noFill/>
          <a:ln>
            <a:noFill/>
          </a:ln>
        </p:spPr>
      </p:pic>
      <p:pic>
        <p:nvPicPr>
          <p:cNvPr id="4557" name="Google Shape;4557;p231"/>
          <p:cNvPicPr preferRelativeResize="0"/>
          <p:nvPr/>
        </p:nvPicPr>
        <p:blipFill rotWithShape="1">
          <a:blip r:embed="rId5">
            <a:alphaModFix/>
          </a:blip>
          <a:srcRect b="0" l="0" r="0" t="0"/>
          <a:stretch/>
        </p:blipFill>
        <p:spPr>
          <a:xfrm>
            <a:off x="4343400" y="1308100"/>
            <a:ext cx="4241800" cy="4241800"/>
          </a:xfrm>
          <a:prstGeom prst="rect">
            <a:avLst/>
          </a:prstGeom>
          <a:noFill/>
          <a:ln>
            <a:noFill/>
          </a:ln>
        </p:spPr>
      </p:pic>
      <p:sp>
        <p:nvSpPr>
          <p:cNvPr id="4558" name="Google Shape;4558;p231"/>
          <p:cNvSpPr txBox="1"/>
          <p:nvPr/>
        </p:nvSpPr>
        <p:spPr>
          <a:xfrm>
            <a:off x="3883025" y="6102350"/>
            <a:ext cx="13017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Korektopie</a:t>
            </a:r>
            <a:endParaRPr/>
          </a:p>
        </p:txBody>
      </p:sp>
      <p:sp>
        <p:nvSpPr>
          <p:cNvPr id="4559" name="Google Shape;4559;p23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3" name="Shape 4563"/>
        <p:cNvGrpSpPr/>
        <p:nvPr/>
      </p:nvGrpSpPr>
      <p:grpSpPr>
        <a:xfrm>
          <a:off x="0" y="0"/>
          <a:ext cx="0" cy="0"/>
          <a:chOff x="0" y="0"/>
          <a:chExt cx="0" cy="0"/>
        </a:xfrm>
      </p:grpSpPr>
      <p:sp>
        <p:nvSpPr>
          <p:cNvPr id="4564" name="Google Shape;4564;p232"/>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565" name="Google Shape;4565;p232"/>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566" name="Google Shape;4566;p232"/>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567" name="Google Shape;4567;p232"/>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568" name="Google Shape;4568;p232"/>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569" name="Google Shape;4569;p232"/>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570" name="Google Shape;4570;p232"/>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571" name="Google Shape;4571;p232"/>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572" name="Google Shape;4572;p232"/>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573" name="Google Shape;4573;p232"/>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574" name="Google Shape;4574;p232"/>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575" name="Google Shape;4575;p232"/>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576" name="Google Shape;4576;p232"/>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577" name="Google Shape;4577;p232"/>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578" name="Google Shape;4578;p232"/>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579" name="Google Shape;4579;p232"/>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580" name="Google Shape;4580;p23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581" name="Google Shape;4581;p232"/>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582" name="Google Shape;4582;p232"/>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583" name="Google Shape;4583;p232"/>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--Iris-Hypoplasie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584" name="Google Shape;4584;p232"/>
          <p:cNvSpPr txBox="1"/>
          <p:nvPr/>
        </p:nvSpPr>
        <p:spPr>
          <a:xfrm>
            <a:off x="530225" y="3241675"/>
            <a:ext cx="5184775" cy="5222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(Ich würde unter anderem auch </a:t>
            </a:r>
            <a:r>
              <a:rPr b="0" i="1" lang="en-US" sz="1200" u="none" cap="none" strike="noStrike">
                <a:solidFill>
                  <a:srgbClr val="BFBFBF"/>
                </a:solidFill>
                <a:latin typeface="Arial"/>
                <a:ea typeface="Arial"/>
                <a:cs typeface="Arial"/>
                <a:sym typeface="Arial"/>
              </a:rPr>
              <a:t>Koretopie</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Irisatrophie mit Lochbildung </a:t>
            </a:r>
            <a:r>
              <a:rPr b="0" i="0" lang="en-US" sz="1200" u="none" cap="none" strike="noStrike">
                <a:solidFill>
                  <a:srgbClr val="BFBFBF"/>
                </a:solidFill>
                <a:latin typeface="Arial"/>
                <a:ea typeface="Arial"/>
                <a:cs typeface="Arial"/>
                <a:sym typeface="Arial"/>
              </a:rPr>
              <a:t>und </a:t>
            </a:r>
            <a:r>
              <a:rPr b="1" i="1" lang="en-US" sz="1200" u="none" cap="none" strike="noStrike">
                <a:solidFill>
                  <a:schemeClr val="dk1"/>
                </a:solidFill>
                <a:latin typeface="Arial"/>
                <a:ea typeface="Arial"/>
                <a:cs typeface="Arial"/>
                <a:sym typeface="Arial"/>
              </a:rPr>
              <a:t>Ektropium uveae </a:t>
            </a:r>
            <a:r>
              <a:rPr b="0" i="0" lang="en-US" sz="1200" u="none" cap="none" strike="noStrike">
                <a:solidFill>
                  <a:srgbClr val="BFBFBF"/>
                </a:solidFill>
                <a:latin typeface="Arial"/>
                <a:ea typeface="Arial"/>
                <a:cs typeface="Arial"/>
                <a:sym typeface="Arial"/>
              </a:rPr>
              <a:t>als mögliche Antworten akzeptieren)</a:t>
            </a:r>
            <a:endParaRPr/>
          </a:p>
        </p:txBody>
      </p:sp>
      <p:sp>
        <p:nvSpPr>
          <p:cNvPr id="4585" name="Google Shape;4585;p232"/>
          <p:cNvSpPr txBox="1"/>
          <p:nvPr/>
        </p:nvSpPr>
        <p:spPr>
          <a:xfrm>
            <a:off x="692150" y="3833813"/>
            <a:ext cx="4346575" cy="738187"/>
          </a:xfrm>
          <a:prstGeom prst="rect">
            <a:avLst/>
          </a:prstGeom>
          <a:solidFill>
            <a:srgbClr val="00FF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a:t>
            </a:r>
            <a:r>
              <a:rPr b="0" i="0" lang="en-US" sz="1200" u="none" cap="none" strike="noStrike">
                <a:solidFill>
                  <a:schemeClr val="dk1"/>
                </a:solidFill>
                <a:latin typeface="Arial"/>
                <a:ea typeface="Arial"/>
                <a:cs typeface="Arial"/>
                <a:sym typeface="Arial"/>
              </a:rPr>
              <a:t>ein Ektropium der Uvea</a:t>
            </a:r>
            <a:r>
              <a:rPr b="0" i="1" lang="en-US" sz="1200" u="none" cap="none" strike="noStrike">
                <a:solidFill>
                  <a:schemeClr val="dk1"/>
                </a:solidFill>
                <a:latin typeface="Arial"/>
                <a:ea typeface="Arial"/>
                <a:cs typeface="Arial"/>
                <a:sym typeface="Arial"/>
              </a:rPr>
              <a:t>?</a:t>
            </a:r>
            <a:endParaRPr b="0" i="0" sz="1400" u="none" cap="none" strike="noStrike">
              <a:solidFill>
                <a:srgbClr val="00FFF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00FFFF"/>
                </a:solidFill>
                <a:latin typeface="Arial"/>
                <a:ea typeface="Arial"/>
                <a:cs typeface="Arial"/>
                <a:sym typeface="Arial"/>
              </a:rPr>
              <a:t>Das Vorhandensein von pigmentiertem hinterem Irisepithel auf der Irisoberfläche</a:t>
            </a:r>
            <a:endParaRPr/>
          </a:p>
        </p:txBody>
      </p:sp>
    </p:spTree>
  </p:cSld>
  <p:clrMapOvr>
    <a:masterClrMapping/>
  </p:clrMapOvr>
</p:sld>
</file>

<file path=ppt/slides/slide2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89" name="Shape 4589"/>
        <p:cNvGrpSpPr/>
        <p:nvPr/>
      </p:nvGrpSpPr>
      <p:grpSpPr>
        <a:xfrm>
          <a:off x="0" y="0"/>
          <a:ext cx="0" cy="0"/>
          <a:chOff x="0" y="0"/>
          <a:chExt cx="0" cy="0"/>
        </a:xfrm>
      </p:grpSpPr>
      <p:sp>
        <p:nvSpPr>
          <p:cNvPr id="4590" name="Google Shape;4590;p233"/>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591" name="Google Shape;4591;p233"/>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592" name="Google Shape;4592;p233"/>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593" name="Google Shape;4593;p233"/>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594" name="Google Shape;4594;p233"/>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595" name="Google Shape;4595;p233"/>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596" name="Google Shape;4596;p233"/>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597" name="Google Shape;4597;p233"/>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598" name="Google Shape;4598;p233"/>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599" name="Google Shape;4599;p233"/>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00" name="Google Shape;4600;p233"/>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01" name="Google Shape;4601;p233"/>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02" name="Google Shape;4602;p233"/>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603" name="Google Shape;4603;p233"/>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604" name="Google Shape;4604;p233"/>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605" name="Google Shape;4605;p233"/>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606" name="Google Shape;4606;p23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607" name="Google Shape;4607;p233"/>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608" name="Google Shape;4608;p233"/>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609" name="Google Shape;4609;p233"/>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--Iris-Hypoplasie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610" name="Google Shape;4610;p233"/>
          <p:cNvSpPr txBox="1"/>
          <p:nvPr/>
        </p:nvSpPr>
        <p:spPr>
          <a:xfrm>
            <a:off x="530225" y="3241675"/>
            <a:ext cx="5184775" cy="5222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(Ich würde unter anderem auch </a:t>
            </a:r>
            <a:r>
              <a:rPr b="0" i="1" lang="en-US" sz="1200" u="none" cap="none" strike="noStrike">
                <a:solidFill>
                  <a:srgbClr val="BFBFBF"/>
                </a:solidFill>
                <a:latin typeface="Arial"/>
                <a:ea typeface="Arial"/>
                <a:cs typeface="Arial"/>
                <a:sym typeface="Arial"/>
              </a:rPr>
              <a:t>Koretopie</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Irisatrophie mit Lochbildung </a:t>
            </a:r>
            <a:r>
              <a:rPr b="0" i="0" lang="en-US" sz="1200" u="none" cap="none" strike="noStrike">
                <a:solidFill>
                  <a:srgbClr val="BFBFBF"/>
                </a:solidFill>
                <a:latin typeface="Arial"/>
                <a:ea typeface="Arial"/>
                <a:cs typeface="Arial"/>
                <a:sym typeface="Arial"/>
              </a:rPr>
              <a:t>und </a:t>
            </a:r>
            <a:r>
              <a:rPr b="1" i="1" lang="en-US" sz="1200" u="none" cap="none" strike="noStrike">
                <a:solidFill>
                  <a:schemeClr val="dk1"/>
                </a:solidFill>
                <a:latin typeface="Arial"/>
                <a:ea typeface="Arial"/>
                <a:cs typeface="Arial"/>
                <a:sym typeface="Arial"/>
              </a:rPr>
              <a:t>Ektropium uveae </a:t>
            </a:r>
            <a:r>
              <a:rPr b="0" i="0" lang="en-US" sz="1200" u="none" cap="none" strike="noStrike">
                <a:solidFill>
                  <a:srgbClr val="BFBFBF"/>
                </a:solidFill>
                <a:latin typeface="Arial"/>
                <a:ea typeface="Arial"/>
                <a:cs typeface="Arial"/>
                <a:sym typeface="Arial"/>
              </a:rPr>
              <a:t>als mögliche Antworten akzeptieren)</a:t>
            </a:r>
            <a:endParaRPr/>
          </a:p>
        </p:txBody>
      </p:sp>
      <p:sp>
        <p:nvSpPr>
          <p:cNvPr id="4611" name="Google Shape;4611;p233"/>
          <p:cNvSpPr txBox="1"/>
          <p:nvPr/>
        </p:nvSpPr>
        <p:spPr>
          <a:xfrm>
            <a:off x="692150" y="3833813"/>
            <a:ext cx="4346700" cy="579900"/>
          </a:xfrm>
          <a:prstGeom prst="rect">
            <a:avLst/>
          </a:prstGeom>
          <a:solidFill>
            <a:srgbClr val="00FF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a:t>
            </a:r>
            <a:r>
              <a:rPr b="0" i="0" lang="en-US" sz="1200" u="none" cap="none" strike="noStrike">
                <a:solidFill>
                  <a:schemeClr val="dk1"/>
                </a:solidFill>
                <a:latin typeface="Arial"/>
                <a:ea typeface="Arial"/>
                <a:cs typeface="Arial"/>
                <a:sym typeface="Arial"/>
              </a:rPr>
              <a:t>ein Ektropium </a:t>
            </a:r>
            <a:r>
              <a:rPr lang="en-US" sz="1200">
                <a:solidFill>
                  <a:schemeClr val="dk1"/>
                </a:solidFill>
                <a:extLst>
                  <a:ext uri="http://customooxmlschemas.google.com/">
                    <go:slidesCustomData xmlns:go="http://customooxmlschemas.google.com/" textRoundtripDataId="45"/>
                  </a:ext>
                </a:extLst>
              </a:rPr>
              <a:t>uveae</a:t>
            </a:r>
            <a:r>
              <a:rPr b="0" i="1" lang="en-US" sz="1200" u="none" cap="none" strike="noStrike">
                <a:solidFill>
                  <a:schemeClr val="dk1"/>
                </a:solidFill>
                <a:latin typeface="Arial"/>
                <a:ea typeface="Arial"/>
                <a:cs typeface="Arial"/>
                <a:sym typeface="Arial"/>
              </a:rPr>
              <a:t>?</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Vorhandensein von pigmentiertem hinterem Irisepithel auf der Irisoberfläche</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 name="Shape 428"/>
        <p:cNvGrpSpPr/>
        <p:nvPr/>
      </p:nvGrpSpPr>
      <p:grpSpPr>
        <a:xfrm>
          <a:off x="0" y="0"/>
          <a:ext cx="0" cy="0"/>
          <a:chOff x="0" y="0"/>
          <a:chExt cx="0" cy="0"/>
        </a:xfrm>
      </p:grpSpPr>
      <p:sp>
        <p:nvSpPr>
          <p:cNvPr id="429" name="Google Shape;429;p2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430" name="Google Shape;430;p2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431" name="Google Shape;431;p23"/>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432" name="Google Shape;432;p23"/>
          <p:cNvSpPr txBox="1"/>
          <p:nvPr/>
        </p:nvSpPr>
        <p:spPr>
          <a:xfrm>
            <a:off x="763604" y="2514600"/>
            <a:ext cx="2133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433" name="Google Shape;433;p23"/>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434" name="Google Shape;434;p23"/>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435" name="Google Shape;435;p23"/>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436" name="Google Shape;436;p23"/>
          <p:cNvSpPr txBox="1"/>
          <p:nvPr/>
        </p:nvSpPr>
        <p:spPr>
          <a:xfrm>
            <a:off x="3852863" y="2286000"/>
            <a:ext cx="4754700" cy="1257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p:txBody>
      </p:sp>
      <p:sp>
        <p:nvSpPr>
          <p:cNvPr id="437" name="Google Shape;437;p2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38" name="Google Shape;438;p23"/>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hat eine Reihe von Diagnosekriterien erstellt. </a:t>
            </a:r>
            <a:r>
              <a:rPr b="0" i="0" lang="en-US" sz="1200" u="none" cap="none" strike="noStrike">
                <a:solidFill>
                  <a:srgbClr val="0000FF"/>
                </a:solidFill>
                <a:latin typeface="Arial"/>
                <a:ea typeface="Arial"/>
                <a:cs typeface="Arial"/>
                <a:sym typeface="Arial"/>
              </a:rPr>
              <a:t>Wenn ein Kind zwei oder mehr davon aufweist, leidet es an einem Glaukom; wenn es eines davon aufweist, besteht der Verdacht auf ein Glaukom. </a:t>
            </a:r>
            <a:r>
              <a:rPr b="0" i="0" lang="en-US" sz="1200" u="none" cap="none" strike="noStrike">
                <a:solidFill>
                  <a:schemeClr val="dk1"/>
                </a:solidFill>
                <a:latin typeface="Arial"/>
                <a:ea typeface="Arial"/>
                <a:cs typeface="Arial"/>
                <a:sym typeface="Arial"/>
              </a:rPr>
              <a:t>Diese sind:</a:t>
            </a:r>
            <a:endParaRPr/>
          </a:p>
        </p:txBody>
      </p:sp>
      <p:sp>
        <p:nvSpPr>
          <p:cNvPr id="439" name="Google Shape;439;p23"/>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440" name="Google Shape;440;p2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Tree>
  </p:cSld>
  <p:clrMapOvr>
    <a:masterClrMapping/>
  </p:clrMapOvr>
</p:sld>
</file>

<file path=ppt/slides/slide2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5" name="Shape 4615"/>
        <p:cNvGrpSpPr/>
        <p:nvPr/>
      </p:nvGrpSpPr>
      <p:grpSpPr>
        <a:xfrm>
          <a:off x="0" y="0"/>
          <a:ext cx="0" cy="0"/>
          <a:chOff x="0" y="0"/>
          <a:chExt cx="0" cy="0"/>
        </a:xfrm>
      </p:grpSpPr>
      <p:pic>
        <p:nvPicPr>
          <p:cNvPr id="4616" name="Google Shape;4616;p234"/>
          <p:cNvPicPr preferRelativeResize="0"/>
          <p:nvPr/>
        </p:nvPicPr>
        <p:blipFill rotWithShape="1">
          <a:blip r:embed="rId3">
            <a:alphaModFix/>
          </a:blip>
          <a:srcRect b="23340" l="0" r="7072" t="25592"/>
          <a:stretch/>
        </p:blipFill>
        <p:spPr>
          <a:xfrm>
            <a:off x="4267200" y="2149475"/>
            <a:ext cx="4648200" cy="2554288"/>
          </a:xfrm>
          <a:prstGeom prst="rect">
            <a:avLst/>
          </a:prstGeom>
          <a:noFill/>
          <a:ln>
            <a:noFill/>
          </a:ln>
        </p:spPr>
      </p:pic>
      <p:pic>
        <p:nvPicPr>
          <p:cNvPr id="4617" name="Google Shape;4617;p234"/>
          <p:cNvPicPr preferRelativeResize="0"/>
          <p:nvPr/>
        </p:nvPicPr>
        <p:blipFill rotWithShape="1">
          <a:blip r:embed="rId4">
            <a:alphaModFix/>
          </a:blip>
          <a:srcRect b="0" l="4968" r="13896" t="27083"/>
          <a:stretch/>
        </p:blipFill>
        <p:spPr>
          <a:xfrm>
            <a:off x="228600" y="2057400"/>
            <a:ext cx="3733800" cy="2667000"/>
          </a:xfrm>
          <a:prstGeom prst="rect">
            <a:avLst/>
          </a:prstGeom>
          <a:noFill/>
          <a:ln>
            <a:noFill/>
          </a:ln>
        </p:spPr>
      </p:pic>
      <p:sp>
        <p:nvSpPr>
          <p:cNvPr id="4618" name="Google Shape;4618;p234"/>
          <p:cNvSpPr txBox="1"/>
          <p:nvPr/>
        </p:nvSpPr>
        <p:spPr>
          <a:xfrm>
            <a:off x="3608388" y="6102350"/>
            <a:ext cx="18510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Ektropium uveae</a:t>
            </a:r>
            <a:endParaRPr/>
          </a:p>
        </p:txBody>
      </p:sp>
      <p:sp>
        <p:nvSpPr>
          <p:cNvPr id="4619" name="Google Shape;4619;p23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3" name="Shape 4623"/>
        <p:cNvGrpSpPr/>
        <p:nvPr/>
      </p:nvGrpSpPr>
      <p:grpSpPr>
        <a:xfrm>
          <a:off x="0" y="0"/>
          <a:ext cx="0" cy="0"/>
          <a:chOff x="0" y="0"/>
          <a:chExt cx="0" cy="0"/>
        </a:xfrm>
      </p:grpSpPr>
      <p:pic>
        <p:nvPicPr>
          <p:cNvPr id="4624" name="Google Shape;4624;p235"/>
          <p:cNvPicPr preferRelativeResize="0"/>
          <p:nvPr/>
        </p:nvPicPr>
        <p:blipFill rotWithShape="1">
          <a:blip r:embed="rId3">
            <a:alphaModFix/>
          </a:blip>
          <a:srcRect b="0" l="0" r="0" t="0"/>
          <a:stretch/>
        </p:blipFill>
        <p:spPr>
          <a:xfrm>
            <a:off x="2362200" y="1316038"/>
            <a:ext cx="4419600" cy="4225925"/>
          </a:xfrm>
          <a:prstGeom prst="rect">
            <a:avLst/>
          </a:prstGeom>
          <a:noFill/>
          <a:ln>
            <a:noFill/>
          </a:ln>
        </p:spPr>
      </p:pic>
      <p:sp>
        <p:nvSpPr>
          <p:cNvPr id="4625" name="Google Shape;4625;p235"/>
          <p:cNvSpPr txBox="1"/>
          <p:nvPr/>
        </p:nvSpPr>
        <p:spPr>
          <a:xfrm>
            <a:off x="2017713" y="6096000"/>
            <a:ext cx="51087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Axenfeld-</a:t>
            </a:r>
            <a:r>
              <a:rPr lang="en-US" sz="1200">
                <a:solidFill>
                  <a:schemeClr val="dk1"/>
                </a:solidFill>
              </a:rPr>
              <a:t>Rieger</a:t>
            </a:r>
            <a:r>
              <a:rPr b="0" i="0" lang="en-US" sz="1200" u="none" cap="none" strike="noStrike">
                <a:solidFill>
                  <a:schemeClr val="dk1"/>
                </a:solidFill>
                <a:latin typeface="Arial"/>
                <a:ea typeface="Arial"/>
                <a:cs typeface="Arial"/>
                <a:sym typeface="Arial"/>
              </a:rPr>
              <a:t>-Syndrom: Irisatrophie mit Lochbildung</a:t>
            </a:r>
            <a:endParaRPr/>
          </a:p>
        </p:txBody>
      </p:sp>
      <p:sp>
        <p:nvSpPr>
          <p:cNvPr id="4626" name="Google Shape;4626;p23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0" name="Shape 4630"/>
        <p:cNvGrpSpPr/>
        <p:nvPr/>
      </p:nvGrpSpPr>
      <p:grpSpPr>
        <a:xfrm>
          <a:off x="0" y="0"/>
          <a:ext cx="0" cy="0"/>
          <a:chOff x="0" y="0"/>
          <a:chExt cx="0" cy="0"/>
        </a:xfrm>
      </p:grpSpPr>
      <p:sp>
        <p:nvSpPr>
          <p:cNvPr id="4631" name="Google Shape;4631;p236"/>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632" name="Google Shape;4632;p236"/>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633" name="Google Shape;4633;p236"/>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634" name="Google Shape;4634;p236"/>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635" name="Google Shape;4635;p236"/>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636" name="Google Shape;4636;p236"/>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637" name="Google Shape;4637;p236"/>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638" name="Google Shape;4638;p236"/>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639" name="Google Shape;4639;p236"/>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640" name="Google Shape;4640;p236"/>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41" name="Google Shape;4641;p236"/>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42" name="Google Shape;4642;p236"/>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43" name="Google Shape;4643;p236"/>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644" name="Google Shape;4644;p236"/>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645" name="Google Shape;4645;p236"/>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646" name="Google Shape;4646;p236"/>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647" name="Google Shape;4647;p23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648" name="Google Shape;4648;p236"/>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649" name="Google Shape;4649;p236"/>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650" name="Google Shape;4650;p236"/>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mit anhaftenden Irissträngen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--Iris-Hypoplasie </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hoch ist der Anteil der Kinder mit A-R, die ein Glaukom entwickeln? </a:t>
            </a:r>
            <a:r>
              <a:rPr b="0" i="1" lang="en-US" sz="1200" u="none" cap="none" strike="noStrike">
                <a:solidFill>
                  <a:srgbClr val="CCFFCC"/>
                </a:solidFill>
                <a:latin typeface="Arial"/>
                <a:ea typeface="Arial"/>
                <a:cs typeface="Arial"/>
                <a:sym typeface="Arial"/>
              </a:rPr>
              <a:t>In welchem Alter tritt dies typischerweise auf?</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Etwa die Hälfte. Im mittleren bis späten Kindesalter.</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Tree>
  </p:cSld>
  <p:clrMapOvr>
    <a:masterClrMapping/>
  </p:clrMapOvr>
</p:sld>
</file>

<file path=ppt/slides/slide2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4" name="Shape 4654"/>
        <p:cNvGrpSpPr/>
        <p:nvPr/>
      </p:nvGrpSpPr>
      <p:grpSpPr>
        <a:xfrm>
          <a:off x="0" y="0"/>
          <a:ext cx="0" cy="0"/>
          <a:chOff x="0" y="0"/>
          <a:chExt cx="0" cy="0"/>
        </a:xfrm>
      </p:grpSpPr>
      <p:sp>
        <p:nvSpPr>
          <p:cNvPr id="4655" name="Google Shape;4655;p237"/>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656" name="Google Shape;4656;p237"/>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657" name="Google Shape;4657;p237"/>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658" name="Google Shape;4658;p237"/>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659" name="Google Shape;4659;p237"/>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660" name="Google Shape;4660;p237"/>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661" name="Google Shape;4661;p237"/>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662" name="Google Shape;4662;p237"/>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663" name="Google Shape;4663;p237"/>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664" name="Google Shape;4664;p237"/>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65" name="Google Shape;4665;p237"/>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66" name="Google Shape;4666;p237"/>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67" name="Google Shape;4667;p237"/>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668" name="Google Shape;4668;p237"/>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669" name="Google Shape;4669;p237"/>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670" name="Google Shape;4670;p237"/>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671" name="Google Shape;4671;p23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672" name="Google Shape;4672;p237"/>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673" name="Google Shape;4673;p237"/>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674" name="Google Shape;4674;p237"/>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mit anhaftenden Irissträngen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--Iris-Hypoplasie </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hoch ist der Anteil der Kinder mit A-R, die ein Glaukom entwickeln? </a:t>
            </a:r>
            <a:r>
              <a:rPr b="0" i="1" lang="en-US" sz="1200" u="none" cap="none" strike="noStrike">
                <a:solidFill>
                  <a:srgbClr val="CCFFCC"/>
                </a:solidFill>
                <a:latin typeface="Arial"/>
                <a:ea typeface="Arial"/>
                <a:cs typeface="Arial"/>
                <a:sym typeface="Arial"/>
              </a:rPr>
              <a:t>In welchem Alter tritt dies typischerweise auf?</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Etwa die Hälfte</a:t>
            </a:r>
            <a:r>
              <a:rPr b="0" i="0" lang="en-US" sz="1200" u="none" cap="none" strike="noStrike">
                <a:solidFill>
                  <a:srgbClr val="CCFFCC"/>
                </a:solidFill>
                <a:latin typeface="Arial"/>
                <a:ea typeface="Arial"/>
                <a:cs typeface="Arial"/>
                <a:sym typeface="Arial"/>
              </a:rPr>
              <a:t>. Im mittleren bis späten Kindesalter.</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Tree>
  </p:cSld>
  <p:clrMapOvr>
    <a:masterClrMapping/>
  </p:clrMapOvr>
</p:sld>
</file>

<file path=ppt/slides/slide2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8" name="Shape 4678"/>
        <p:cNvGrpSpPr/>
        <p:nvPr/>
      </p:nvGrpSpPr>
      <p:grpSpPr>
        <a:xfrm>
          <a:off x="0" y="0"/>
          <a:ext cx="0" cy="0"/>
          <a:chOff x="0" y="0"/>
          <a:chExt cx="0" cy="0"/>
        </a:xfrm>
      </p:grpSpPr>
      <p:sp>
        <p:nvSpPr>
          <p:cNvPr id="4679" name="Google Shape;4679;p23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680" name="Google Shape;4680;p23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681" name="Google Shape;4681;p23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682" name="Google Shape;4682;p23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683" name="Google Shape;4683;p238"/>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684" name="Google Shape;4684;p238"/>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685" name="Google Shape;4685;p238"/>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686" name="Google Shape;4686;p23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687" name="Google Shape;4687;p238"/>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688" name="Google Shape;4688;p238"/>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89" name="Google Shape;4689;p238"/>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90" name="Google Shape;4690;p238"/>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691" name="Google Shape;4691;p238"/>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692" name="Google Shape;4692;p238"/>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693" name="Google Shape;4693;p23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694" name="Google Shape;4694;p23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695" name="Google Shape;4695;p23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696" name="Google Shape;4696;p238"/>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697" name="Google Shape;4697;p238"/>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698" name="Google Shape;4698;p238"/>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mit anhaftenden Irissträngen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--Iris-Hypoplasie </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hoch ist der Anteil der Kinder mit A-R, die ein Glaukom entwickeln? </a:t>
            </a:r>
            <a:r>
              <a:rPr b="0" i="1" lang="en-US" sz="1200" u="none" cap="none" strike="noStrike">
                <a:solidFill>
                  <a:schemeClr val="dk1"/>
                </a:solidFill>
                <a:latin typeface="Arial"/>
                <a:ea typeface="Arial"/>
                <a:cs typeface="Arial"/>
                <a:sym typeface="Arial"/>
              </a:rPr>
              <a:t>In welchem Alter tritt dies typischerweise auf?</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Etwa die Hälfte</a:t>
            </a:r>
            <a:r>
              <a:rPr b="0" i="0" lang="en-US" sz="1200" u="none" cap="none" strike="noStrike">
                <a:solidFill>
                  <a:srgbClr val="CCFFCC"/>
                </a:solidFill>
                <a:latin typeface="Arial"/>
                <a:ea typeface="Arial"/>
                <a:cs typeface="Arial"/>
                <a:sym typeface="Arial"/>
              </a:rPr>
              <a:t>. Im mittleren bis späten Kindesalter.</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
        <p:nvSpPr>
          <p:cNvPr id="4699" name="Google Shape;4699;p238"/>
          <p:cNvSpPr/>
          <p:nvPr/>
        </p:nvSpPr>
        <p:spPr>
          <a:xfrm>
            <a:off x="1450975" y="3633788"/>
            <a:ext cx="2206625" cy="27305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Bereich</a:t>
            </a:r>
            <a:endParaRPr/>
          </a:p>
        </p:txBody>
      </p:sp>
    </p:spTree>
  </p:cSld>
  <p:clrMapOvr>
    <a:masterClrMapping/>
  </p:clrMapOvr>
</p:sld>
</file>

<file path=ppt/slides/slide2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3" name="Shape 4703"/>
        <p:cNvGrpSpPr/>
        <p:nvPr/>
      </p:nvGrpSpPr>
      <p:grpSpPr>
        <a:xfrm>
          <a:off x="0" y="0"/>
          <a:ext cx="0" cy="0"/>
          <a:chOff x="0" y="0"/>
          <a:chExt cx="0" cy="0"/>
        </a:xfrm>
      </p:grpSpPr>
      <p:sp>
        <p:nvSpPr>
          <p:cNvPr id="4704" name="Google Shape;4704;p239"/>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705" name="Google Shape;4705;p239"/>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706" name="Google Shape;4706;p239"/>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707" name="Google Shape;4707;p239"/>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708" name="Google Shape;4708;p239"/>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709" name="Google Shape;4709;p239"/>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710" name="Google Shape;4710;p239"/>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711" name="Google Shape;4711;p239"/>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712" name="Google Shape;4712;p239"/>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713" name="Google Shape;4713;p239"/>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14" name="Google Shape;4714;p239"/>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15" name="Google Shape;4715;p239"/>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16" name="Google Shape;4716;p239"/>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717" name="Google Shape;4717;p239"/>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718" name="Google Shape;4718;p239"/>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719" name="Google Shape;4719;p239"/>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720" name="Google Shape;4720;p23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721" name="Google Shape;4721;p239"/>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722" name="Google Shape;4722;p239"/>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723" name="Google Shape;4723;p239"/>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mit anhaftenden Irissträngen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--Iris-Hypoplasie </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hoch ist der Anteil der Kinder mit A-R, die ein Glaukom entwickeln? </a:t>
            </a:r>
            <a:r>
              <a:rPr b="0" i="1" lang="en-US" sz="1200" u="none" cap="none" strike="noStrike">
                <a:solidFill>
                  <a:schemeClr val="dk1"/>
                </a:solidFill>
                <a:latin typeface="Arial"/>
                <a:ea typeface="Arial"/>
                <a:cs typeface="Arial"/>
                <a:sym typeface="Arial"/>
              </a:rPr>
              <a:t>In welchem Alter tritt dies typischerweise auf?</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Etwa die Hälfte. </a:t>
            </a:r>
            <a:r>
              <a:rPr b="0" i="0" lang="en-US" sz="1200" u="none" cap="none" strike="noStrike">
                <a:solidFill>
                  <a:schemeClr val="dk1"/>
                </a:solidFill>
                <a:latin typeface="Arial"/>
                <a:ea typeface="Arial"/>
                <a:cs typeface="Arial"/>
                <a:sym typeface="Arial"/>
              </a:rPr>
              <a:t>Im mittleren bis späten Kindesalter.</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wird ein Glaukom behandelt?</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Tree>
  </p:cSld>
  <p:clrMapOvr>
    <a:masterClrMapping/>
  </p:clrMapOvr>
</p:sld>
</file>

<file path=ppt/slides/slide2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7" name="Shape 4727"/>
        <p:cNvGrpSpPr/>
        <p:nvPr/>
      </p:nvGrpSpPr>
      <p:grpSpPr>
        <a:xfrm>
          <a:off x="0" y="0"/>
          <a:ext cx="0" cy="0"/>
          <a:chOff x="0" y="0"/>
          <a:chExt cx="0" cy="0"/>
        </a:xfrm>
      </p:grpSpPr>
      <p:sp>
        <p:nvSpPr>
          <p:cNvPr id="4728" name="Google Shape;4728;p240"/>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729" name="Google Shape;4729;p240"/>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730" name="Google Shape;4730;p240"/>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731" name="Google Shape;4731;p240"/>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732" name="Google Shape;4732;p240"/>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733" name="Google Shape;4733;p240"/>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734" name="Google Shape;4734;p240"/>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735" name="Google Shape;4735;p240"/>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736" name="Google Shape;4736;p240"/>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737" name="Google Shape;4737;p240"/>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38" name="Google Shape;4738;p240"/>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39" name="Google Shape;4739;p240"/>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40" name="Google Shape;4740;p240"/>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741" name="Google Shape;4741;p240"/>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742" name="Google Shape;4742;p240"/>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743" name="Google Shape;4743;p240"/>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744" name="Google Shape;4744;p24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745" name="Google Shape;4745;p240"/>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746" name="Google Shape;4746;p240"/>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747" name="Google Shape;4747;p240"/>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mit anhaftenden Irissträngen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--Iris-Hypoplasie </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hoch ist der Anteil der Kinder mit A-R, die ein Glaukom entwickeln? </a:t>
            </a:r>
            <a:r>
              <a:rPr b="0" i="1" lang="en-US" sz="1200" u="none" cap="none" strike="noStrike">
                <a:solidFill>
                  <a:schemeClr val="dk1"/>
                </a:solidFill>
                <a:latin typeface="Arial"/>
                <a:ea typeface="Arial"/>
                <a:cs typeface="Arial"/>
                <a:sym typeface="Arial"/>
              </a:rPr>
              <a:t>In welchem Alter tritt dies typischerweise auf?</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Etwa die Hälfte. In </a:t>
            </a:r>
            <a:r>
              <a:rPr b="0" i="0" lang="en-US" sz="1200" u="none" cap="none" strike="noStrike">
                <a:solidFill>
                  <a:schemeClr val="dk1"/>
                </a:solidFill>
                <a:latin typeface="Arial"/>
                <a:ea typeface="Arial"/>
                <a:cs typeface="Arial"/>
                <a:sym typeface="Arial"/>
              </a:rPr>
              <a:t>der mittleren bis späten Kindheit.</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wird das Glaukom bei Axenfeld-Rieger behandelt?</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In vielen Fällen wird eine Kontrolle medikamentös erreicht; in anderen Fällen ist eine Operation erforderlich</a:t>
            </a:r>
            <a:r>
              <a:rPr lang="en-US" sz="1200">
                <a:solidFill>
                  <a:srgbClr val="CCFFCC"/>
                </a:solidFill>
              </a:rPr>
              <a:t> </a:t>
            </a:r>
            <a:r>
              <a:rPr b="0" i="0" lang="en-US" sz="1200" u="none" cap="none" strike="noStrike">
                <a:solidFill>
                  <a:srgbClr val="CCFFCC"/>
                </a:solidFill>
                <a:latin typeface="Arial"/>
                <a:ea typeface="Arial"/>
                <a:cs typeface="Arial"/>
                <a:sym typeface="Arial"/>
              </a:rPr>
              <a:t> (was aufgrund der angeborenen </a:t>
            </a:r>
            <a:r>
              <a:rPr lang="en-US" sz="1200">
                <a:solidFill>
                  <a:srgbClr val="CCFFCC"/>
                </a:solidFill>
              </a:rPr>
              <a:t>Kammerwinkelanomalien</a:t>
            </a:r>
            <a:r>
              <a:rPr b="0" i="0" lang="en-US" sz="1200" u="none" cap="none" strike="noStrike">
                <a:solidFill>
                  <a:srgbClr val="CCFFCC"/>
                </a:solidFill>
                <a:latin typeface="Arial"/>
                <a:ea typeface="Arial"/>
                <a:cs typeface="Arial"/>
                <a:sym typeface="Arial"/>
              </a:rPr>
              <a:t> schwierig sein kann)</a:t>
            </a:r>
            <a:endParaRPr/>
          </a:p>
        </p:txBody>
      </p:sp>
    </p:spTree>
  </p:cSld>
  <p:clrMapOvr>
    <a:masterClrMapping/>
  </p:clrMapOvr>
</p:sld>
</file>

<file path=ppt/slides/slide2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1" name="Shape 4751"/>
        <p:cNvGrpSpPr/>
        <p:nvPr/>
      </p:nvGrpSpPr>
      <p:grpSpPr>
        <a:xfrm>
          <a:off x="0" y="0"/>
          <a:ext cx="0" cy="0"/>
          <a:chOff x="0" y="0"/>
          <a:chExt cx="0" cy="0"/>
        </a:xfrm>
      </p:grpSpPr>
      <p:sp>
        <p:nvSpPr>
          <p:cNvPr id="4752" name="Google Shape;4752;p241"/>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753" name="Google Shape;4753;p241"/>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754" name="Google Shape;4754;p241"/>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755" name="Google Shape;4755;p241"/>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756" name="Google Shape;4756;p241"/>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757" name="Google Shape;4757;p241"/>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758" name="Google Shape;4758;p241"/>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759" name="Google Shape;4759;p241"/>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760" name="Google Shape;4760;p241"/>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761" name="Google Shape;4761;p241"/>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62" name="Google Shape;4762;p241"/>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63" name="Google Shape;4763;p241"/>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64" name="Google Shape;4764;p241"/>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765" name="Google Shape;4765;p241"/>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766" name="Google Shape;4766;p241"/>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767" name="Google Shape;4767;p241"/>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768" name="Google Shape;4768;p24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769" name="Google Shape;4769;p241"/>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770" name="Google Shape;4770;p241"/>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771" name="Google Shape;4771;p241"/>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(na klar, deshalb ist es ja in dieser Folienreihe)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Embryotoxon posterius</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mit anhaftenden Irissträngen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--Iris-Hypoplasie </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hoch ist der Anteil der Kinder mit A-R, die ein Glaukom entwickeln? </a:t>
            </a:r>
            <a:r>
              <a:rPr b="0" i="1" lang="en-US" sz="1200" u="none" cap="none" strike="noStrike">
                <a:solidFill>
                  <a:schemeClr val="dk1"/>
                </a:solidFill>
                <a:latin typeface="Arial"/>
                <a:ea typeface="Arial"/>
                <a:cs typeface="Arial"/>
                <a:sym typeface="Arial"/>
              </a:rPr>
              <a:t>In welchem Alter tritt dies typischerweise auf?</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Etwa die Hälfte. </a:t>
            </a:r>
            <a:r>
              <a:rPr b="0" i="0" lang="en-US" sz="1200" u="none" cap="none" strike="noStrike">
                <a:solidFill>
                  <a:schemeClr val="dk1"/>
                </a:solidFill>
                <a:latin typeface="Arial"/>
                <a:ea typeface="Arial"/>
                <a:cs typeface="Arial"/>
                <a:sym typeface="Arial"/>
              </a:rPr>
              <a:t>Im mittleren bis späten Kindesalter.</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wird das Glaukom bei Axenfeld-Rieger behandelt?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In vielen Fällen wird eine Kontrolle medikamentös erreicht; in anderen Fällen ist eine Operation erforderlich (was aufgrund der angeborenen </a:t>
            </a:r>
            <a:r>
              <a:rPr lang="en-US" sz="1200">
                <a:solidFill>
                  <a:srgbClr val="0000FF"/>
                </a:solidFill>
              </a:rPr>
              <a:t>Kammerwinkelanomalien</a:t>
            </a:r>
            <a:r>
              <a:rPr b="0" i="0" lang="en-US" sz="1200" u="none" cap="none" strike="noStrike">
                <a:solidFill>
                  <a:srgbClr val="0000FF"/>
                </a:solidFill>
                <a:latin typeface="Arial"/>
                <a:ea typeface="Arial"/>
                <a:cs typeface="Arial"/>
                <a:sym typeface="Arial"/>
              </a:rPr>
              <a:t> schwierig sein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46"/>
                  </a:ext>
                </a:extLst>
              </a:rPr>
              <a:t>kann</a:t>
            </a:r>
            <a:r>
              <a:rPr b="0" i="0" lang="en-US" sz="1200" u="none" cap="none" strike="noStrike">
                <a:solidFill>
                  <a:srgbClr val="0000FF"/>
                </a:solidFill>
                <a:latin typeface="Arial"/>
                <a:ea typeface="Arial"/>
                <a:cs typeface="Arial"/>
                <a:sym typeface="Arial"/>
              </a:rPr>
              <a:t>).</a:t>
            </a:r>
            <a:endParaRPr/>
          </a:p>
        </p:txBody>
      </p:sp>
    </p:spTree>
  </p:cSld>
  <p:clrMapOvr>
    <a:masterClrMapping/>
  </p:clrMapOvr>
</p:sld>
</file>

<file path=ppt/slides/slide2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5" name="Shape 4775"/>
        <p:cNvGrpSpPr/>
        <p:nvPr/>
      </p:nvGrpSpPr>
      <p:grpSpPr>
        <a:xfrm>
          <a:off x="0" y="0"/>
          <a:ext cx="0" cy="0"/>
          <a:chOff x="0" y="0"/>
          <a:chExt cx="0" cy="0"/>
        </a:xfrm>
      </p:grpSpPr>
      <p:sp>
        <p:nvSpPr>
          <p:cNvPr id="4776" name="Google Shape;4776;p242"/>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777" name="Google Shape;4777;p242"/>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778" name="Google Shape;4778;p242"/>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779" name="Google Shape;4779;p242"/>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780" name="Google Shape;4780;p242"/>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781" name="Google Shape;4781;p242"/>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782" name="Google Shape;4782;p242"/>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783" name="Google Shape;4783;p242"/>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784" name="Google Shape;4784;p242"/>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785" name="Google Shape;4785;p242"/>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86" name="Google Shape;4786;p242"/>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87" name="Google Shape;4787;p242"/>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788" name="Google Shape;4788;p242"/>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789" name="Google Shape;4789;p242"/>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790" name="Google Shape;4790;p242"/>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791" name="Google Shape;4791;p242"/>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792" name="Google Shape;4792;p24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793" name="Google Shape;4793;p242"/>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794" name="Google Shape;4794;p242"/>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795" name="Google Shape;4795;p242"/>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eine Kontrolle medikamentös erreicht;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4796" name="Google Shape;4796;p242"/>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Axenfeld-Rieger vererbt?</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Autosomal-dominant (obwohl einige Fälle sporadisch auftreten)</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Nein</a:t>
            </a:r>
            <a:endParaRPr/>
          </a:p>
        </p:txBody>
      </p:sp>
    </p:spTree>
  </p:cSld>
  <p:clrMapOvr>
    <a:masterClrMapping/>
  </p:clrMapOvr>
</p:sld>
</file>

<file path=ppt/slides/slide2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0" name="Shape 4800"/>
        <p:cNvGrpSpPr/>
        <p:nvPr/>
      </p:nvGrpSpPr>
      <p:grpSpPr>
        <a:xfrm>
          <a:off x="0" y="0"/>
          <a:ext cx="0" cy="0"/>
          <a:chOff x="0" y="0"/>
          <a:chExt cx="0" cy="0"/>
        </a:xfrm>
      </p:grpSpPr>
      <p:sp>
        <p:nvSpPr>
          <p:cNvPr id="4801" name="Google Shape;4801;p243"/>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802" name="Google Shape;4802;p243"/>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803" name="Google Shape;4803;p243"/>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804" name="Google Shape;4804;p243"/>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805" name="Google Shape;4805;p243"/>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806" name="Google Shape;4806;p243"/>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807" name="Google Shape;4807;p243"/>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808" name="Google Shape;4808;p243"/>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809" name="Google Shape;4809;p243"/>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810" name="Google Shape;4810;p243"/>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11" name="Google Shape;4811;p243"/>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12" name="Google Shape;4812;p243"/>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13" name="Google Shape;4813;p243"/>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814" name="Google Shape;4814;p243"/>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815" name="Google Shape;4815;p243"/>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816" name="Google Shape;4816;p243"/>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817" name="Google Shape;4817;p24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818" name="Google Shape;4818;p243"/>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819" name="Google Shape;4819;p243"/>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820" name="Google Shape;4820;p243"/>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die Erkrankung medikamentös kontrolliert;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4821" name="Google Shape;4821;p243"/>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Autosomal-dominant </a:t>
            </a:r>
            <a:r>
              <a:rPr b="0" i="0" lang="en-US" sz="1200" u="none" cap="none" strike="noStrike">
                <a:solidFill>
                  <a:srgbClr val="FFFF84"/>
                </a:solidFill>
                <a:latin typeface="Arial"/>
                <a:ea typeface="Arial"/>
                <a:cs typeface="Arial"/>
                <a:sym typeface="Arial"/>
              </a:rPr>
              <a:t>(obwohl einige Fälle sporadisch auftreten)</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Nein</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 name="Shape 444"/>
        <p:cNvGrpSpPr/>
        <p:nvPr/>
      </p:nvGrpSpPr>
      <p:grpSpPr>
        <a:xfrm>
          <a:off x="0" y="0"/>
          <a:ext cx="0" cy="0"/>
          <a:chOff x="0" y="0"/>
          <a:chExt cx="0" cy="0"/>
        </a:xfrm>
      </p:grpSpPr>
      <p:sp>
        <p:nvSpPr>
          <p:cNvPr id="445" name="Google Shape;445;p2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446" name="Google Shape;446;p2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447" name="Google Shape;447;p24"/>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448" name="Google Shape;448;p24"/>
          <p:cNvSpPr txBox="1"/>
          <p:nvPr/>
        </p:nvSpPr>
        <p:spPr>
          <a:xfrm>
            <a:off x="763605" y="2514600"/>
            <a:ext cx="22224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449" name="Google Shape;449;p24"/>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450" name="Google Shape;450;p24"/>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451" name="Google Shape;451;p24"/>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452" name="Google Shape;452;p24"/>
          <p:cNvSpPr txBox="1"/>
          <p:nvPr/>
        </p:nvSpPr>
        <p:spPr>
          <a:xfrm>
            <a:off x="2574925" y="1354138"/>
            <a:ext cx="5578475" cy="9239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453" name="Google Shape;453;p24"/>
          <p:cNvSpPr txBox="1"/>
          <p:nvPr/>
        </p:nvSpPr>
        <p:spPr>
          <a:xfrm>
            <a:off x="2574925" y="1089025"/>
            <a:ext cx="6461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454" name="Google Shape;454;p24"/>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455" name="Google Shape;455;p24"/>
          <p:cNvSpPr txBox="1"/>
          <p:nvPr/>
        </p:nvSpPr>
        <p:spPr>
          <a:xfrm>
            <a:off x="3852863" y="2286000"/>
            <a:ext cx="4754700" cy="144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10 bis „</a:t>
            </a:r>
            <a:r>
              <a:rPr lang="en-US" sz="1200">
                <a:solidFill>
                  <a:srgbClr val="0000FF"/>
                </a:solidFill>
              </a:rPr>
              <a:t>unterer Teenager-Bereich</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Glaukom</a:t>
            </a:r>
            <a:r>
              <a:rPr b="0" i="0" lang="en-US" sz="1200" u="none" cap="none" strike="noStrike">
                <a:solidFill>
                  <a:srgbClr val="0000FF"/>
                </a:solidFill>
                <a:latin typeface="Arial"/>
                <a:ea typeface="Arial"/>
                <a:cs typeface="Arial"/>
                <a:sym typeface="Arial"/>
              </a:rPr>
              <a:t>-Lehrbuch)</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p:txBody>
      </p:sp>
      <p:sp>
        <p:nvSpPr>
          <p:cNvPr id="456" name="Google Shape;456;p2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5" name="Shape 4825"/>
        <p:cNvGrpSpPr/>
        <p:nvPr/>
      </p:nvGrpSpPr>
      <p:grpSpPr>
        <a:xfrm>
          <a:off x="0" y="0"/>
          <a:ext cx="0" cy="0"/>
          <a:chOff x="0" y="0"/>
          <a:chExt cx="0" cy="0"/>
        </a:xfrm>
      </p:grpSpPr>
      <p:sp>
        <p:nvSpPr>
          <p:cNvPr id="4826" name="Google Shape;4826;p244"/>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827" name="Google Shape;4827;p244"/>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828" name="Google Shape;4828;p244"/>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829" name="Google Shape;4829;p244"/>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830" name="Google Shape;4830;p244"/>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831" name="Google Shape;4831;p244"/>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832" name="Google Shape;4832;p244"/>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833" name="Google Shape;4833;p244"/>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834" name="Google Shape;4834;p244"/>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835" name="Google Shape;4835;p244"/>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36" name="Google Shape;4836;p244"/>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37" name="Google Shape;4837;p244"/>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38" name="Google Shape;4838;p244"/>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839" name="Google Shape;4839;p244"/>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840" name="Google Shape;4840;p244"/>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841" name="Google Shape;4841;p244"/>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842" name="Google Shape;4842;p24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843" name="Google Shape;4843;p244"/>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844" name="Google Shape;4844;p244"/>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845" name="Google Shape;4845;p244"/>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die Erkrankung medikamentös kontrolliert;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4846" name="Google Shape;4846;p244"/>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Autosomal-dominant </a:t>
            </a:r>
            <a:r>
              <a:rPr b="0" i="0" lang="en-US" sz="1200" u="none" cap="none" strike="noStrike">
                <a:solidFill>
                  <a:schemeClr val="dk1"/>
                </a:solidFill>
                <a:latin typeface="Arial"/>
                <a:ea typeface="Arial"/>
                <a:cs typeface="Arial"/>
                <a:sym typeface="Arial"/>
              </a:rPr>
              <a:t>(obwohl einige Fälle sporadisch auftreten)</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Nein</a:t>
            </a:r>
            <a:endParaRPr/>
          </a:p>
        </p:txBody>
      </p:sp>
      <p:sp>
        <p:nvSpPr>
          <p:cNvPr id="4847" name="Google Shape;4847;p244"/>
          <p:cNvSpPr/>
          <p:nvPr/>
        </p:nvSpPr>
        <p:spPr>
          <a:xfrm>
            <a:off x="3485763" y="1022700"/>
            <a:ext cx="7653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1" name="Shape 4851"/>
        <p:cNvGrpSpPr/>
        <p:nvPr/>
      </p:nvGrpSpPr>
      <p:grpSpPr>
        <a:xfrm>
          <a:off x="0" y="0"/>
          <a:ext cx="0" cy="0"/>
          <a:chOff x="0" y="0"/>
          <a:chExt cx="0" cy="0"/>
        </a:xfrm>
      </p:grpSpPr>
      <p:sp>
        <p:nvSpPr>
          <p:cNvPr id="4852" name="Google Shape;4852;p245"/>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853" name="Google Shape;4853;p245"/>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854" name="Google Shape;4854;p245"/>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855" name="Google Shape;4855;p245"/>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856" name="Google Shape;4856;p245"/>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857" name="Google Shape;4857;p245"/>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858" name="Google Shape;4858;p245"/>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859" name="Google Shape;4859;p245"/>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860" name="Google Shape;4860;p245"/>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861" name="Google Shape;4861;p245"/>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62" name="Google Shape;4862;p245"/>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63" name="Google Shape;4863;p245"/>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64" name="Google Shape;4864;p245"/>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865" name="Google Shape;4865;p245"/>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866" name="Google Shape;4866;p245"/>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867" name="Google Shape;4867;p245"/>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868" name="Google Shape;4868;p24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869" name="Google Shape;4869;p245"/>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870" name="Google Shape;4870;p245"/>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871" name="Google Shape;4871;p245"/>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die Erkrankung medikamentös kontrolliert;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4872" name="Google Shape;4872;p245"/>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Autosomal-dominant </a:t>
            </a:r>
            <a:r>
              <a:rPr b="0" i="0" lang="en-US" sz="1200" u="none" cap="none" strike="noStrike">
                <a:solidFill>
                  <a:schemeClr val="dk1"/>
                </a:solidFill>
                <a:latin typeface="Arial"/>
                <a:ea typeface="Arial"/>
                <a:cs typeface="Arial"/>
                <a:sym typeface="Arial"/>
              </a:rPr>
              <a:t>(obwohl einige Fälle sporadisch auftreten)</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Nein</a:t>
            </a:r>
            <a:endParaRPr/>
          </a:p>
        </p:txBody>
      </p:sp>
    </p:spTree>
  </p:cSld>
  <p:clrMapOvr>
    <a:masterClrMapping/>
  </p:clrMapOvr>
</p:sld>
</file>

<file path=ppt/slides/slide2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6" name="Shape 4876"/>
        <p:cNvGrpSpPr/>
        <p:nvPr/>
      </p:nvGrpSpPr>
      <p:grpSpPr>
        <a:xfrm>
          <a:off x="0" y="0"/>
          <a:ext cx="0" cy="0"/>
          <a:chOff x="0" y="0"/>
          <a:chExt cx="0" cy="0"/>
        </a:xfrm>
      </p:grpSpPr>
      <p:sp>
        <p:nvSpPr>
          <p:cNvPr id="4877" name="Google Shape;4877;p246"/>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878" name="Google Shape;4878;p246"/>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879" name="Google Shape;4879;p246"/>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880" name="Google Shape;4880;p246"/>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881" name="Google Shape;4881;p246"/>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882" name="Google Shape;4882;p246"/>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883" name="Google Shape;4883;p246"/>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884" name="Google Shape;4884;p246"/>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885" name="Google Shape;4885;p246"/>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886" name="Google Shape;4886;p246"/>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87" name="Google Shape;4887;p246"/>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88" name="Google Shape;4888;p246"/>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889" name="Google Shape;4889;p246"/>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890" name="Google Shape;4890;p246"/>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891" name="Google Shape;4891;p246"/>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892" name="Google Shape;4892;p246"/>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893" name="Google Shape;4893;p24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894" name="Google Shape;4894;p246"/>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895" name="Google Shape;4895;p246"/>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896" name="Google Shape;4896;p246"/>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In der mittleren bis späten Kindheit.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eine Kontrolle medikamentös erreicht;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4897" name="Google Shape;4897;p246"/>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Autosomal-dominant </a:t>
            </a:r>
            <a:r>
              <a:rPr b="0" i="0" lang="en-US" sz="1200" u="none" cap="none" strike="noStrike">
                <a:solidFill>
                  <a:schemeClr val="dk1"/>
                </a:solidFill>
                <a:latin typeface="Arial"/>
                <a:ea typeface="Arial"/>
                <a:cs typeface="Arial"/>
                <a:sym typeface="Arial"/>
              </a:rPr>
              <a:t>(obwohl einige Fälle sporadisch auftreten)</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Nein</a:t>
            </a:r>
            <a:endParaRPr/>
          </a:p>
        </p:txBody>
      </p:sp>
    </p:spTree>
  </p:cSld>
  <p:clrMapOvr>
    <a:masterClrMapping/>
  </p:clrMapOvr>
</p:sld>
</file>

<file path=ppt/slides/slide2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1" name="Shape 4901"/>
        <p:cNvGrpSpPr/>
        <p:nvPr/>
      </p:nvGrpSpPr>
      <p:grpSpPr>
        <a:xfrm>
          <a:off x="0" y="0"/>
          <a:ext cx="0" cy="0"/>
          <a:chOff x="0" y="0"/>
          <a:chExt cx="0" cy="0"/>
        </a:xfrm>
      </p:grpSpPr>
      <p:sp>
        <p:nvSpPr>
          <p:cNvPr id="4902" name="Google Shape;4902;p247"/>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903" name="Google Shape;4903;p247"/>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904" name="Google Shape;4904;p247"/>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905" name="Google Shape;4905;p247"/>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906" name="Google Shape;4906;p247"/>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907" name="Google Shape;4907;p247"/>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908" name="Google Shape;4908;p247"/>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909" name="Google Shape;4909;p247"/>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910" name="Google Shape;4910;p247"/>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911" name="Google Shape;4911;p247"/>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12" name="Google Shape;4912;p247"/>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13" name="Google Shape;4913;p247"/>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14" name="Google Shape;4914;p247"/>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915" name="Google Shape;4915;p247"/>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916" name="Google Shape;4916;p247"/>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917" name="Google Shape;4917;p247"/>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918" name="Google Shape;4918;p24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919" name="Google Shape;4919;p247"/>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920" name="Google Shape;4920;p247"/>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921" name="Google Shape;4921;p247"/>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die Erkrankung medikamentös kontrolliert;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4922" name="Google Shape;4922;p247"/>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Autosomal-dominant </a:t>
            </a:r>
            <a:r>
              <a:rPr b="0" i="0" lang="en-US" sz="1200" u="none" cap="none" strike="noStrike">
                <a:solidFill>
                  <a:schemeClr val="dk1"/>
                </a:solidFill>
                <a:latin typeface="Arial"/>
                <a:ea typeface="Arial"/>
                <a:cs typeface="Arial"/>
                <a:sym typeface="Arial"/>
              </a:rPr>
              <a:t>(obwohl einige Fälle sporadisch auftreten)</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Nein</a:t>
            </a:r>
            <a:endParaRPr/>
          </a:p>
        </p:txBody>
      </p:sp>
    </p:spTree>
  </p:cSld>
  <p:clrMapOvr>
    <a:masterClrMapping/>
  </p:clrMapOvr>
</p:sld>
</file>

<file path=ppt/slides/slide2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6" name="Shape 4926"/>
        <p:cNvGrpSpPr/>
        <p:nvPr/>
      </p:nvGrpSpPr>
      <p:grpSpPr>
        <a:xfrm>
          <a:off x="0" y="0"/>
          <a:ext cx="0" cy="0"/>
          <a:chOff x="0" y="0"/>
          <a:chExt cx="0" cy="0"/>
        </a:xfrm>
      </p:grpSpPr>
      <p:sp>
        <p:nvSpPr>
          <p:cNvPr id="4927" name="Google Shape;4927;p24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928" name="Google Shape;4928;p24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929" name="Google Shape;4929;p24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930" name="Google Shape;4930;p24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931" name="Google Shape;4931;p248"/>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932" name="Google Shape;4932;p248"/>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933" name="Google Shape;4933;p248"/>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934" name="Google Shape;4934;p24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935" name="Google Shape;4935;p248"/>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936" name="Google Shape;4936;p248"/>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37" name="Google Shape;4937;p248"/>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38" name="Google Shape;4938;p248"/>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39" name="Google Shape;4939;p248"/>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940" name="Google Shape;4940;p248"/>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941" name="Google Shape;4941;p24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942" name="Google Shape;4942;p24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943" name="Google Shape;4943;p24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944" name="Google Shape;4944;p248"/>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945" name="Google Shape;4945;p248"/>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946" name="Google Shape;4946;p248"/>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die Erkrankung medikamentös kontrolliert;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4947" name="Google Shape;4947;p248"/>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Autosomal-dominant </a:t>
            </a:r>
            <a:r>
              <a:rPr b="0" i="0" lang="en-US" sz="1200" u="none" cap="none" strike="noStrike">
                <a:solidFill>
                  <a:schemeClr val="dk1"/>
                </a:solidFill>
                <a:latin typeface="Arial"/>
                <a:ea typeface="Arial"/>
                <a:cs typeface="Arial"/>
                <a:sym typeface="Arial"/>
              </a:rPr>
              <a:t>(obwohl einige Fälle sporadisch auftreten)</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Nein</a:t>
            </a:r>
            <a:endParaRPr/>
          </a:p>
        </p:txBody>
      </p:sp>
    </p:spTree>
  </p:cSld>
  <p:clrMapOvr>
    <a:masterClrMapping/>
  </p:clrMapOvr>
</p:sld>
</file>

<file path=ppt/slides/slide2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1" name="Shape 4951"/>
        <p:cNvGrpSpPr/>
        <p:nvPr/>
      </p:nvGrpSpPr>
      <p:grpSpPr>
        <a:xfrm>
          <a:off x="0" y="0"/>
          <a:ext cx="0" cy="0"/>
          <a:chOff x="0" y="0"/>
          <a:chExt cx="0" cy="0"/>
        </a:xfrm>
      </p:grpSpPr>
      <p:sp>
        <p:nvSpPr>
          <p:cNvPr id="4952" name="Google Shape;4952;p249"/>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953" name="Google Shape;4953;p249"/>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954" name="Google Shape;4954;p249"/>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955" name="Google Shape;4955;p249"/>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956" name="Google Shape;4956;p249"/>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957" name="Google Shape;4957;p249"/>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958" name="Google Shape;4958;p249"/>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959" name="Google Shape;4959;p249"/>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960" name="Google Shape;4960;p249"/>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961" name="Google Shape;4961;p249"/>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62" name="Google Shape;4962;p249"/>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63" name="Google Shape;4963;p249"/>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64" name="Google Shape;4964;p249"/>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965" name="Google Shape;4965;p249"/>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966" name="Google Shape;4966;p249"/>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967" name="Google Shape;4967;p249"/>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968" name="Google Shape;4968;p24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969" name="Google Shape;4969;p249"/>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970" name="Google Shape;4970;p249"/>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971" name="Google Shape;4971;p249"/>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eine Kontrolle medikamentös erreicht;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4972" name="Google Shape;4972;p249"/>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Autosomal-dominant </a:t>
            </a:r>
            <a:r>
              <a:rPr b="0" i="0" lang="en-US" sz="1200" u="none" cap="none" strike="noStrike">
                <a:solidFill>
                  <a:schemeClr val="dk1"/>
                </a:solidFill>
                <a:latin typeface="Arial"/>
                <a:ea typeface="Arial"/>
                <a:cs typeface="Arial"/>
                <a:sym typeface="Arial"/>
              </a:rPr>
              <a:t>(obwohl einige Fälle sporadisch auftreten)</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Nein</a:t>
            </a:r>
            <a:endParaRPr/>
          </a:p>
        </p:txBody>
      </p:sp>
    </p:spTree>
  </p:cSld>
  <p:clrMapOvr>
    <a:masterClrMapping/>
  </p:clrMapOvr>
</p:sld>
</file>

<file path=ppt/slides/slide2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76" name="Shape 4976"/>
        <p:cNvGrpSpPr/>
        <p:nvPr/>
      </p:nvGrpSpPr>
      <p:grpSpPr>
        <a:xfrm>
          <a:off x="0" y="0"/>
          <a:ext cx="0" cy="0"/>
          <a:chOff x="0" y="0"/>
          <a:chExt cx="0" cy="0"/>
        </a:xfrm>
      </p:grpSpPr>
      <p:sp>
        <p:nvSpPr>
          <p:cNvPr id="4977" name="Google Shape;4977;p250"/>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4978" name="Google Shape;4978;p250"/>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4979" name="Google Shape;4979;p250"/>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4980" name="Google Shape;4980;p250"/>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4981" name="Google Shape;4981;p250"/>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4982" name="Google Shape;4982;p250"/>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4983" name="Google Shape;4983;p250"/>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4984" name="Google Shape;4984;p250"/>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4985" name="Google Shape;4985;p250"/>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4986" name="Google Shape;4986;p250"/>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87" name="Google Shape;4987;p250"/>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88" name="Google Shape;4988;p250"/>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4989" name="Google Shape;4989;p250"/>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4990" name="Google Shape;4990;p250"/>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4991" name="Google Shape;4991;p250"/>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4992" name="Google Shape;4992;p250"/>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4993" name="Google Shape;4993;p25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994" name="Google Shape;4994;p250"/>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4995" name="Google Shape;4995;p250"/>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4996" name="Google Shape;4996;p250"/>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die Erkrankung medikamentös kontrolliert;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4997" name="Google Shape;4997;p250"/>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Autosomal-dominant (obwohl einige Fälle sporadisch auftreten)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Nein</a:t>
            </a:r>
            <a:endParaRPr/>
          </a:p>
        </p:txBody>
      </p:sp>
      <p:sp>
        <p:nvSpPr>
          <p:cNvPr id="4998" name="Google Shape;4998;p250"/>
          <p:cNvSpPr txBox="1"/>
          <p:nvPr/>
        </p:nvSpPr>
        <p:spPr>
          <a:xfrm>
            <a:off x="520700" y="3287713"/>
            <a:ext cx="6219900" cy="9492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Welche nicht-</a:t>
            </a:r>
            <a:r>
              <a:rPr i="1" lang="en-US" sz="1200">
                <a:solidFill>
                  <a:srgbClr val="0000FF"/>
                </a:solidFill>
              </a:rPr>
              <a:t>okulären</a:t>
            </a:r>
            <a:r>
              <a:rPr b="0" i="1" lang="en-US" sz="1200" u="none" cap="none" strike="noStrike">
                <a:solidFill>
                  <a:srgbClr val="0000FF"/>
                </a:solidFill>
                <a:latin typeface="Arial"/>
                <a:ea typeface="Arial"/>
                <a:cs typeface="Arial"/>
                <a:sym typeface="Arial"/>
              </a:rPr>
              <a:t> Anomalien treten bei der </a:t>
            </a:r>
            <a:r>
              <a:rPr b="0" i="0" lang="en-US" sz="1200" u="none" cap="none" strike="noStrike">
                <a:solidFill>
                  <a:srgbClr val="0000FF"/>
                </a:solidFill>
                <a:latin typeface="Arial"/>
                <a:ea typeface="Arial"/>
                <a:cs typeface="Arial"/>
                <a:sym typeface="Arial"/>
              </a:rPr>
              <a:t>systemischen </a:t>
            </a:r>
            <a:r>
              <a:rPr b="0" i="1" lang="en-US" sz="1200" u="none" cap="none" strike="noStrike">
                <a:solidFill>
                  <a:srgbClr val="0000FF"/>
                </a:solidFill>
                <a:latin typeface="Arial"/>
                <a:ea typeface="Arial"/>
                <a:cs typeface="Arial"/>
                <a:sym typeface="Arial"/>
              </a:rPr>
              <a:t>Form auf?</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p:txBody>
      </p:sp>
    </p:spTree>
  </p:cSld>
  <p:clrMapOvr>
    <a:masterClrMapping/>
  </p:clrMapOvr>
</p:sld>
</file>

<file path=ppt/slides/slide2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2" name="Shape 5002"/>
        <p:cNvGrpSpPr/>
        <p:nvPr/>
      </p:nvGrpSpPr>
      <p:grpSpPr>
        <a:xfrm>
          <a:off x="0" y="0"/>
          <a:ext cx="0" cy="0"/>
          <a:chOff x="0" y="0"/>
          <a:chExt cx="0" cy="0"/>
        </a:xfrm>
      </p:grpSpPr>
      <p:sp>
        <p:nvSpPr>
          <p:cNvPr id="5003" name="Google Shape;5003;p251"/>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004" name="Google Shape;5004;p251"/>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005" name="Google Shape;5005;p251"/>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006" name="Google Shape;5006;p251"/>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007" name="Google Shape;5007;p251"/>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008" name="Google Shape;5008;p251"/>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5009" name="Google Shape;5009;p251"/>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010" name="Google Shape;5010;p251"/>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011" name="Google Shape;5011;p251"/>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012" name="Google Shape;5012;p251"/>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013" name="Google Shape;5013;p251"/>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014" name="Google Shape;5014;p251"/>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015" name="Google Shape;5015;p251"/>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016" name="Google Shape;5016;p251"/>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017" name="Google Shape;5017;p251"/>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018" name="Google Shape;5018;p251"/>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019" name="Google Shape;5019;p25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020" name="Google Shape;5020;p251"/>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021" name="Google Shape;5021;p251"/>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5022" name="Google Shape;5022;p251"/>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eine Kontrolle medikamentös erreicht;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5023" name="Google Shape;5023;p251"/>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Autosomal-dominant (obwohl einige Fälle sporadisch auftreten)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Nein</a:t>
            </a:r>
            <a:endParaRPr/>
          </a:p>
        </p:txBody>
      </p:sp>
      <p:sp>
        <p:nvSpPr>
          <p:cNvPr id="5024" name="Google Shape;5024;p251"/>
          <p:cNvSpPr txBox="1"/>
          <p:nvPr/>
        </p:nvSpPr>
        <p:spPr>
          <a:xfrm>
            <a:off x="520700" y="3287713"/>
            <a:ext cx="6219900" cy="9492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Welche nicht-</a:t>
            </a:r>
            <a:r>
              <a:rPr i="1" lang="en-US" sz="1200">
                <a:solidFill>
                  <a:srgbClr val="0000FF"/>
                </a:solidFill>
              </a:rPr>
              <a:t>okulären</a:t>
            </a:r>
            <a:r>
              <a:rPr b="0" i="1" lang="en-US" sz="1200" u="none" cap="none" strike="noStrike">
                <a:solidFill>
                  <a:srgbClr val="0000FF"/>
                </a:solidFill>
                <a:latin typeface="Arial"/>
                <a:ea typeface="Arial"/>
                <a:cs typeface="Arial"/>
                <a:sym typeface="Arial"/>
              </a:rPr>
              <a:t> Anomalien treten bei der </a:t>
            </a:r>
            <a:r>
              <a:rPr b="0" i="0" lang="en-US" sz="1200" u="none" cap="none" strike="noStrike">
                <a:solidFill>
                  <a:srgbClr val="0000FF"/>
                </a:solidFill>
                <a:latin typeface="Arial"/>
                <a:ea typeface="Arial"/>
                <a:cs typeface="Arial"/>
                <a:sym typeface="Arial"/>
              </a:rPr>
              <a:t>systemischen </a:t>
            </a:r>
            <a:r>
              <a:rPr b="0" i="1" lang="en-US" sz="1200" u="none" cap="none" strike="noStrike">
                <a:solidFill>
                  <a:srgbClr val="0000FF"/>
                </a:solidFill>
                <a:latin typeface="Arial"/>
                <a:ea typeface="Arial"/>
                <a:cs typeface="Arial"/>
                <a:sym typeface="Arial"/>
              </a:rPr>
              <a:t>Form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--Anomalien des Gebisses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5025" name="Google Shape;5025;p251"/>
          <p:cNvSpPr/>
          <p:nvPr/>
        </p:nvSpPr>
        <p:spPr>
          <a:xfrm>
            <a:off x="1674012" y="3478575"/>
            <a:ext cx="7668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9" name="Shape 5029"/>
        <p:cNvGrpSpPr/>
        <p:nvPr/>
      </p:nvGrpSpPr>
      <p:grpSpPr>
        <a:xfrm>
          <a:off x="0" y="0"/>
          <a:ext cx="0" cy="0"/>
          <a:chOff x="0" y="0"/>
          <a:chExt cx="0" cy="0"/>
        </a:xfrm>
      </p:grpSpPr>
      <p:sp>
        <p:nvSpPr>
          <p:cNvPr id="5030" name="Google Shape;5030;p252"/>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031" name="Google Shape;5031;p252"/>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032" name="Google Shape;5032;p252"/>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033" name="Google Shape;5033;p252"/>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034" name="Google Shape;5034;p252"/>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035" name="Google Shape;5035;p252"/>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5036" name="Google Shape;5036;p252"/>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037" name="Google Shape;5037;p252"/>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038" name="Google Shape;5038;p252"/>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039" name="Google Shape;5039;p252"/>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040" name="Google Shape;5040;p252"/>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041" name="Google Shape;5041;p252"/>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042" name="Google Shape;5042;p252"/>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043" name="Google Shape;5043;p252"/>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044" name="Google Shape;5044;p252"/>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045" name="Google Shape;5045;p252"/>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046" name="Google Shape;5046;p25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047" name="Google Shape;5047;p252"/>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048" name="Google Shape;5048;p252"/>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5049" name="Google Shape;5049;p252"/>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eine Kontrolle medikamentös erreicht;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5050" name="Google Shape;5050;p252"/>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Autosomal-dominant (obwohl einige Fälle sporadisch auftreten)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Nein</a:t>
            </a:r>
            <a:endParaRPr/>
          </a:p>
        </p:txBody>
      </p:sp>
      <p:sp>
        <p:nvSpPr>
          <p:cNvPr id="5051" name="Google Shape;5051;p252"/>
          <p:cNvSpPr txBox="1"/>
          <p:nvPr/>
        </p:nvSpPr>
        <p:spPr>
          <a:xfrm>
            <a:off x="520700" y="3287713"/>
            <a:ext cx="6219900" cy="9492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Welche nicht-</a:t>
            </a:r>
            <a:r>
              <a:rPr i="1" lang="en-US" sz="1200">
                <a:solidFill>
                  <a:srgbClr val="0000FF"/>
                </a:solidFill>
              </a:rPr>
              <a:t>okulären</a:t>
            </a:r>
            <a:r>
              <a:rPr b="0" i="1" lang="en-US" sz="1200" u="none" cap="none" strike="noStrike">
                <a:solidFill>
                  <a:srgbClr val="0000FF"/>
                </a:solidFill>
                <a:latin typeface="Arial"/>
                <a:ea typeface="Arial"/>
                <a:cs typeface="Arial"/>
                <a:sym typeface="Arial"/>
              </a:rPr>
              <a:t> Anomalien treten bei der </a:t>
            </a:r>
            <a:r>
              <a:rPr b="0" i="0" lang="en-US" sz="1200" u="none" cap="none" strike="noStrike">
                <a:solidFill>
                  <a:srgbClr val="0000FF"/>
                </a:solidFill>
                <a:latin typeface="Arial"/>
                <a:ea typeface="Arial"/>
                <a:cs typeface="Arial"/>
                <a:sym typeface="Arial"/>
              </a:rPr>
              <a:t>systemischen </a:t>
            </a:r>
            <a:r>
              <a:rPr b="0" i="1" lang="en-US" sz="1200" u="none" cap="none" strike="noStrike">
                <a:solidFill>
                  <a:srgbClr val="0000FF"/>
                </a:solidFill>
                <a:latin typeface="Arial"/>
                <a:ea typeface="Arial"/>
                <a:cs typeface="Arial"/>
                <a:sym typeface="Arial"/>
              </a:rPr>
              <a:t>Form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--Anomalien des Gebisses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Tree>
  </p:cSld>
  <p:clrMapOvr>
    <a:masterClrMapping/>
  </p:clrMapOvr>
</p:sld>
</file>

<file path=ppt/slides/slide2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5" name="Shape 5055"/>
        <p:cNvGrpSpPr/>
        <p:nvPr/>
      </p:nvGrpSpPr>
      <p:grpSpPr>
        <a:xfrm>
          <a:off x="0" y="0"/>
          <a:ext cx="0" cy="0"/>
          <a:chOff x="0" y="0"/>
          <a:chExt cx="0" cy="0"/>
        </a:xfrm>
      </p:grpSpPr>
      <p:sp>
        <p:nvSpPr>
          <p:cNvPr id="5056" name="Google Shape;5056;p253"/>
          <p:cNvSpPr txBox="1"/>
          <p:nvPr/>
        </p:nvSpPr>
        <p:spPr>
          <a:xfrm>
            <a:off x="2633663" y="6096000"/>
            <a:ext cx="38766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Axenfeld-</a:t>
            </a:r>
            <a:r>
              <a:rPr lang="en-US" sz="1200">
                <a:solidFill>
                  <a:schemeClr val="dk1"/>
                </a:solidFill>
              </a:rPr>
              <a:t>Rieger</a:t>
            </a:r>
            <a:r>
              <a:rPr b="0" i="0" lang="en-US" sz="1200" u="none" cap="none" strike="noStrike">
                <a:solidFill>
                  <a:schemeClr val="dk1"/>
                </a:solidFill>
                <a:latin typeface="Arial"/>
                <a:ea typeface="Arial"/>
                <a:cs typeface="Arial"/>
                <a:sym typeface="Arial"/>
              </a:rPr>
              <a:t>-Syndrom: Zahnfehlbildungen</a:t>
            </a:r>
            <a:endParaRPr/>
          </a:p>
        </p:txBody>
      </p:sp>
      <p:sp>
        <p:nvSpPr>
          <p:cNvPr id="5057" name="Google Shape;5057;p25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pic>
        <p:nvPicPr>
          <p:cNvPr id="5058" name="Google Shape;5058;p253"/>
          <p:cNvPicPr preferRelativeResize="0"/>
          <p:nvPr/>
        </p:nvPicPr>
        <p:blipFill rotWithShape="1">
          <a:blip r:embed="rId3">
            <a:alphaModFix/>
          </a:blip>
          <a:srcRect b="0" l="0" r="0" t="0"/>
          <a:stretch/>
        </p:blipFill>
        <p:spPr>
          <a:xfrm>
            <a:off x="2035175" y="2012950"/>
            <a:ext cx="5073650" cy="2852738"/>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 name="Shape 460"/>
        <p:cNvGrpSpPr/>
        <p:nvPr/>
      </p:nvGrpSpPr>
      <p:grpSpPr>
        <a:xfrm>
          <a:off x="0" y="0"/>
          <a:ext cx="0" cy="0"/>
          <a:chOff x="0" y="0"/>
          <a:chExt cx="0" cy="0"/>
        </a:xfrm>
      </p:grpSpPr>
      <p:sp>
        <p:nvSpPr>
          <p:cNvPr id="461" name="Google Shape;461;p2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462" name="Google Shape;462;p2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463" name="Google Shape;463;p25"/>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464" name="Google Shape;464;p25"/>
          <p:cNvSpPr txBox="1"/>
          <p:nvPr/>
        </p:nvSpPr>
        <p:spPr>
          <a:xfrm>
            <a:off x="763600" y="2514600"/>
            <a:ext cx="22224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465" name="Google Shape;465;p25"/>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466" name="Google Shape;466;p25"/>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467" name="Google Shape;467;p25"/>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468" name="Google Shape;468;p25"/>
          <p:cNvSpPr txBox="1"/>
          <p:nvPr/>
        </p:nvSpPr>
        <p:spPr>
          <a:xfrm>
            <a:off x="3852863" y="2286000"/>
            <a:ext cx="4754700" cy="1811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10 </a:t>
            </a:r>
            <a:r>
              <a:rPr b="0" i="0" lang="en-US" sz="1200" u="none" cap="none" strike="noStrike">
                <a:solidFill>
                  <a:srgbClr val="0000FF"/>
                </a:solidFill>
                <a:latin typeface="Arial"/>
                <a:ea typeface="Arial"/>
                <a:cs typeface="Arial"/>
                <a:sym typeface="Arial"/>
              </a:rPr>
              <a:t>bis „</a:t>
            </a:r>
            <a:r>
              <a:rPr lang="en-US" sz="1200">
                <a:solidFill>
                  <a:srgbClr val="0000FF"/>
                </a:solidFill>
              </a:rPr>
              <a:t>unterer Teenager-Bereich</a:t>
            </a:r>
            <a:r>
              <a:rPr b="0" i="0" lang="en-US" sz="1200" u="none" cap="none" strike="noStrike">
                <a:solidFill>
                  <a:srgbClr val="0000FF"/>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a:t>
            </a:r>
            <a:r>
              <a:rPr b="0" i="1" lang="en-US" sz="1200" u="none" cap="none" strike="noStrike">
                <a:solidFill>
                  <a:srgbClr val="0000FF"/>
                </a:solidFill>
                <a:latin typeface="Arial"/>
                <a:ea typeface="Arial"/>
                <a:cs typeface="Arial"/>
                <a:sym typeface="Arial"/>
              </a:rPr>
              <a:t>Glaukom</a:t>
            </a:r>
            <a:r>
              <a:rPr b="0" i="0" lang="en-US" sz="1200" u="none" cap="none" strike="noStrike">
                <a:solidFill>
                  <a:srgbClr val="0000F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In welchem Alter (Zeitraum) nähert sich der normale Augeninnendruck dem eines Erwachsenen an?</a:t>
            </a:r>
            <a:endParaRPr b="0" i="0" sz="1600" u="none" cap="none" strike="noStrike">
              <a:solidFill>
                <a:srgbClr val="0000FF"/>
              </a:solidFill>
              <a:latin typeface="Arial"/>
              <a:ea typeface="Arial"/>
              <a:cs typeface="Arial"/>
              <a:sym typeface="Arial"/>
            </a:endParaRPr>
          </a:p>
        </p:txBody>
      </p:sp>
      <p:sp>
        <p:nvSpPr>
          <p:cNvPr id="469" name="Google Shape;469;p2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70" name="Google Shape;470;p25"/>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471" name="Google Shape;471;p25"/>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472" name="Google Shape;472;p2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2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62" name="Shape 5062"/>
        <p:cNvGrpSpPr/>
        <p:nvPr/>
      </p:nvGrpSpPr>
      <p:grpSpPr>
        <a:xfrm>
          <a:off x="0" y="0"/>
          <a:ext cx="0" cy="0"/>
          <a:chOff x="0" y="0"/>
          <a:chExt cx="0" cy="0"/>
        </a:xfrm>
      </p:grpSpPr>
      <p:sp>
        <p:nvSpPr>
          <p:cNvPr id="5063" name="Google Shape;5063;p254"/>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064" name="Google Shape;5064;p254"/>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065" name="Google Shape;5065;p254"/>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066" name="Google Shape;5066;p254"/>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067" name="Google Shape;5067;p254"/>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068" name="Google Shape;5068;p254"/>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5069" name="Google Shape;5069;p254"/>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070" name="Google Shape;5070;p254"/>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071" name="Google Shape;5071;p254"/>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072" name="Google Shape;5072;p254"/>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073" name="Google Shape;5073;p254"/>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074" name="Google Shape;5074;p254"/>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075" name="Google Shape;5075;p254"/>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076" name="Google Shape;5076;p254"/>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077" name="Google Shape;5077;p254"/>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078" name="Google Shape;5078;p254"/>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079" name="Google Shape;5079;p25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080" name="Google Shape;5080;p254"/>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081" name="Google Shape;5081;p254"/>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5082" name="Google Shape;5082;p254"/>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die Erkrankung medikamentös kontrolliert;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5083" name="Google Shape;5083;p254"/>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Autosomal-dominant (obwohl einige Fälle sporadisch auftreten)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Nein</a:t>
            </a:r>
            <a:endParaRPr/>
          </a:p>
        </p:txBody>
      </p:sp>
      <p:sp>
        <p:nvSpPr>
          <p:cNvPr id="5084" name="Google Shape;5084;p254"/>
          <p:cNvSpPr txBox="1"/>
          <p:nvPr/>
        </p:nvSpPr>
        <p:spPr>
          <a:xfrm>
            <a:off x="520700" y="3287713"/>
            <a:ext cx="6219825" cy="1323975"/>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Welche nicht-okularen Anomalien treten bei der </a:t>
            </a:r>
            <a:r>
              <a:rPr b="0" i="0" lang="en-US" sz="1200" u="none" cap="none" strike="noStrike">
                <a:solidFill>
                  <a:srgbClr val="0000FF"/>
                </a:solidFill>
                <a:latin typeface="Arial"/>
                <a:ea typeface="Arial"/>
                <a:cs typeface="Arial"/>
                <a:sym typeface="Arial"/>
              </a:rPr>
              <a:t>systemischen </a:t>
            </a:r>
            <a:r>
              <a:rPr b="0" i="1" lang="en-US" sz="1200" u="none" cap="none" strike="noStrike">
                <a:solidFill>
                  <a:srgbClr val="0000FF"/>
                </a:solidFill>
                <a:latin typeface="Arial"/>
                <a:ea typeface="Arial"/>
                <a:cs typeface="Arial"/>
                <a:sym typeface="Arial"/>
              </a:rPr>
              <a:t>Form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--Anomalien des Gebisses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--Charakteristisches Gesicht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5085" name="Google Shape;5085;p254"/>
          <p:cNvSpPr/>
          <p:nvPr/>
        </p:nvSpPr>
        <p:spPr>
          <a:xfrm>
            <a:off x="1912500" y="3657600"/>
            <a:ext cx="7653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9" name="Shape 5089"/>
        <p:cNvGrpSpPr/>
        <p:nvPr/>
      </p:nvGrpSpPr>
      <p:grpSpPr>
        <a:xfrm>
          <a:off x="0" y="0"/>
          <a:ext cx="0" cy="0"/>
          <a:chOff x="0" y="0"/>
          <a:chExt cx="0" cy="0"/>
        </a:xfrm>
      </p:grpSpPr>
      <p:sp>
        <p:nvSpPr>
          <p:cNvPr id="5090" name="Google Shape;5090;p255"/>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091" name="Google Shape;5091;p255"/>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092" name="Google Shape;5092;p255"/>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093" name="Google Shape;5093;p255"/>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094" name="Google Shape;5094;p255"/>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095" name="Google Shape;5095;p255"/>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5096" name="Google Shape;5096;p255"/>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097" name="Google Shape;5097;p255"/>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098" name="Google Shape;5098;p255"/>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099" name="Google Shape;5099;p255"/>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00" name="Google Shape;5100;p255"/>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01" name="Google Shape;5101;p255"/>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02" name="Google Shape;5102;p255"/>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103" name="Google Shape;5103;p255"/>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104" name="Google Shape;5104;p255"/>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105" name="Google Shape;5105;p255"/>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106" name="Google Shape;5106;p25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107" name="Google Shape;5107;p255"/>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108" name="Google Shape;5108;p255"/>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5109" name="Google Shape;5109;p255"/>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eine Kontrolle medikamentös erreicht;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5110" name="Google Shape;5110;p255"/>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Autosomal-dominant (obwohl einige Fälle sporadisch auftreten)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Nein</a:t>
            </a:r>
            <a:endParaRPr/>
          </a:p>
        </p:txBody>
      </p:sp>
      <p:sp>
        <p:nvSpPr>
          <p:cNvPr id="5111" name="Google Shape;5111;p255"/>
          <p:cNvSpPr txBox="1"/>
          <p:nvPr/>
        </p:nvSpPr>
        <p:spPr>
          <a:xfrm>
            <a:off x="520700" y="3287713"/>
            <a:ext cx="6219825" cy="1323975"/>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Welche nicht-okularen Anomalien treten bei der </a:t>
            </a:r>
            <a:r>
              <a:rPr b="0" i="0" lang="en-US" sz="1200" u="none" cap="none" strike="noStrike">
                <a:solidFill>
                  <a:srgbClr val="0000FF"/>
                </a:solidFill>
                <a:latin typeface="Arial"/>
                <a:ea typeface="Arial"/>
                <a:cs typeface="Arial"/>
                <a:sym typeface="Arial"/>
              </a:rPr>
              <a:t>systemischen </a:t>
            </a:r>
            <a:r>
              <a:rPr b="0" i="1" lang="en-US" sz="1200" u="none" cap="none" strike="noStrike">
                <a:solidFill>
                  <a:srgbClr val="0000FF"/>
                </a:solidFill>
                <a:latin typeface="Arial"/>
                <a:ea typeface="Arial"/>
                <a:cs typeface="Arial"/>
                <a:sym typeface="Arial"/>
              </a:rPr>
              <a:t>Form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--Anomalien des Gebisses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--Charakteristisches Gesicht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Tree>
  </p:cSld>
  <p:clrMapOvr>
    <a:masterClrMapping/>
  </p:clrMapOvr>
</p:sld>
</file>

<file path=ppt/slides/slide2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5" name="Shape 5115"/>
        <p:cNvGrpSpPr/>
        <p:nvPr/>
      </p:nvGrpSpPr>
      <p:grpSpPr>
        <a:xfrm>
          <a:off x="0" y="0"/>
          <a:ext cx="0" cy="0"/>
          <a:chOff x="0" y="0"/>
          <a:chExt cx="0" cy="0"/>
        </a:xfrm>
      </p:grpSpPr>
      <p:sp>
        <p:nvSpPr>
          <p:cNvPr id="5116" name="Google Shape;5116;p256"/>
          <p:cNvSpPr txBox="1"/>
          <p:nvPr/>
        </p:nvSpPr>
        <p:spPr>
          <a:xfrm>
            <a:off x="1206500" y="5905500"/>
            <a:ext cx="6731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Axenfeld-</a:t>
            </a:r>
            <a:r>
              <a:rPr lang="en-US" sz="1200">
                <a:solidFill>
                  <a:schemeClr val="dk1"/>
                </a:solidFill>
              </a:rPr>
              <a:t>Rieger</a:t>
            </a:r>
            <a:r>
              <a:rPr b="0" i="0" lang="en-US" sz="1200" u="none" cap="none" strike="noStrike">
                <a:solidFill>
                  <a:schemeClr val="dk1"/>
                </a:solidFill>
                <a:latin typeface="Arial"/>
                <a:ea typeface="Arial"/>
                <a:cs typeface="Arial"/>
                <a:sym typeface="Arial"/>
              </a:rPr>
              <a:t>-Syndrom: Charakteristisches Erscheinungsbild mit Unterentwicklung des Oberkiefers, </a:t>
            </a:r>
            <a:r>
              <a:rPr lang="en-US" sz="1200">
                <a:solidFill>
                  <a:schemeClr val="dk1"/>
                </a:solidFill>
              </a:rPr>
              <a:t>niedriger </a:t>
            </a:r>
            <a:r>
              <a:rPr b="0" i="0" lang="en-US" sz="1200" u="none" cap="none" strike="noStrike">
                <a:solidFill>
                  <a:schemeClr val="dk1"/>
                </a:solidFill>
                <a:latin typeface="Arial"/>
                <a:ea typeface="Arial"/>
                <a:cs typeface="Arial"/>
                <a:sym typeface="Arial"/>
              </a:rPr>
              <a:t>Oberlippe und breitem Nasenrücken</a:t>
            </a:r>
            <a:endParaRPr/>
          </a:p>
        </p:txBody>
      </p:sp>
      <p:sp>
        <p:nvSpPr>
          <p:cNvPr id="5117" name="Google Shape;5117;p25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pic>
        <p:nvPicPr>
          <p:cNvPr id="5118" name="Google Shape;5118;p256"/>
          <p:cNvPicPr preferRelativeResize="0"/>
          <p:nvPr/>
        </p:nvPicPr>
        <p:blipFill rotWithShape="1">
          <a:blip r:embed="rId3">
            <a:alphaModFix/>
          </a:blip>
          <a:srcRect b="0" l="0" r="0" t="0"/>
          <a:stretch/>
        </p:blipFill>
        <p:spPr>
          <a:xfrm>
            <a:off x="2919413" y="1206500"/>
            <a:ext cx="3305175" cy="4445000"/>
          </a:xfrm>
          <a:prstGeom prst="rect">
            <a:avLst/>
          </a:prstGeom>
          <a:noFill/>
          <a:ln>
            <a:noFill/>
          </a:ln>
        </p:spPr>
      </p:pic>
    </p:spTree>
  </p:cSld>
  <p:clrMapOvr>
    <a:masterClrMapping/>
  </p:clrMapOvr>
</p:sld>
</file>

<file path=ppt/slides/slide2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2" name="Shape 5122"/>
        <p:cNvGrpSpPr/>
        <p:nvPr/>
      </p:nvGrpSpPr>
      <p:grpSpPr>
        <a:xfrm>
          <a:off x="0" y="0"/>
          <a:ext cx="0" cy="0"/>
          <a:chOff x="0" y="0"/>
          <a:chExt cx="0" cy="0"/>
        </a:xfrm>
      </p:grpSpPr>
      <p:sp>
        <p:nvSpPr>
          <p:cNvPr id="5123" name="Google Shape;5123;p257"/>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124" name="Google Shape;5124;p257"/>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125" name="Google Shape;5125;p257"/>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126" name="Google Shape;5126;p257"/>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127" name="Google Shape;5127;p257"/>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128" name="Google Shape;5128;p257"/>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5129" name="Google Shape;5129;p257"/>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130" name="Google Shape;5130;p257"/>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131" name="Google Shape;5131;p257"/>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132" name="Google Shape;5132;p257"/>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33" name="Google Shape;5133;p257"/>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34" name="Google Shape;5134;p257"/>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35" name="Google Shape;5135;p257"/>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136" name="Google Shape;5136;p257"/>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137" name="Google Shape;5137;p257"/>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138" name="Google Shape;5138;p257"/>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139" name="Google Shape;5139;p25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140" name="Google Shape;5140;p257"/>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141" name="Google Shape;5141;p257"/>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5142" name="Google Shape;5142;p257"/>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eine Kontrolle medikamentös erreicht;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5143" name="Google Shape;5143;p257"/>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Autosomal-dominant (obwohl einige Fälle sporadisch auftreten)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Nein</a:t>
            </a:r>
            <a:endParaRPr/>
          </a:p>
        </p:txBody>
      </p:sp>
      <p:sp>
        <p:nvSpPr>
          <p:cNvPr id="5144" name="Google Shape;5144;p257"/>
          <p:cNvSpPr txBox="1"/>
          <p:nvPr/>
        </p:nvSpPr>
        <p:spPr>
          <a:xfrm>
            <a:off x="520700" y="3287713"/>
            <a:ext cx="6219825" cy="1323975"/>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Welche nicht-okularen Anomalien treten bei der </a:t>
            </a:r>
            <a:r>
              <a:rPr b="0" i="0" lang="en-US" sz="1200" u="none" cap="none" strike="noStrike">
                <a:solidFill>
                  <a:srgbClr val="0000FF"/>
                </a:solidFill>
                <a:latin typeface="Arial"/>
                <a:ea typeface="Arial"/>
                <a:cs typeface="Arial"/>
                <a:sym typeface="Arial"/>
              </a:rPr>
              <a:t>systemischen </a:t>
            </a:r>
            <a:r>
              <a:rPr b="0" i="1" lang="en-US" sz="1200" u="none" cap="none" strike="noStrike">
                <a:solidFill>
                  <a:srgbClr val="0000FF"/>
                </a:solidFill>
                <a:latin typeface="Arial"/>
                <a:ea typeface="Arial"/>
                <a:cs typeface="Arial"/>
                <a:sym typeface="Arial"/>
              </a:rPr>
              <a:t>Form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--Anomalien des Gebisses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--Charakteristisches Gesicht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--Hautfalten um den Nabel</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5145" name="Google Shape;5145;p257"/>
          <p:cNvSpPr/>
          <p:nvPr/>
        </p:nvSpPr>
        <p:spPr>
          <a:xfrm>
            <a:off x="1352550" y="3835401"/>
            <a:ext cx="11526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Lokalisation</a:t>
            </a:r>
            <a:endParaRPr/>
          </a:p>
        </p:txBody>
      </p:sp>
    </p:spTree>
  </p:cSld>
  <p:clrMapOvr>
    <a:masterClrMapping/>
  </p:clrMapOvr>
</p:sld>
</file>

<file path=ppt/slides/slide2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9" name="Shape 5149"/>
        <p:cNvGrpSpPr/>
        <p:nvPr/>
      </p:nvGrpSpPr>
      <p:grpSpPr>
        <a:xfrm>
          <a:off x="0" y="0"/>
          <a:ext cx="0" cy="0"/>
          <a:chOff x="0" y="0"/>
          <a:chExt cx="0" cy="0"/>
        </a:xfrm>
      </p:grpSpPr>
      <p:sp>
        <p:nvSpPr>
          <p:cNvPr id="5150" name="Google Shape;5150;p25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151" name="Google Shape;5151;p25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152" name="Google Shape;5152;p25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153" name="Google Shape;5153;p25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154" name="Google Shape;5154;p258"/>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155" name="Google Shape;5155;p258"/>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5156" name="Google Shape;5156;p258"/>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157" name="Google Shape;5157;p25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158" name="Google Shape;5158;p258"/>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159" name="Google Shape;5159;p258"/>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60" name="Google Shape;5160;p258"/>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61" name="Google Shape;5161;p258"/>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62" name="Google Shape;5162;p258"/>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163" name="Google Shape;5163;p258"/>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164" name="Google Shape;5164;p25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165" name="Google Shape;5165;p25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166" name="Google Shape;5166;p25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167" name="Google Shape;5167;p258"/>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168" name="Google Shape;5168;p258"/>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5169" name="Google Shape;5169;p258"/>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die Erkrankung medikamentös kontrolliert;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5170" name="Google Shape;5170;p258"/>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Autosomal-dominant (obwohl einige Fälle sporadisch auftreten)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Nein</a:t>
            </a:r>
            <a:endParaRPr/>
          </a:p>
        </p:txBody>
      </p:sp>
      <p:sp>
        <p:nvSpPr>
          <p:cNvPr id="5171" name="Google Shape;5171;p258"/>
          <p:cNvSpPr txBox="1"/>
          <p:nvPr/>
        </p:nvSpPr>
        <p:spPr>
          <a:xfrm>
            <a:off x="520700" y="3287713"/>
            <a:ext cx="6219825" cy="1323975"/>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Welche nicht-okularen Anomalien treten bei der </a:t>
            </a:r>
            <a:r>
              <a:rPr b="0" i="0" lang="en-US" sz="1200" u="none" cap="none" strike="noStrike">
                <a:solidFill>
                  <a:srgbClr val="0000FF"/>
                </a:solidFill>
                <a:latin typeface="Arial"/>
                <a:ea typeface="Arial"/>
                <a:cs typeface="Arial"/>
                <a:sym typeface="Arial"/>
              </a:rPr>
              <a:t>systemischen </a:t>
            </a:r>
            <a:r>
              <a:rPr b="0" i="1" lang="en-US" sz="1200" u="none" cap="none" strike="noStrike">
                <a:solidFill>
                  <a:srgbClr val="0000FF"/>
                </a:solidFill>
                <a:latin typeface="Arial"/>
                <a:ea typeface="Arial"/>
                <a:cs typeface="Arial"/>
                <a:sym typeface="Arial"/>
              </a:rPr>
              <a:t>Form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--Anomalien des Gebisses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--Charakteristisches Gesicht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--Hautfalten um den Nabel</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Tree>
  </p:cSld>
  <p:clrMapOvr>
    <a:masterClrMapping/>
  </p:clrMapOvr>
</p:sld>
</file>

<file path=ppt/slides/slide2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75" name="Shape 5175"/>
        <p:cNvGrpSpPr/>
        <p:nvPr/>
      </p:nvGrpSpPr>
      <p:grpSpPr>
        <a:xfrm>
          <a:off x="0" y="0"/>
          <a:ext cx="0" cy="0"/>
          <a:chOff x="0" y="0"/>
          <a:chExt cx="0" cy="0"/>
        </a:xfrm>
      </p:grpSpPr>
      <p:sp>
        <p:nvSpPr>
          <p:cNvPr id="5176" name="Google Shape;5176;p259"/>
          <p:cNvSpPr txBox="1"/>
          <p:nvPr/>
        </p:nvSpPr>
        <p:spPr>
          <a:xfrm>
            <a:off x="2382838" y="6096000"/>
            <a:ext cx="43782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Axenfeld-</a:t>
            </a:r>
            <a:r>
              <a:rPr lang="en-US" sz="1200">
                <a:solidFill>
                  <a:schemeClr val="dk1"/>
                </a:solidFill>
              </a:rPr>
              <a:t>Rieger</a:t>
            </a:r>
            <a:r>
              <a:rPr b="0" i="0" lang="en-US" sz="1200" u="none" cap="none" strike="noStrike">
                <a:solidFill>
                  <a:schemeClr val="dk1"/>
                </a:solidFill>
                <a:latin typeface="Arial"/>
                <a:ea typeface="Arial"/>
                <a:cs typeface="Arial"/>
                <a:sym typeface="Arial"/>
              </a:rPr>
              <a:t>-Syndrom: Hautfalten im Bereich des Nabels</a:t>
            </a:r>
            <a:endParaRPr/>
          </a:p>
        </p:txBody>
      </p:sp>
      <p:sp>
        <p:nvSpPr>
          <p:cNvPr id="5177" name="Google Shape;5177;p25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pic>
        <p:nvPicPr>
          <p:cNvPr id="5178" name="Google Shape;5178;p259"/>
          <p:cNvPicPr preferRelativeResize="0"/>
          <p:nvPr/>
        </p:nvPicPr>
        <p:blipFill rotWithShape="1">
          <a:blip r:embed="rId3">
            <a:alphaModFix/>
          </a:blip>
          <a:srcRect b="0" l="0" r="0" t="0"/>
          <a:stretch/>
        </p:blipFill>
        <p:spPr>
          <a:xfrm>
            <a:off x="3162300" y="1795463"/>
            <a:ext cx="2819400" cy="3267075"/>
          </a:xfrm>
          <a:prstGeom prst="rect">
            <a:avLst/>
          </a:prstGeom>
          <a:noFill/>
          <a:ln>
            <a:noFill/>
          </a:ln>
        </p:spPr>
      </p:pic>
    </p:spTree>
  </p:cSld>
  <p:clrMapOvr>
    <a:masterClrMapping/>
  </p:clrMapOvr>
</p:sld>
</file>

<file path=ppt/slides/slide2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82" name="Shape 5182"/>
        <p:cNvGrpSpPr/>
        <p:nvPr/>
      </p:nvGrpSpPr>
      <p:grpSpPr>
        <a:xfrm>
          <a:off x="0" y="0"/>
          <a:ext cx="0" cy="0"/>
          <a:chOff x="0" y="0"/>
          <a:chExt cx="0" cy="0"/>
        </a:xfrm>
      </p:grpSpPr>
      <p:sp>
        <p:nvSpPr>
          <p:cNvPr id="5183" name="Google Shape;5183;p260"/>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184" name="Google Shape;5184;p260"/>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185" name="Google Shape;5185;p260"/>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186" name="Google Shape;5186;p260"/>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187" name="Google Shape;5187;p260"/>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188" name="Google Shape;5188;p260"/>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5189" name="Google Shape;5189;p260"/>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190" name="Google Shape;5190;p260"/>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191" name="Google Shape;5191;p260"/>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192" name="Google Shape;5192;p260"/>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93" name="Google Shape;5193;p260"/>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94" name="Google Shape;5194;p260"/>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195" name="Google Shape;5195;p260"/>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196" name="Google Shape;5196;p260"/>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197" name="Google Shape;5197;p260"/>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198" name="Google Shape;5198;p260"/>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199" name="Google Shape;5199;p26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200" name="Google Shape;5200;p260"/>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201" name="Google Shape;5201;p260"/>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5202" name="Google Shape;5202;p260"/>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Irisstreifen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die Erkrankung medikamentös kontrolliert;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5203" name="Google Shape;5203;p260"/>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Autosomal-dominant (obwohl einige Fälle sporadisch auftreten)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Nein</a:t>
            </a:r>
            <a:endParaRPr/>
          </a:p>
        </p:txBody>
      </p:sp>
      <p:sp>
        <p:nvSpPr>
          <p:cNvPr id="5204" name="Google Shape;5204;p260"/>
          <p:cNvSpPr txBox="1"/>
          <p:nvPr/>
        </p:nvSpPr>
        <p:spPr>
          <a:xfrm>
            <a:off x="520700" y="3287713"/>
            <a:ext cx="6219825" cy="1323975"/>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Welche nicht-okularen Anomalien treten bei der </a:t>
            </a:r>
            <a:r>
              <a:rPr b="0" i="0" lang="en-US" sz="1200" u="none" cap="none" strike="noStrike">
                <a:solidFill>
                  <a:srgbClr val="0000FF"/>
                </a:solidFill>
                <a:latin typeface="Arial"/>
                <a:ea typeface="Arial"/>
                <a:cs typeface="Arial"/>
                <a:sym typeface="Arial"/>
              </a:rPr>
              <a:t>systemischen </a:t>
            </a:r>
            <a:r>
              <a:rPr b="0" i="1" lang="en-US" sz="1200" u="none" cap="none" strike="noStrike">
                <a:solidFill>
                  <a:srgbClr val="0000FF"/>
                </a:solidFill>
                <a:latin typeface="Arial"/>
                <a:ea typeface="Arial"/>
                <a:cs typeface="Arial"/>
                <a:sym typeface="Arial"/>
              </a:rPr>
              <a:t>Form auf?</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--Anomalien des Gebisses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--Charakteristisches Gesicht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--Hautfalten um den Nabel</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--Herzklappenprobleme</a:t>
            </a:r>
            <a:endParaRPr/>
          </a:p>
        </p:txBody>
      </p:sp>
      <p:sp>
        <p:nvSpPr>
          <p:cNvPr id="5205" name="Google Shape;5205;p260"/>
          <p:cNvSpPr/>
          <p:nvPr/>
        </p:nvSpPr>
        <p:spPr>
          <a:xfrm>
            <a:off x="990588" y="3997313"/>
            <a:ext cx="5031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09" name="Shape 5209"/>
        <p:cNvGrpSpPr/>
        <p:nvPr/>
      </p:nvGrpSpPr>
      <p:grpSpPr>
        <a:xfrm>
          <a:off x="0" y="0"/>
          <a:ext cx="0" cy="0"/>
          <a:chOff x="0" y="0"/>
          <a:chExt cx="0" cy="0"/>
        </a:xfrm>
      </p:grpSpPr>
      <p:sp>
        <p:nvSpPr>
          <p:cNvPr id="5210" name="Google Shape;5210;p261"/>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211" name="Google Shape;5211;p261"/>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212" name="Google Shape;5212;p261"/>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213" name="Google Shape;5213;p261"/>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214" name="Google Shape;5214;p261"/>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215" name="Google Shape;5215;p261"/>
          <p:cNvSpPr txBox="1"/>
          <p:nvPr/>
        </p:nvSpPr>
        <p:spPr>
          <a:xfrm>
            <a:off x="2922588" y="5287963"/>
            <a:ext cx="15573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Axenfeld-Rieger</a:t>
            </a:r>
            <a:endParaRPr/>
          </a:p>
        </p:txBody>
      </p:sp>
      <p:sp>
        <p:nvSpPr>
          <p:cNvPr id="5216" name="Google Shape;5216;p261"/>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217" name="Google Shape;5217;p261"/>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218" name="Google Shape;5218;p261"/>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219" name="Google Shape;5219;p261"/>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220" name="Google Shape;5220;p261"/>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221" name="Google Shape;5221;p261"/>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222" name="Google Shape;5222;p261"/>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223" name="Google Shape;5223;p261"/>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224" name="Google Shape;5224;p261"/>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225" name="Google Shape;5225;p261"/>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226" name="Google Shape;5226;p26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227" name="Google Shape;5227;p261"/>
          <p:cNvSpPr/>
          <p:nvPr/>
        </p:nvSpPr>
        <p:spPr>
          <a:xfrm>
            <a:off x="2846388" y="5130800"/>
            <a:ext cx="1652587"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228" name="Google Shape;5228;p261"/>
          <p:cNvSpPr txBox="1"/>
          <p:nvPr/>
        </p:nvSpPr>
        <p:spPr>
          <a:xfrm>
            <a:off x="6904038" y="5313363"/>
            <a:ext cx="1477962"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Peters-Anomalie </a:t>
            </a:r>
            <a:endParaRPr/>
          </a:p>
        </p:txBody>
      </p:sp>
      <p:sp>
        <p:nvSpPr>
          <p:cNvPr id="5229" name="Google Shape;5229;p261"/>
          <p:cNvSpPr txBox="1"/>
          <p:nvPr/>
        </p:nvSpPr>
        <p:spPr>
          <a:xfrm>
            <a:off x="360363" y="2133600"/>
            <a:ext cx="68199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Axenfeld-Rieger-Syndrom weist drei charakteristische Merkmale auf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(na klar, deshalb ist es ja in dieser Folienreihe)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Embryotoxon posterius</a:t>
            </a:r>
            <a:r>
              <a:rPr b="0" i="0" lang="en-US" sz="1200" u="none" cap="none" strike="noStrike">
                <a:solidFill>
                  <a:srgbClr val="BFBFBF"/>
                </a:solidFill>
                <a:latin typeface="Arial"/>
                <a:ea typeface="Arial"/>
                <a:cs typeface="Arial"/>
                <a:sym typeface="Arial"/>
              </a:rPr>
              <a:t> mit anhaftenden Irissträngen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--Iris-Hypoplasie </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A-R, die ein Glaukom entwickeln? In welchem Alter tritt dies typischerweise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 Im mittleren bis späten Kindesalter.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das Glaukom bei Axenfeld-Rieger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vielen Fällen wird die Erkrankung medikamentös kontrolliert; in anderen Fällen ist eine Operation erforderlich</a:t>
            </a:r>
            <a:r>
              <a:rPr lang="en-US" sz="1200">
                <a:solidFill>
                  <a:srgbClr val="BFBFBF"/>
                </a:solidFill>
              </a:rPr>
              <a:t> </a:t>
            </a:r>
            <a:r>
              <a:rPr b="0" i="0" lang="en-US" sz="1200" u="none" cap="none" strike="noStrike">
                <a:solidFill>
                  <a:srgbClr val="BFBFBF"/>
                </a:solidFill>
                <a:latin typeface="Arial"/>
                <a:ea typeface="Arial"/>
                <a:cs typeface="Arial"/>
                <a:sym typeface="Arial"/>
              </a:rPr>
              <a:t> (was aufgrund der angeborenen </a:t>
            </a:r>
            <a:r>
              <a:rPr lang="en-US" sz="1200">
                <a:solidFill>
                  <a:srgbClr val="BFBFBF"/>
                </a:solidFill>
              </a:rPr>
              <a:t>Kammerwinkelanomalien</a:t>
            </a:r>
            <a:r>
              <a:rPr b="0" i="0" lang="en-US" sz="1200" u="none" cap="none" strike="noStrike">
                <a:solidFill>
                  <a:srgbClr val="BFBFBF"/>
                </a:solidFill>
                <a:latin typeface="Arial"/>
                <a:ea typeface="Arial"/>
                <a:cs typeface="Arial"/>
                <a:sym typeface="Arial"/>
              </a:rPr>
              <a:t> schwierig sein kann)</a:t>
            </a:r>
            <a:endParaRPr/>
          </a:p>
        </p:txBody>
      </p:sp>
      <p:sp>
        <p:nvSpPr>
          <p:cNvPr id="5230" name="Google Shape;5230;p261"/>
          <p:cNvSpPr txBox="1"/>
          <p:nvPr/>
        </p:nvSpPr>
        <p:spPr>
          <a:xfrm>
            <a:off x="639763" y="868363"/>
            <a:ext cx="3932237" cy="2062162"/>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Axenfeld-Rieger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Autosomal-dominant (obwohl einige Fälle sporadisch auftreten)</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die Erkrankung einseitig oder beidseitig?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Beidseitig</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Gibt es eine geschlechtsspezifische Prävalenz?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Nein</a:t>
            </a:r>
            <a:endParaRPr/>
          </a:p>
        </p:txBody>
      </p:sp>
      <p:sp>
        <p:nvSpPr>
          <p:cNvPr id="5231" name="Google Shape;5231;p261"/>
          <p:cNvSpPr txBox="1"/>
          <p:nvPr/>
        </p:nvSpPr>
        <p:spPr>
          <a:xfrm>
            <a:off x="520700" y="3287713"/>
            <a:ext cx="6219825" cy="1323975"/>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Welche nicht-okularen Anomalien treten bei der </a:t>
            </a:r>
            <a:r>
              <a:rPr b="0" i="0" lang="en-US" sz="1200" u="none" cap="none" strike="noStrike">
                <a:solidFill>
                  <a:srgbClr val="0000FF"/>
                </a:solidFill>
                <a:latin typeface="Arial"/>
                <a:ea typeface="Arial"/>
                <a:cs typeface="Arial"/>
                <a:sym typeface="Arial"/>
              </a:rPr>
              <a:t>systemischen </a:t>
            </a:r>
            <a:r>
              <a:rPr b="0" i="1" lang="en-US" sz="1200" u="none" cap="none" strike="noStrike">
                <a:solidFill>
                  <a:srgbClr val="0000FF"/>
                </a:solidFill>
                <a:latin typeface="Arial"/>
                <a:ea typeface="Arial"/>
                <a:cs typeface="Arial"/>
                <a:sym typeface="Arial"/>
              </a:rPr>
              <a:t>Form auf?</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--Anomalien des Gebisses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--Charakteristisches Gesicht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--Hautfalten um den Nabel</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--Herzklappenprobleme</a:t>
            </a:r>
            <a:endParaRPr/>
          </a:p>
        </p:txBody>
      </p:sp>
    </p:spTree>
  </p:cSld>
  <p:clrMapOvr>
    <a:masterClrMapping/>
  </p:clrMapOvr>
</p:sld>
</file>

<file path=ppt/slides/slide2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35" name="Shape 5235"/>
        <p:cNvGrpSpPr/>
        <p:nvPr/>
      </p:nvGrpSpPr>
      <p:grpSpPr>
        <a:xfrm>
          <a:off x="0" y="0"/>
          <a:ext cx="0" cy="0"/>
          <a:chOff x="0" y="0"/>
          <a:chExt cx="0" cy="0"/>
        </a:xfrm>
      </p:grpSpPr>
      <p:sp>
        <p:nvSpPr>
          <p:cNvPr id="5236" name="Google Shape;5236;p26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pic>
        <p:nvPicPr>
          <p:cNvPr id="5237" name="Google Shape;5237;p262"/>
          <p:cNvPicPr preferRelativeResize="0"/>
          <p:nvPr/>
        </p:nvPicPr>
        <p:blipFill rotWithShape="1">
          <a:blip r:embed="rId3">
            <a:alphaModFix/>
          </a:blip>
          <a:srcRect b="0" l="0" r="0" t="0"/>
          <a:stretch/>
        </p:blipFill>
        <p:spPr>
          <a:xfrm>
            <a:off x="688975" y="995363"/>
            <a:ext cx="4762500" cy="4867275"/>
          </a:xfrm>
          <a:prstGeom prst="rect">
            <a:avLst/>
          </a:prstGeom>
          <a:noFill/>
          <a:ln>
            <a:noFill/>
          </a:ln>
        </p:spPr>
      </p:pic>
      <p:sp>
        <p:nvSpPr>
          <p:cNvPr id="5238" name="Google Shape;5238;p262"/>
          <p:cNvSpPr txBox="1"/>
          <p:nvPr/>
        </p:nvSpPr>
        <p:spPr>
          <a:xfrm>
            <a:off x="5867400" y="2035175"/>
            <a:ext cx="3192600" cy="1688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0" lang="en-US" sz="1200" u="none" cap="none" strike="noStrike">
                <a:solidFill>
                  <a:schemeClr val="dk1"/>
                </a:solidFill>
                <a:latin typeface="Arial"/>
                <a:ea typeface="Arial"/>
                <a:cs typeface="Arial"/>
                <a:sym typeface="Arial"/>
              </a:rPr>
              <a:t>A</a:t>
            </a:r>
            <a:r>
              <a:rPr b="0" i="0" lang="en-US" sz="1200" u="none" cap="none" strike="noStrike">
                <a:solidFill>
                  <a:schemeClr val="dk1"/>
                </a:solidFill>
                <a:latin typeface="Arial"/>
                <a:ea typeface="Arial"/>
                <a:cs typeface="Arial"/>
                <a:sym typeface="Arial"/>
              </a:rPr>
              <a:t>) Gesichtsfoto, das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Unterentwicklung des Oberkiefers, eine schmale Oberlippe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Lippe und breiter Nasenrücken zeigt. </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0" lang="en-US" sz="1200" u="none" cap="none" strike="noStrike">
                <a:solidFill>
                  <a:schemeClr val="dk1"/>
                </a:solidFill>
                <a:latin typeface="Arial"/>
                <a:ea typeface="Arial"/>
                <a:cs typeface="Arial"/>
                <a:sym typeface="Arial"/>
              </a:rPr>
              <a:t>B</a:t>
            </a:r>
            <a:r>
              <a:rPr b="0" i="0" lang="en-US" sz="1200" u="none" cap="none" strike="noStrike">
                <a:solidFill>
                  <a:schemeClr val="dk1"/>
                </a:solidFill>
                <a:latin typeface="Arial"/>
                <a:ea typeface="Arial"/>
                <a:cs typeface="Arial"/>
                <a:sym typeface="Arial"/>
              </a:rPr>
              <a:t>) Linkes Auge mit Korektopie. </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0" lang="en-US" sz="1200" u="none" cap="none" strike="noStrike">
                <a:solidFill>
                  <a:schemeClr val="dk1"/>
                </a:solidFill>
                <a:latin typeface="Arial"/>
                <a:ea typeface="Arial"/>
                <a:cs typeface="Arial"/>
                <a:sym typeface="Arial"/>
              </a:rPr>
              <a:t>C</a:t>
            </a:r>
            <a:r>
              <a:rPr b="0" i="0" lang="en-US" sz="1200" u="none" cap="none" strike="noStrike">
                <a:solidFill>
                  <a:schemeClr val="dk1"/>
                </a:solidFill>
                <a:latin typeface="Arial"/>
                <a:ea typeface="Arial"/>
                <a:cs typeface="Arial"/>
                <a:sym typeface="Arial"/>
              </a:rPr>
              <a:t>) Rechtes Auge mit </a:t>
            </a:r>
            <a:r>
              <a:rPr lang="en-US" sz="1200">
                <a:solidFill>
                  <a:schemeClr val="dk1"/>
                </a:solidFill>
              </a:rPr>
              <a:t>Embryoxon posterius. </a:t>
            </a:r>
            <a:r>
              <a:rPr b="0" i="0" lang="en-US" sz="1200" u="none" cap="none" strike="noStrike">
                <a:solidFill>
                  <a:schemeClr val="dk1"/>
                </a:solidFill>
                <a:latin typeface="Arial"/>
                <a:ea typeface="Arial"/>
                <a:cs typeface="Arial"/>
                <a:sym typeface="Arial"/>
              </a:rPr>
              <a:t>(</a:t>
            </a:r>
            <a:r>
              <a:rPr b="1" i="0" lang="en-US" sz="1200" u="none" cap="none" strike="noStrike">
                <a:solidFill>
                  <a:schemeClr val="dk1"/>
                </a:solidFill>
                <a:latin typeface="Arial"/>
                <a:ea typeface="Arial"/>
                <a:cs typeface="Arial"/>
                <a:sym typeface="Arial"/>
              </a:rPr>
              <a:t>D</a:t>
            </a:r>
            <a:r>
              <a:rPr b="0" i="0" lang="en-US" sz="1200" u="none" cap="none" strike="noStrike">
                <a:solidFill>
                  <a:schemeClr val="dk1"/>
                </a:solidFill>
                <a:latin typeface="Arial"/>
                <a:ea typeface="Arial"/>
                <a:cs typeface="Arial"/>
                <a:sym typeface="Arial"/>
              </a:rPr>
              <a:t>) Zahnanomalien, einschließlich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Hypodontie des Oberkiefers. </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0" lang="en-US" sz="1200" u="none" cap="none" strike="noStrike">
                <a:solidFill>
                  <a:schemeClr val="dk1"/>
                </a:solidFill>
                <a:latin typeface="Arial"/>
                <a:ea typeface="Arial"/>
                <a:cs typeface="Arial"/>
                <a:sym typeface="Arial"/>
              </a:rPr>
              <a:t>E</a:t>
            </a:r>
            <a:r>
              <a:rPr b="0" i="0" lang="en-US" sz="1200" u="none" cap="none" strike="noStrike">
                <a:solidFill>
                  <a:schemeClr val="dk1"/>
                </a:solidFill>
                <a:latin typeface="Arial"/>
                <a:ea typeface="Arial"/>
                <a:cs typeface="Arial"/>
                <a:sym typeface="Arial"/>
              </a:rPr>
              <a:t>) Überschüssige Haut im Nabelbereich.</a:t>
            </a:r>
            <a:endParaRPr/>
          </a:p>
        </p:txBody>
      </p:sp>
      <p:sp>
        <p:nvSpPr>
          <p:cNvPr id="5239" name="Google Shape;5239;p262"/>
          <p:cNvSpPr txBox="1"/>
          <p:nvPr/>
        </p:nvSpPr>
        <p:spPr>
          <a:xfrm>
            <a:off x="2620963" y="6096000"/>
            <a:ext cx="39036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Befunde beim Axenfeld-</a:t>
            </a:r>
            <a:r>
              <a:rPr lang="en-US" sz="1200">
                <a:solidFill>
                  <a:schemeClr val="dk1"/>
                </a:solidFill>
              </a:rPr>
              <a:t>Rieger</a:t>
            </a:r>
            <a:r>
              <a:rPr b="0" i="0" lang="en-US" sz="1200" u="none" cap="none" strike="noStrike">
                <a:solidFill>
                  <a:schemeClr val="dk1"/>
                </a:solidFill>
                <a:latin typeface="Arial"/>
                <a:ea typeface="Arial"/>
                <a:cs typeface="Arial"/>
                <a:sym typeface="Arial"/>
              </a:rPr>
              <a:t>-Syndrom</a:t>
            </a:r>
            <a:endParaRPr/>
          </a:p>
        </p:txBody>
      </p:sp>
    </p:spTree>
  </p:cSld>
  <p:clrMapOvr>
    <a:masterClrMapping/>
  </p:clrMapOvr>
</p:sld>
</file>

<file path=ppt/slides/slide2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3" name="Shape 5243"/>
        <p:cNvGrpSpPr/>
        <p:nvPr/>
      </p:nvGrpSpPr>
      <p:grpSpPr>
        <a:xfrm>
          <a:off x="0" y="0"/>
          <a:ext cx="0" cy="0"/>
          <a:chOff x="0" y="0"/>
          <a:chExt cx="0" cy="0"/>
        </a:xfrm>
      </p:grpSpPr>
      <p:sp>
        <p:nvSpPr>
          <p:cNvPr id="5244" name="Google Shape;5244;p26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5245" name="Google Shape;5245;p26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5246" name="Google Shape;5246;p263"/>
          <p:cNvSpPr txBox="1"/>
          <p:nvPr/>
        </p:nvSpPr>
        <p:spPr>
          <a:xfrm>
            <a:off x="3040063" y="1030288"/>
            <a:ext cx="30639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Glaukom im Kindes- und Säuglingsalter</a:t>
            </a:r>
            <a:endParaRPr/>
          </a:p>
        </p:txBody>
      </p:sp>
      <p:sp>
        <p:nvSpPr>
          <p:cNvPr id="5247" name="Google Shape;5247;p263"/>
          <p:cNvSpPr txBox="1"/>
          <p:nvPr/>
        </p:nvSpPr>
        <p:spPr>
          <a:xfrm>
            <a:off x="6011863" y="1089025"/>
            <a:ext cx="22113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5248" name="Google Shape;5248;p263"/>
          <p:cNvSpPr txBox="1"/>
          <p:nvPr/>
        </p:nvSpPr>
        <p:spPr>
          <a:xfrm>
            <a:off x="2574925" y="1354138"/>
            <a:ext cx="5578475" cy="9239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davon aufweist, besteht der Verdacht auf ein Glaukom. Diese sind:</a:t>
            </a:r>
            <a:endParaRPr/>
          </a:p>
        </p:txBody>
      </p:sp>
      <p:sp>
        <p:nvSpPr>
          <p:cNvPr id="5249" name="Google Shape;5249;p263"/>
          <p:cNvSpPr txBox="1"/>
          <p:nvPr/>
        </p:nvSpPr>
        <p:spPr>
          <a:xfrm>
            <a:off x="2574925" y="1089025"/>
            <a:ext cx="6461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Der </a:t>
            </a:r>
            <a:endParaRPr/>
          </a:p>
        </p:txBody>
      </p:sp>
      <p:sp>
        <p:nvSpPr>
          <p:cNvPr id="5250" name="Google Shape;5250;p263"/>
          <p:cNvSpPr txBox="1"/>
          <p:nvPr/>
        </p:nvSpPr>
        <p:spPr>
          <a:xfrm>
            <a:off x="765175" y="5453063"/>
            <a:ext cx="193675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Gesichtsfeldausfall</a:t>
            </a:r>
            <a:endParaRPr/>
          </a:p>
        </p:txBody>
      </p:sp>
      <p:sp>
        <p:nvSpPr>
          <p:cNvPr id="5251" name="Google Shape;5251;p263"/>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5252" name="Google Shape;5252;p263"/>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5253" name="Google Shape;5253;p263"/>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5254" name="Google Shape;5254;p263"/>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am Sehnerv</a:t>
            </a:r>
            <a:endParaRPr/>
          </a:p>
        </p:txBody>
      </p:sp>
      <p:sp>
        <p:nvSpPr>
          <p:cNvPr id="5255" name="Google Shape;5255;p26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256" name="Google Shape;5256;p263"/>
          <p:cNvSpPr txBox="1"/>
          <p:nvPr/>
        </p:nvSpPr>
        <p:spPr>
          <a:xfrm>
            <a:off x="762000" y="6030913"/>
            <a:ext cx="348615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Caveat"/>
                <a:ea typeface="Caveat"/>
                <a:cs typeface="Caveat"/>
                <a:sym typeface="Caveat"/>
              </a:rPr>
              <a:t>Zentrale Hornhautdicke?</a:t>
            </a:r>
            <a:endParaRPr/>
          </a:p>
        </p:txBody>
      </p:sp>
      <p:sp>
        <p:nvSpPr>
          <p:cNvPr id="5257" name="Google Shape;5257;p263"/>
          <p:cNvSpPr txBox="1"/>
          <p:nvPr/>
        </p:nvSpPr>
        <p:spPr>
          <a:xfrm>
            <a:off x="1749425" y="4524375"/>
            <a:ext cx="6930900" cy="1318500"/>
          </a:xfrm>
          <a:prstGeom prst="rect">
            <a:avLst/>
          </a:prstGeom>
          <a:solidFill>
            <a:srgbClr val="F3F3D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mit der zentralen Hornhautdicke (CCT) – spielt sie bei der Diagnose eines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s eine Rolle?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Zum gegenwärtigen Zeitpunkt nicht – seine Rolle ist laut dem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 „unklar“, und der Zusammenhang zwischen CCT und Augeninnendruck bei Kindern ist laut dem </a:t>
            </a:r>
            <a:r>
              <a:rPr b="0" i="1" lang="en-US" sz="1200" u="none" cap="none" strike="noStrike">
                <a:solidFill>
                  <a:srgbClr val="BFBFBF"/>
                </a:solidFill>
                <a:latin typeface="Arial"/>
                <a:ea typeface="Arial"/>
                <a:cs typeface="Arial"/>
                <a:sym typeface="Arial"/>
              </a:rPr>
              <a:t>Pädiatrie</a:t>
            </a:r>
            <a:r>
              <a:rPr b="0" i="0" lang="en-US" sz="1200" u="none" cap="none" strike="noStrike">
                <a:solidFill>
                  <a:srgbClr val="BFBFBF"/>
                </a:solidFill>
                <a:latin typeface="Arial"/>
                <a:ea typeface="Arial"/>
                <a:cs typeface="Arial"/>
                <a:sym typeface="Arial"/>
              </a:rPr>
              <a:t>-Lehrbuch „nicht gut verstanden“. Dennoch weisen sowohl das </a:t>
            </a:r>
            <a:r>
              <a:rPr b="0" i="1" lang="en-US" sz="1200" u="none" cap="none" strike="noStrike">
                <a:solidFill>
                  <a:srgbClr val="BFBFBF"/>
                </a:solidFill>
                <a:latin typeface="Arial"/>
                <a:ea typeface="Arial"/>
                <a:cs typeface="Arial"/>
                <a:sym typeface="Arial"/>
              </a:rPr>
              <a:t>Pädiatrie- </a:t>
            </a:r>
            <a:r>
              <a:rPr b="0" i="0" lang="en-US" sz="1200" u="none" cap="none" strike="noStrike">
                <a:solidFill>
                  <a:srgbClr val="BFBFBF"/>
                </a:solidFill>
                <a:latin typeface="Arial"/>
                <a:ea typeface="Arial"/>
                <a:cs typeface="Arial"/>
                <a:sym typeface="Arial"/>
              </a:rPr>
              <a:t>als auch das</a:t>
            </a:r>
            <a:r>
              <a:rPr b="0" i="1" lang="en-US" sz="1200" u="none" cap="none" strike="noStrike">
                <a:solidFill>
                  <a:srgbClr val="BFBFBF"/>
                </a:solidFill>
                <a:latin typeface="Arial"/>
                <a:ea typeface="Arial"/>
                <a:cs typeface="Arial"/>
                <a:sym typeface="Arial"/>
              </a:rPr>
              <a:t> Glaukom</a:t>
            </a:r>
            <a:r>
              <a:rPr b="0" i="0" lang="en-US" sz="1200" u="none" cap="none" strike="noStrike">
                <a:solidFill>
                  <a:srgbClr val="BFBFBF"/>
                </a:solidFill>
                <a:latin typeface="Arial"/>
                <a:ea typeface="Arial"/>
                <a:cs typeface="Arial"/>
                <a:sym typeface="Arial"/>
              </a:rPr>
              <a:t>-Lehrbuch darauf hin, dass die CCT bei der Untersuchung auf ein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gemessen werden sollte.</a:t>
            </a:r>
            <a:endParaRPr/>
          </a:p>
        </p:txBody>
      </p:sp>
      <p:sp>
        <p:nvSpPr>
          <p:cNvPr id="5258" name="Google Shape;5258;p263"/>
          <p:cNvSpPr txBox="1"/>
          <p:nvPr/>
        </p:nvSpPr>
        <p:spPr>
          <a:xfrm>
            <a:off x="1749425" y="4156075"/>
            <a:ext cx="5794500" cy="13185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CCT-Wert ist bei Kindern typisch?</a:t>
            </a:r>
            <a:endParaRPr/>
          </a:p>
          <a:p>
            <a:pPr indent="0" lvl="0" marL="0" marR="0" rtl="0" algn="l">
              <a:spcBef>
                <a:spcPts val="0"/>
              </a:spcBef>
              <a:spcAft>
                <a:spcPts val="0"/>
              </a:spcAft>
              <a:buNone/>
            </a:pPr>
            <a:r>
              <a:rPr lang="en-US" sz="1200">
                <a:solidFill>
                  <a:schemeClr val="dk1"/>
                </a:solidFill>
              </a:rPr>
              <a:t>Ist abhängig von der jeweiligen Fachliteratur</a:t>
            </a:r>
            <a:r>
              <a:rPr b="0" i="0" lang="en-US" sz="1200" u="none" cap="none" strike="noStrike">
                <a:solidFill>
                  <a:schemeClr val="dk1"/>
                </a:solidFill>
                <a:latin typeface="Arial"/>
                <a:ea typeface="Arial"/>
                <a:cs typeface="Arial"/>
                <a:sym typeface="Arial"/>
              </a:rPr>
              <a:t>. Das </a:t>
            </a:r>
            <a:r>
              <a:rPr b="0" i="1" lang="en-US" sz="1200" u="none" cap="none" strike="noStrike">
                <a:solidFill>
                  <a:schemeClr val="dk1"/>
                </a:solidFill>
                <a:latin typeface="Arial"/>
                <a:ea typeface="Arial"/>
                <a:cs typeface="Arial"/>
                <a:sym typeface="Arial"/>
              </a:rPr>
              <a:t>Glaukom</a:t>
            </a:r>
            <a:r>
              <a:rPr b="0" i="0" lang="en-US" sz="1200" u="none" cap="none" strike="noStrike">
                <a:solidFill>
                  <a:schemeClr val="dk1"/>
                </a:solidFill>
                <a:latin typeface="Arial"/>
                <a:ea typeface="Arial"/>
                <a:cs typeface="Arial"/>
                <a:sym typeface="Arial"/>
              </a:rPr>
              <a:t>-Lehrbuch gibt an, dass die CCT bei Kindern ohne Glaukom im Durchschnitt bei </a:t>
            </a:r>
            <a:r>
              <a:rPr lang="en-US" sz="1200">
                <a:solidFill>
                  <a:schemeClr val="dk1"/>
                </a:solidFill>
              </a:rPr>
              <a:t>540–560 µm </a:t>
            </a:r>
            <a:r>
              <a:rPr b="0" i="0" lang="en-US" sz="1200" u="none" cap="none" strike="noStrike">
                <a:solidFill>
                  <a:schemeClr val="dk1"/>
                </a:solidFill>
                <a:latin typeface="Arial"/>
                <a:ea typeface="Arial"/>
                <a:cs typeface="Arial"/>
                <a:sym typeface="Arial"/>
              </a:rPr>
              <a:t>liegt</a:t>
            </a:r>
            <a:r>
              <a:rPr b="0" i="0" lang="en-US" sz="1200" u="none" cap="none" strike="noStrike">
                <a:solidFill>
                  <a:srgbClr val="0000FF"/>
                </a:solidFill>
                <a:latin typeface="Arial"/>
                <a:ea typeface="Arial"/>
                <a:cs typeface="Arial"/>
                <a:sym typeface="Arial"/>
              </a:rPr>
              <a:t>. Weiter heißt es, dass er bei Kindern mit angeborenem Glaukom und Down-Syndrom </a:t>
            </a:r>
            <a:r>
              <a:rPr lang="en-US" sz="1200">
                <a:solidFill>
                  <a:srgbClr val="0000FF"/>
                </a:solidFill>
              </a:rPr>
              <a:t>niedriger</a:t>
            </a:r>
            <a:r>
              <a:rPr b="0" i="0" lang="en-US" sz="1200" u="none" cap="none" strike="noStrike">
                <a:solidFill>
                  <a:schemeClr val="dk1"/>
                </a:solidFill>
                <a:latin typeface="Arial"/>
                <a:ea typeface="Arial"/>
                <a:cs typeface="Arial"/>
                <a:sym typeface="Arial"/>
              </a:rPr>
              <a:t>und bei Kindern mit Aniridie </a:t>
            </a:r>
            <a:r>
              <a:rPr lang="en-US" sz="1200">
                <a:solidFill>
                  <a:schemeClr val="dk1"/>
                </a:solidFill>
              </a:rPr>
              <a:t>höher</a:t>
            </a:r>
            <a:r>
              <a:rPr b="0" i="0" lang="en-US" sz="1200" u="none" cap="none" strike="noStrike">
                <a:solidFill>
                  <a:schemeClr val="dk1"/>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ist</a:t>
            </a:r>
            <a:r>
              <a:rPr b="0" i="0" lang="en-US" sz="1200" u="none" cap="none" strike="noStrike">
                <a:solidFill>
                  <a:schemeClr val="dk1"/>
                </a:solidFill>
                <a:latin typeface="Arial"/>
                <a:ea typeface="Arial"/>
                <a:cs typeface="Arial"/>
                <a:sym typeface="Arial"/>
              </a:rPr>
              <a:t>. Das Pädiatriebuch gibt an, dass </a:t>
            </a:r>
            <a:r>
              <a:rPr lang="en-US" sz="1200">
                <a:solidFill>
                  <a:schemeClr val="dk1"/>
                </a:solidFill>
              </a:rPr>
              <a:t>der CCT-Wert -Wert</a:t>
            </a:r>
            <a:r>
              <a:rPr b="0" i="0" lang="en-US" sz="1200" u="none" cap="none" strike="noStrike">
                <a:solidFill>
                  <a:schemeClr val="dk1"/>
                </a:solidFill>
                <a:latin typeface="Arial"/>
                <a:ea typeface="Arial"/>
                <a:cs typeface="Arial"/>
                <a:sym typeface="Arial"/>
              </a:rPr>
              <a:t> in den ersten 6–12 Lebensmonaten abnimmt und </a:t>
            </a:r>
            <a:r>
              <a:rPr b="0" i="0" lang="en-US" sz="1200" u="none" cap="none" strike="noStrike">
                <a:solidFill>
                  <a:srgbClr val="0000FF"/>
                </a:solidFill>
                <a:latin typeface="Arial"/>
                <a:ea typeface="Arial"/>
                <a:cs typeface="Arial"/>
                <a:sym typeface="Arial"/>
              </a:rPr>
              <a:t>dann von etwa 550 im Alter von 1 Jahr auf etwa 570 im Alter von 12 Jahren ansteigt.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6" name="Shape 476"/>
        <p:cNvGrpSpPr/>
        <p:nvPr/>
      </p:nvGrpSpPr>
      <p:grpSpPr>
        <a:xfrm>
          <a:off x="0" y="0"/>
          <a:ext cx="0" cy="0"/>
          <a:chOff x="0" y="0"/>
          <a:chExt cx="0" cy="0"/>
        </a:xfrm>
      </p:grpSpPr>
      <p:sp>
        <p:nvSpPr>
          <p:cNvPr id="477" name="Google Shape;477;p2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478" name="Google Shape;478;p2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479" name="Google Shape;479;p26"/>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480" name="Google Shape;480;p26"/>
          <p:cNvSpPr txBox="1"/>
          <p:nvPr/>
        </p:nvSpPr>
        <p:spPr>
          <a:xfrm>
            <a:off x="763604" y="2514600"/>
            <a:ext cx="2133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481" name="Google Shape;481;p26"/>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482" name="Google Shape;482;p26"/>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483" name="Google Shape;483;p26"/>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484" name="Google Shape;484;p26"/>
          <p:cNvSpPr txBox="1"/>
          <p:nvPr/>
        </p:nvSpPr>
        <p:spPr>
          <a:xfrm>
            <a:off x="3852863" y="2286000"/>
            <a:ext cx="4754700" cy="1995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10 bis „</a:t>
            </a:r>
            <a:r>
              <a:rPr lang="en-US" sz="1200">
                <a:solidFill>
                  <a:srgbClr val="0000FF"/>
                </a:solidFill>
              </a:rPr>
              <a:t>unterer Teenager-Bereich</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Glaukom</a:t>
            </a:r>
            <a:r>
              <a:rPr b="0" i="0" lang="en-US" sz="1200" u="none" cap="none" strike="noStrike">
                <a:solidFill>
                  <a:srgbClr val="0000F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„Mittleres Kindesalter“ (</a:t>
            </a:r>
            <a:r>
              <a:rPr lang="en-US" sz="1200">
                <a:solidFill>
                  <a:srgbClr val="0000FF"/>
                </a:solidFill>
              </a:rPr>
              <a:t>gleichfalls</a:t>
            </a:r>
            <a:r>
              <a:rPr b="0" i="0" lang="en-US" sz="1200" u="none" cap="none" strike="noStrike">
                <a:solidFill>
                  <a:srgbClr val="0000FF"/>
                </a:solidFill>
                <a:latin typeface="Arial"/>
                <a:ea typeface="Arial"/>
                <a:cs typeface="Arial"/>
                <a:sym typeface="Arial"/>
              </a:rPr>
              <a:t>)</a:t>
            </a:r>
            <a:endParaRPr/>
          </a:p>
        </p:txBody>
      </p:sp>
      <p:sp>
        <p:nvSpPr>
          <p:cNvPr id="485" name="Google Shape;485;p2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486" name="Google Shape;486;p26"/>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487" name="Google Shape;487;p26"/>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488" name="Google Shape;488;p2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2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62" name="Shape 5262"/>
        <p:cNvGrpSpPr/>
        <p:nvPr/>
      </p:nvGrpSpPr>
      <p:grpSpPr>
        <a:xfrm>
          <a:off x="0" y="0"/>
          <a:ext cx="0" cy="0"/>
          <a:chOff x="0" y="0"/>
          <a:chExt cx="0" cy="0"/>
        </a:xfrm>
      </p:grpSpPr>
      <p:sp>
        <p:nvSpPr>
          <p:cNvPr id="5263" name="Google Shape;5263;p264"/>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264" name="Google Shape;5264;p264"/>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265" name="Google Shape;5265;p264"/>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266" name="Google Shape;5266;p264"/>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267" name="Google Shape;5267;p264"/>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268" name="Google Shape;5268;p264"/>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269" name="Google Shape;5269;p264"/>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270" name="Google Shape;5270;p264"/>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271" name="Google Shape;5271;p264"/>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272" name="Google Shape;5272;p264"/>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273" name="Google Shape;5273;p264"/>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274" name="Google Shape;5274;p264"/>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275" name="Google Shape;5275;p264"/>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276" name="Google Shape;5276;p264"/>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277" name="Google Shape;5277;p264"/>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278" name="Google Shape;5278;p264"/>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279" name="Google Shape;5279;p26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280" name="Google Shape;5280;p264"/>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281" name="Google Shape;5281;p264"/>
          <p:cNvSpPr txBox="1"/>
          <p:nvPr/>
        </p:nvSpPr>
        <p:spPr>
          <a:xfrm>
            <a:off x="381000" y="1968500"/>
            <a:ext cx="7620000"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äußert sich die Erkrankung?</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Als Hornhauttrübung bei der Geburt (sie ist in der STUMPED-Eselsbrücke 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 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282" name="Google Shape;5282;p264"/>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86" name="Shape 5286"/>
        <p:cNvGrpSpPr/>
        <p:nvPr/>
      </p:nvGrpSpPr>
      <p:grpSpPr>
        <a:xfrm>
          <a:off x="0" y="0"/>
          <a:ext cx="0" cy="0"/>
          <a:chOff x="0" y="0"/>
          <a:chExt cx="0" cy="0"/>
        </a:xfrm>
      </p:grpSpPr>
      <p:sp>
        <p:nvSpPr>
          <p:cNvPr id="5287" name="Google Shape;5287;p265"/>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288" name="Google Shape;5288;p265"/>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289" name="Google Shape;5289;p265"/>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290" name="Google Shape;5290;p265"/>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291" name="Google Shape;5291;p265"/>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292" name="Google Shape;5292;p265"/>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293" name="Google Shape;5293;p265"/>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294" name="Google Shape;5294;p265"/>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295" name="Google Shape;5295;p265"/>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296" name="Google Shape;5296;p265"/>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297" name="Google Shape;5297;p265"/>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298" name="Google Shape;5298;p265"/>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299" name="Google Shape;5299;p265"/>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300" name="Google Shape;5300;p265"/>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301" name="Google Shape;5301;p265"/>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302" name="Google Shape;5302;p265"/>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303" name="Google Shape;5303;p26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304" name="Google Shape;5304;p265"/>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305" name="Google Shape;5305;p265"/>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a:t>
            </a:r>
            <a:r>
              <a:rPr lang="en-US" sz="1200">
                <a:solidFill>
                  <a:srgbClr val="CCFFCC"/>
                </a:solidFill>
              </a:rPr>
              <a:t>.</a:t>
            </a:r>
            <a:r>
              <a:rPr b="0" i="0" lang="en-US" sz="1200" u="none" cap="none" strike="noStrike">
                <a:solidFill>
                  <a:srgbClr val="CCFFCC"/>
                </a:solidFill>
                <a:latin typeface="Arial"/>
                <a:ea typeface="Arial"/>
                <a:cs typeface="Arial"/>
                <a:sym typeface="Arial"/>
              </a:rPr>
              <a:t>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äußert sich die Erkrankung?</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306" name="Google Shape;5306;p265"/>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307" name="Google Shape;5307;p265"/>
          <p:cNvSpPr/>
          <p:nvPr/>
        </p:nvSpPr>
        <p:spPr>
          <a:xfrm>
            <a:off x="5465775" y="2158149"/>
            <a:ext cx="1386000" cy="2079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5308" name="Google Shape;5308;p265"/>
          <p:cNvSpPr/>
          <p:nvPr/>
        </p:nvSpPr>
        <p:spPr>
          <a:xfrm>
            <a:off x="1666863" y="2366125"/>
            <a:ext cx="1086000" cy="2223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2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12" name="Shape 5312"/>
        <p:cNvGrpSpPr/>
        <p:nvPr/>
      </p:nvGrpSpPr>
      <p:grpSpPr>
        <a:xfrm>
          <a:off x="0" y="0"/>
          <a:ext cx="0" cy="0"/>
          <a:chOff x="0" y="0"/>
          <a:chExt cx="0" cy="0"/>
        </a:xfrm>
      </p:grpSpPr>
      <p:sp>
        <p:nvSpPr>
          <p:cNvPr id="5313" name="Google Shape;5313;p266"/>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314" name="Google Shape;5314;p266"/>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315" name="Google Shape;5315;p266"/>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316" name="Google Shape;5316;p266"/>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317" name="Google Shape;5317;p266"/>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318" name="Google Shape;5318;p266"/>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319" name="Google Shape;5319;p266"/>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320" name="Google Shape;5320;p266"/>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321" name="Google Shape;5321;p266"/>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322" name="Google Shape;5322;p266"/>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323" name="Google Shape;5323;p266"/>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324" name="Google Shape;5324;p266"/>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325" name="Google Shape;5325;p266"/>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326" name="Google Shape;5326;p266"/>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327" name="Google Shape;5327;p266"/>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328" name="Google Shape;5328;p266"/>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329" name="Google Shape;5329;p26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330" name="Google Shape;5330;p266"/>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331" name="Google Shape;5331;p266"/>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a:t>
            </a:r>
            <a:r>
              <a:rPr b="0" i="0" lang="en-US" sz="1200" u="none" cap="none" strike="noStrike">
                <a:solidFill>
                  <a:srgbClr val="CCFFCC"/>
                </a:solidFill>
                <a:latin typeface="Arial"/>
                <a:ea typeface="Arial"/>
                <a:cs typeface="Arial"/>
                <a:sym typeface="Arial"/>
              </a:rPr>
              <a:t>.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äußert sich die Erkrankung?</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332" name="Google Shape;5332;p266"/>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6" name="Shape 5336"/>
        <p:cNvGrpSpPr/>
        <p:nvPr/>
      </p:nvGrpSpPr>
      <p:grpSpPr>
        <a:xfrm>
          <a:off x="0" y="0"/>
          <a:ext cx="0" cy="0"/>
          <a:chOff x="0" y="0"/>
          <a:chExt cx="0" cy="0"/>
        </a:xfrm>
      </p:grpSpPr>
      <p:pic>
        <p:nvPicPr>
          <p:cNvPr id="5337" name="Google Shape;5337;p267"/>
          <p:cNvPicPr preferRelativeResize="0"/>
          <p:nvPr/>
        </p:nvPicPr>
        <p:blipFill rotWithShape="1">
          <a:blip r:embed="rId4">
            <a:alphaModFix/>
          </a:blip>
          <a:srcRect b="16711" l="0" r="0" t="12248"/>
          <a:stretch/>
        </p:blipFill>
        <p:spPr>
          <a:xfrm>
            <a:off x="1485900" y="1787525"/>
            <a:ext cx="6172200" cy="3282950"/>
          </a:xfrm>
          <a:prstGeom prst="rect">
            <a:avLst/>
          </a:prstGeom>
          <a:noFill/>
          <a:ln>
            <a:noFill/>
          </a:ln>
        </p:spPr>
      </p:pic>
      <p:sp>
        <p:nvSpPr>
          <p:cNvPr id="5338" name="Google Shape;5338;p267"/>
          <p:cNvSpPr txBox="1"/>
          <p:nvPr/>
        </p:nvSpPr>
        <p:spPr>
          <a:xfrm>
            <a:off x="3611563" y="6096000"/>
            <a:ext cx="184467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5339" name="Google Shape;5339;p26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3" name="Shape 5343"/>
        <p:cNvGrpSpPr/>
        <p:nvPr/>
      </p:nvGrpSpPr>
      <p:grpSpPr>
        <a:xfrm>
          <a:off x="0" y="0"/>
          <a:ext cx="0" cy="0"/>
          <a:chOff x="0" y="0"/>
          <a:chExt cx="0" cy="0"/>
        </a:xfrm>
      </p:grpSpPr>
      <p:sp>
        <p:nvSpPr>
          <p:cNvPr id="5344" name="Google Shape;5344;p26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345" name="Google Shape;5345;p26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346" name="Google Shape;5346;p26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347" name="Google Shape;5347;p26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348" name="Google Shape;5348;p268"/>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349" name="Google Shape;5349;p268"/>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350" name="Google Shape;5350;p268"/>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351" name="Google Shape;5351;p26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352" name="Google Shape;5352;p268"/>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353" name="Google Shape;5353;p268"/>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354" name="Google Shape;5354;p268"/>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355" name="Google Shape;5355;p268"/>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356" name="Google Shape;5356;p268"/>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357" name="Google Shape;5357;p268"/>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358" name="Google Shape;5358;p26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359" name="Google Shape;5359;p26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360" name="Google Shape;5360;p26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361" name="Google Shape;5361;p268"/>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362" name="Google Shape;5362;p268"/>
          <p:cNvSpPr txBox="1"/>
          <p:nvPr/>
        </p:nvSpPr>
        <p:spPr>
          <a:xfrm>
            <a:off x="381000" y="1968500"/>
            <a:ext cx="7620000"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äußert sich die Erkrankung?</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Als Hornhauttrübung bei der Geburt (sie ist in der STUMPED-Eselsbrücke 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sie…klein, deformiert und in die Vorderkammer verschoben</a:t>
            </a:r>
            <a:endParaRPr/>
          </a:p>
        </p:txBody>
      </p:sp>
      <p:sp>
        <p:nvSpPr>
          <p:cNvPr id="5363" name="Google Shape;5363;p268"/>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364" name="Google Shape;5364;p268"/>
          <p:cNvSpPr/>
          <p:nvPr/>
        </p:nvSpPr>
        <p:spPr>
          <a:xfrm>
            <a:off x="6253425" y="2332375"/>
            <a:ext cx="501600" cy="2223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2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68" name="Shape 5368"/>
        <p:cNvGrpSpPr/>
        <p:nvPr/>
      </p:nvGrpSpPr>
      <p:grpSpPr>
        <a:xfrm>
          <a:off x="0" y="0"/>
          <a:ext cx="0" cy="0"/>
          <a:chOff x="0" y="0"/>
          <a:chExt cx="0" cy="0"/>
        </a:xfrm>
      </p:grpSpPr>
      <p:sp>
        <p:nvSpPr>
          <p:cNvPr id="5369" name="Google Shape;5369;p269"/>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370" name="Google Shape;5370;p269"/>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371" name="Google Shape;5371;p269"/>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372" name="Google Shape;5372;p269"/>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373" name="Google Shape;5373;p269"/>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374" name="Google Shape;5374;p269"/>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375" name="Google Shape;5375;p269"/>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376" name="Google Shape;5376;p269"/>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377" name="Google Shape;5377;p269"/>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378" name="Google Shape;5378;p269"/>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379" name="Google Shape;5379;p269"/>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380" name="Google Shape;5380;p269"/>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381" name="Google Shape;5381;p269"/>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382" name="Google Shape;5382;p269"/>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383" name="Google Shape;5383;p269"/>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384" name="Google Shape;5384;p269"/>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385" name="Google Shape;5385;p26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386" name="Google Shape;5386;p269"/>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387" name="Google Shape;5387;p269"/>
          <p:cNvSpPr txBox="1"/>
          <p:nvPr/>
        </p:nvSpPr>
        <p:spPr>
          <a:xfrm>
            <a:off x="381000" y="1968500"/>
            <a:ext cx="7620000"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Wie äußert sich die Erkrankung?</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388" name="Google Shape;5388;p269"/>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2" name="Shape 5392"/>
        <p:cNvGrpSpPr/>
        <p:nvPr/>
      </p:nvGrpSpPr>
      <p:grpSpPr>
        <a:xfrm>
          <a:off x="0" y="0"/>
          <a:ext cx="0" cy="0"/>
          <a:chOff x="0" y="0"/>
          <a:chExt cx="0" cy="0"/>
        </a:xfrm>
      </p:grpSpPr>
      <p:pic>
        <p:nvPicPr>
          <p:cNvPr id="5393" name="Google Shape;5393;p270"/>
          <p:cNvPicPr preferRelativeResize="0"/>
          <p:nvPr/>
        </p:nvPicPr>
        <p:blipFill rotWithShape="1">
          <a:blip r:embed="rId3">
            <a:alphaModFix/>
          </a:blip>
          <a:srcRect b="49614" l="0" r="0" t="0"/>
          <a:stretch/>
        </p:blipFill>
        <p:spPr>
          <a:xfrm>
            <a:off x="304800" y="2590800"/>
            <a:ext cx="8458200" cy="2362200"/>
          </a:xfrm>
          <a:prstGeom prst="rect">
            <a:avLst/>
          </a:prstGeom>
          <a:noFill/>
          <a:ln>
            <a:noFill/>
          </a:ln>
        </p:spPr>
      </p:pic>
      <p:sp>
        <p:nvSpPr>
          <p:cNvPr id="5394" name="Google Shape;5394;p270"/>
          <p:cNvSpPr txBox="1"/>
          <p:nvPr/>
        </p:nvSpPr>
        <p:spPr>
          <a:xfrm>
            <a:off x="3611563" y="6096000"/>
            <a:ext cx="184467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5395" name="Google Shape;5395;p270"/>
          <p:cNvSpPr txBox="1"/>
          <p:nvPr/>
        </p:nvSpPr>
        <p:spPr>
          <a:xfrm>
            <a:off x="5029200" y="1917700"/>
            <a:ext cx="34290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2. </a:t>
            </a:r>
            <a:r>
              <a:rPr b="0" i="0" lang="en-US" sz="1200" u="none" cap="none" strike="noStrike">
                <a:solidFill>
                  <a:srgbClr val="0000FF"/>
                </a:solidFill>
                <a:latin typeface="Arial"/>
                <a:ea typeface="Arial"/>
                <a:cs typeface="Arial"/>
                <a:sym typeface="Arial"/>
              </a:rPr>
              <a:t>Verwachsungen, die sich von der Iris bis zum hinteren Hornhautdefekt erstrecken</a:t>
            </a:r>
            <a:endParaRPr b="0" i="0" sz="1600" u="none" cap="none" strike="noStrike">
              <a:solidFill>
                <a:schemeClr val="dk1"/>
              </a:solidFill>
              <a:latin typeface="Arial"/>
              <a:ea typeface="Arial"/>
              <a:cs typeface="Arial"/>
              <a:sym typeface="Arial"/>
            </a:endParaRPr>
          </a:p>
        </p:txBody>
      </p:sp>
      <p:sp>
        <p:nvSpPr>
          <p:cNvPr id="5396" name="Google Shape;5396;p270"/>
          <p:cNvSpPr txBox="1"/>
          <p:nvPr/>
        </p:nvSpPr>
        <p:spPr>
          <a:xfrm>
            <a:off x="381000" y="1676400"/>
            <a:ext cx="3840163" cy="83026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1. </a:t>
            </a:r>
            <a:r>
              <a:rPr b="0" i="0" lang="en-US" sz="1200" u="none" cap="none" strike="noStrike">
                <a:solidFill>
                  <a:srgbClr val="0000FF"/>
                </a:solidFill>
                <a:latin typeface="Arial"/>
                <a:ea typeface="Arial"/>
                <a:cs typeface="Arial"/>
                <a:sym typeface="Arial"/>
              </a:rPr>
              <a:t>Defekt der hinteren zentralen Hornhaut, einschließlich des Fehlens der Descemet-Membran und des darunterliegenden Endothels</a:t>
            </a:r>
            <a:endParaRPr b="0" i="0" sz="1600" u="none" cap="none" strike="noStrike">
              <a:solidFill>
                <a:schemeClr val="dk1"/>
              </a:solidFill>
              <a:latin typeface="Arial"/>
              <a:ea typeface="Arial"/>
              <a:cs typeface="Arial"/>
              <a:sym typeface="Arial"/>
            </a:endParaRPr>
          </a:p>
        </p:txBody>
      </p:sp>
      <p:sp>
        <p:nvSpPr>
          <p:cNvPr id="5397" name="Google Shape;5397;p27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01" name="Shape 5401"/>
        <p:cNvGrpSpPr/>
        <p:nvPr/>
      </p:nvGrpSpPr>
      <p:grpSpPr>
        <a:xfrm>
          <a:off x="0" y="0"/>
          <a:ext cx="0" cy="0"/>
          <a:chOff x="0" y="0"/>
          <a:chExt cx="0" cy="0"/>
        </a:xfrm>
      </p:grpSpPr>
      <p:sp>
        <p:nvSpPr>
          <p:cNvPr id="5402" name="Google Shape;5402;p271"/>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403" name="Google Shape;5403;p271"/>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404" name="Google Shape;5404;p271"/>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405" name="Google Shape;5405;p271"/>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406" name="Google Shape;5406;p271"/>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407" name="Google Shape;5407;p271"/>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408" name="Google Shape;5408;p271"/>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409" name="Google Shape;5409;p271"/>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410" name="Google Shape;5410;p271"/>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411" name="Google Shape;5411;p271"/>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12" name="Google Shape;5412;p271"/>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13" name="Google Shape;5413;p271"/>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14" name="Google Shape;5414;p271"/>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415" name="Google Shape;5415;p271"/>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416" name="Google Shape;5416;p271"/>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417" name="Google Shape;5417;p271"/>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418" name="Google Shape;5418;p27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419" name="Google Shape;5419;p271"/>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420" name="Google Shape;5420;p271"/>
          <p:cNvSpPr txBox="1"/>
          <p:nvPr/>
        </p:nvSpPr>
        <p:spPr>
          <a:xfrm>
            <a:off x="381000" y="1968500"/>
            <a:ext cx="7620000"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 </a:t>
            </a:r>
            <a:r>
              <a:rPr b="0" i="1"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47"/>
                  </a:ext>
                </a:extLst>
              </a:rPr>
              <a:t>Erkrankung</a:t>
            </a:r>
            <a:r>
              <a:rPr b="0" i="1" lang="en-US" sz="1200" u="none" cap="none" strike="noStrike">
                <a:solidFill>
                  <a:srgbClr val="0000FF"/>
                </a:solidFill>
                <a:latin typeface="Arial"/>
                <a:ea typeface="Arial"/>
                <a:cs typeface="Arial"/>
                <a:sym typeface="Arial"/>
              </a:rPr>
              <a:t>?</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Als Hornhauttrübung bei der Geburt (sie ist in der STUMPED-Eselsbrücke 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sie…klein, deformiert und in die Vorderkammer verschoben</a:t>
            </a:r>
            <a:endParaRPr/>
          </a:p>
        </p:txBody>
      </p:sp>
      <p:sp>
        <p:nvSpPr>
          <p:cNvPr id="5421" name="Google Shape;5421;p271"/>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25" name="Shape 5425"/>
        <p:cNvGrpSpPr/>
        <p:nvPr/>
      </p:nvGrpSpPr>
      <p:grpSpPr>
        <a:xfrm>
          <a:off x="0" y="0"/>
          <a:ext cx="0" cy="0"/>
          <a:chOff x="0" y="0"/>
          <a:chExt cx="0" cy="0"/>
        </a:xfrm>
      </p:grpSpPr>
      <p:sp>
        <p:nvSpPr>
          <p:cNvPr id="5426" name="Google Shape;5426;p272"/>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427" name="Google Shape;5427;p272"/>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428" name="Google Shape;5428;p272"/>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429" name="Google Shape;5429;p272"/>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430" name="Google Shape;5430;p272"/>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431" name="Google Shape;5431;p272"/>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432" name="Google Shape;5432;p272"/>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433" name="Google Shape;5433;p272"/>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434" name="Google Shape;5434;p272"/>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435" name="Google Shape;5435;p272"/>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36" name="Google Shape;5436;p272"/>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37" name="Google Shape;5437;p272"/>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38" name="Google Shape;5438;p272"/>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439" name="Google Shape;5439;p272"/>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440" name="Google Shape;5440;p272"/>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441" name="Google Shape;5441;p272"/>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442" name="Google Shape;5442;p27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443" name="Google Shape;5443;p272"/>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444" name="Google Shape;5444;p272"/>
          <p:cNvSpPr txBox="1"/>
          <p:nvPr/>
        </p:nvSpPr>
        <p:spPr>
          <a:xfrm>
            <a:off x="381000" y="1968500"/>
            <a:ext cx="7620000"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Als Hornhauttrübung bei der Geburt (sie ist in der STUMPED-Eselsbrücke enthalten)</a:t>
            </a:r>
            <a:r>
              <a:rPr b="0" i="0" lang="en-US" sz="1200" u="none" cap="none" strike="noStrike">
                <a:solidFill>
                  <a:srgbClr val="CCFFCC"/>
                </a:solidFill>
                <a:latin typeface="Arial"/>
                <a:ea typeface="Arial"/>
                <a:cs typeface="Arial"/>
                <a:sym typeface="Arial"/>
              </a:rPr>
              <a:t>.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 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445" name="Google Shape;5445;p272"/>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446" name="Google Shape;5446;p272"/>
          <p:cNvSpPr/>
          <p:nvPr/>
        </p:nvSpPr>
        <p:spPr>
          <a:xfrm>
            <a:off x="3746875" y="3108625"/>
            <a:ext cx="778800" cy="2223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2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50" name="Shape 5450"/>
        <p:cNvGrpSpPr/>
        <p:nvPr/>
      </p:nvGrpSpPr>
      <p:grpSpPr>
        <a:xfrm>
          <a:off x="0" y="0"/>
          <a:ext cx="0" cy="0"/>
          <a:chOff x="0" y="0"/>
          <a:chExt cx="0" cy="0"/>
        </a:xfrm>
      </p:grpSpPr>
      <p:sp>
        <p:nvSpPr>
          <p:cNvPr id="5451" name="Google Shape;5451;p273"/>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452" name="Google Shape;5452;p273"/>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453" name="Google Shape;5453;p273"/>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454" name="Google Shape;5454;p273"/>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455" name="Google Shape;5455;p273"/>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456" name="Google Shape;5456;p273"/>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457" name="Google Shape;5457;p273"/>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458" name="Google Shape;5458;p273"/>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459" name="Google Shape;5459;p273"/>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460" name="Google Shape;5460;p273"/>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61" name="Google Shape;5461;p273"/>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62" name="Google Shape;5462;p273"/>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63" name="Google Shape;5463;p273"/>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464" name="Google Shape;5464;p273"/>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465" name="Google Shape;5465;p273"/>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466" name="Google Shape;5466;p273"/>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467" name="Google Shape;5467;p27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468" name="Google Shape;5468;p273"/>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469" name="Google Shape;5469;p273"/>
          <p:cNvSpPr txBox="1"/>
          <p:nvPr/>
        </p:nvSpPr>
        <p:spPr>
          <a:xfrm>
            <a:off x="381000" y="1968500"/>
            <a:ext cx="7620000"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Als Hornhauttrübung bei der Geburt (sie ist in der STUMPED-Eselsbrücke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48"/>
                  </a:ext>
                </a:extLst>
              </a:rPr>
              <a:t>enthalten</a:t>
            </a:r>
            <a:r>
              <a:rPr b="0" i="0" lang="en-US" sz="1200" u="none" cap="none" strike="noStrike">
                <a:solidFill>
                  <a:srgbClr val="0000FF"/>
                </a:solidFill>
                <a:latin typeface="Arial"/>
                <a:ea typeface="Arial"/>
                <a:cs typeface="Arial"/>
                <a:sym typeface="Arial"/>
              </a:rPr>
              <a:t>)</a:t>
            </a:r>
            <a:r>
              <a:rPr b="0" i="0" lang="en-US" sz="1200" u="none" cap="none" strike="noStrike">
                <a:solidFill>
                  <a:srgbClr val="CCFFCC"/>
                </a:solidFill>
                <a:latin typeface="Arial"/>
                <a:ea typeface="Arial"/>
                <a:cs typeface="Arial"/>
                <a:sym typeface="Arial"/>
              </a:rPr>
              <a:t>.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 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470" name="Google Shape;5470;p273"/>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2" name="Shape 492"/>
        <p:cNvGrpSpPr/>
        <p:nvPr/>
      </p:nvGrpSpPr>
      <p:grpSpPr>
        <a:xfrm>
          <a:off x="0" y="0"/>
          <a:ext cx="0" cy="0"/>
          <a:chOff x="0" y="0"/>
          <a:chExt cx="0" cy="0"/>
        </a:xfrm>
      </p:grpSpPr>
      <p:sp>
        <p:nvSpPr>
          <p:cNvPr id="493" name="Google Shape;493;p27"/>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494" name="Google Shape;494;p2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495" name="Google Shape;495;p27"/>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496" name="Google Shape;496;p27"/>
          <p:cNvSpPr txBox="1"/>
          <p:nvPr/>
        </p:nvSpPr>
        <p:spPr>
          <a:xfrm>
            <a:off x="763600" y="2514600"/>
            <a:ext cx="22224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497" name="Google Shape;497;p27"/>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498" name="Google Shape;498;p27"/>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499" name="Google Shape;499;p27"/>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500" name="Google Shape;500;p27"/>
          <p:cNvSpPr txBox="1"/>
          <p:nvPr/>
        </p:nvSpPr>
        <p:spPr>
          <a:xfrm>
            <a:off x="3852863" y="2286000"/>
            <a:ext cx="4754700" cy="2611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10 bis „</a:t>
            </a:r>
            <a:r>
              <a:rPr lang="en-US" sz="1200">
                <a:solidFill>
                  <a:srgbClr val="0000FF"/>
                </a:solidFill>
              </a:rPr>
              <a:t>unterer Teenager-Bereich</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Glaukom</a:t>
            </a:r>
            <a:r>
              <a:rPr b="0" i="0" lang="en-US" sz="1200" u="none" cap="none" strike="noStrike">
                <a:solidFill>
                  <a:srgbClr val="0000F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„Mittleres Kindesalter“ (</a:t>
            </a:r>
            <a:r>
              <a:rPr lang="en-US" sz="1200">
                <a:solidFill>
                  <a:srgbClr val="0000FF"/>
                </a:solidFill>
              </a:rPr>
              <a:t>gleichfalls</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Warum ist es bei manchen Kindern schwierig, einen genauen Augeninnendruck zu messen?</a:t>
            </a:r>
            <a:endParaRPr b="0" i="0" sz="1600" u="none" cap="none" strike="noStrike">
              <a:solidFill>
                <a:srgbClr val="0000FF"/>
              </a:solidFill>
              <a:latin typeface="Arial"/>
              <a:ea typeface="Arial"/>
              <a:cs typeface="Arial"/>
              <a:sym typeface="Arial"/>
            </a:endParaRPr>
          </a:p>
        </p:txBody>
      </p:sp>
      <p:sp>
        <p:nvSpPr>
          <p:cNvPr id="501" name="Google Shape;501;p2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02" name="Google Shape;502;p27"/>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503" name="Google Shape;503;p2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504" name="Google Shape;504;p2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2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4" name="Shape 5474"/>
        <p:cNvGrpSpPr/>
        <p:nvPr/>
      </p:nvGrpSpPr>
      <p:grpSpPr>
        <a:xfrm>
          <a:off x="0" y="0"/>
          <a:ext cx="0" cy="0"/>
          <a:chOff x="0" y="0"/>
          <a:chExt cx="0" cy="0"/>
        </a:xfrm>
      </p:grpSpPr>
      <p:pic>
        <p:nvPicPr>
          <p:cNvPr id="5475" name="Google Shape;5475;p274"/>
          <p:cNvPicPr preferRelativeResize="0"/>
          <p:nvPr/>
        </p:nvPicPr>
        <p:blipFill rotWithShape="1">
          <a:blip r:embed="rId3">
            <a:alphaModFix/>
          </a:blip>
          <a:srcRect b="0" l="0" r="0" t="0"/>
          <a:stretch/>
        </p:blipFill>
        <p:spPr>
          <a:xfrm>
            <a:off x="165100" y="1411288"/>
            <a:ext cx="4418013" cy="3846512"/>
          </a:xfrm>
          <a:prstGeom prst="rect">
            <a:avLst/>
          </a:prstGeom>
          <a:noFill/>
          <a:ln>
            <a:noFill/>
          </a:ln>
        </p:spPr>
      </p:pic>
      <p:pic>
        <p:nvPicPr>
          <p:cNvPr id="5476" name="Google Shape;5476;p274"/>
          <p:cNvPicPr preferRelativeResize="0"/>
          <p:nvPr/>
        </p:nvPicPr>
        <p:blipFill rotWithShape="1">
          <a:blip r:embed="rId4">
            <a:alphaModFix/>
          </a:blip>
          <a:srcRect b="0" l="0" r="0" t="0"/>
          <a:stretch/>
        </p:blipFill>
        <p:spPr>
          <a:xfrm>
            <a:off x="4813300" y="1554163"/>
            <a:ext cx="4167188" cy="3560762"/>
          </a:xfrm>
          <a:prstGeom prst="rect">
            <a:avLst/>
          </a:prstGeom>
          <a:noFill/>
          <a:ln>
            <a:noFill/>
          </a:ln>
        </p:spPr>
      </p:pic>
      <p:sp>
        <p:nvSpPr>
          <p:cNvPr id="5477" name="Google Shape;5477;p274"/>
          <p:cNvSpPr txBox="1"/>
          <p:nvPr/>
        </p:nvSpPr>
        <p:spPr>
          <a:xfrm>
            <a:off x="3005138" y="6096000"/>
            <a:ext cx="320992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Peters-Anomalie: Trübe Hornhaut</a:t>
            </a:r>
            <a:endParaRPr/>
          </a:p>
        </p:txBody>
      </p:sp>
      <p:sp>
        <p:nvSpPr>
          <p:cNvPr id="5478" name="Google Shape;5478;p27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2" name="Shape 5482"/>
        <p:cNvGrpSpPr/>
        <p:nvPr/>
      </p:nvGrpSpPr>
      <p:grpSpPr>
        <a:xfrm>
          <a:off x="0" y="0"/>
          <a:ext cx="0" cy="0"/>
          <a:chOff x="0" y="0"/>
          <a:chExt cx="0" cy="0"/>
        </a:xfrm>
      </p:grpSpPr>
      <p:sp>
        <p:nvSpPr>
          <p:cNvPr id="5483" name="Google Shape;5483;p275"/>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484" name="Google Shape;5484;p275"/>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485" name="Google Shape;5485;p275"/>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486" name="Google Shape;5486;p275"/>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487" name="Google Shape;5487;p275"/>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488" name="Google Shape;5488;p275"/>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489" name="Google Shape;5489;p275"/>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490" name="Google Shape;5490;p275"/>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491" name="Google Shape;5491;p275"/>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492" name="Google Shape;5492;p275"/>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93" name="Google Shape;5493;p275"/>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94" name="Google Shape;5494;p275"/>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495" name="Google Shape;5495;p275"/>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496" name="Google Shape;5496;p275"/>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497" name="Google Shape;5497;p275"/>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498" name="Google Shape;5498;p275"/>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499" name="Google Shape;5499;p27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500" name="Google Shape;5500;p275"/>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501" name="Google Shape;5501;p275"/>
          <p:cNvSpPr txBox="1"/>
          <p:nvPr/>
        </p:nvSpPr>
        <p:spPr>
          <a:xfrm>
            <a:off x="381000" y="1968500"/>
            <a:ext cx="7620000"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 Erkrankung?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Als Hornhauttrübung bei der Geburt (sie ist in der STUMPED-Eselsbrücke enthalten). </a:t>
            </a:r>
            <a:r>
              <a:rPr b="0" i="0" lang="en-US" sz="1200" u="none" cap="none" strike="noStrike">
                <a:solidFill>
                  <a:schemeClr val="dk1"/>
                </a:solidFill>
                <a:latin typeface="Arial"/>
                <a:ea typeface="Arial"/>
                <a:cs typeface="Arial"/>
                <a:sym typeface="Arial"/>
              </a:rPr>
              <a:t>Der Schweregrad der Trübung reicht von einer schwachen Trübung bis hin zu einer undurchsichtigen, erhabenen und vaskularisierten Verformung.</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502" name="Google Shape;5502;p275"/>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6" name="Shape 5506"/>
        <p:cNvGrpSpPr/>
        <p:nvPr/>
      </p:nvGrpSpPr>
      <p:grpSpPr>
        <a:xfrm>
          <a:off x="0" y="0"/>
          <a:ext cx="0" cy="0"/>
          <a:chOff x="0" y="0"/>
          <a:chExt cx="0" cy="0"/>
        </a:xfrm>
      </p:grpSpPr>
      <p:sp>
        <p:nvSpPr>
          <p:cNvPr id="5507" name="Google Shape;5507;p276"/>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508" name="Google Shape;5508;p276"/>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509" name="Google Shape;5509;p276"/>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510" name="Google Shape;5510;p276"/>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511" name="Google Shape;5511;p276"/>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512" name="Google Shape;5512;p276"/>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513" name="Google Shape;5513;p276"/>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514" name="Google Shape;5514;p276"/>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515" name="Google Shape;5515;p276"/>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516" name="Google Shape;5516;p276"/>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517" name="Google Shape;5517;p276"/>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518" name="Google Shape;5518;p276"/>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519" name="Google Shape;5519;p276"/>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520" name="Google Shape;5520;p276"/>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521" name="Google Shape;5521;p276"/>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522" name="Google Shape;5522;p276"/>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523" name="Google Shape;5523;p27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524" name="Google Shape;5524;p276"/>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525" name="Google Shape;5525;p276"/>
          <p:cNvSpPr txBox="1"/>
          <p:nvPr/>
        </p:nvSpPr>
        <p:spPr>
          <a:xfrm>
            <a:off x="381000" y="1968500"/>
            <a:ext cx="7680325"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a:t>
            </a:r>
            <a:r>
              <a:rPr b="1" i="0" lang="en-US" sz="1200" u="none" cap="none" strike="noStrike">
                <a:solidFill>
                  <a:srgbClr val="0000FF"/>
                </a:solidFill>
                <a:latin typeface="Arial"/>
                <a:ea typeface="Arial"/>
                <a:cs typeface="Arial"/>
                <a:sym typeface="Arial"/>
              </a:rPr>
              <a:t>STUMPED-Eselsbrücke </a:t>
            </a:r>
            <a:r>
              <a:rPr b="0" i="0" lang="en-US" sz="1200" u="none" cap="none" strike="noStrike">
                <a:solidFill>
                  <a:srgbClr val="BFBFBF"/>
                </a:solidFill>
                <a:latin typeface="Arial"/>
                <a:ea typeface="Arial"/>
                <a:cs typeface="Arial"/>
                <a:sym typeface="Arial"/>
              </a:rPr>
              <a:t>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526" name="Google Shape;5526;p276"/>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527" name="Google Shape;5527;p276"/>
          <p:cNvSpPr/>
          <p:nvPr/>
        </p:nvSpPr>
        <p:spPr>
          <a:xfrm>
            <a:off x="3446350" y="2963464"/>
            <a:ext cx="2403600" cy="5430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528" name="Google Shape;5528;p276"/>
          <p:cNvSpPr txBox="1"/>
          <p:nvPr/>
        </p:nvSpPr>
        <p:spPr>
          <a:xfrm>
            <a:off x="2825750" y="3983038"/>
            <a:ext cx="4732338"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Wobei hilft uns die STUMPED-Eselsbrücke?</a:t>
            </a:r>
            <a:endParaRPr/>
          </a:p>
        </p:txBody>
      </p:sp>
    </p:spTree>
  </p:cSld>
  <p:clrMapOvr>
    <a:masterClrMapping/>
  </p:clrMapOvr>
</p:sld>
</file>

<file path=ppt/slides/slide2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2" name="Shape 5532"/>
        <p:cNvGrpSpPr/>
        <p:nvPr/>
      </p:nvGrpSpPr>
      <p:grpSpPr>
        <a:xfrm>
          <a:off x="0" y="0"/>
          <a:ext cx="0" cy="0"/>
          <a:chOff x="0" y="0"/>
          <a:chExt cx="0" cy="0"/>
        </a:xfrm>
      </p:grpSpPr>
      <p:sp>
        <p:nvSpPr>
          <p:cNvPr id="5533" name="Google Shape;5533;p277"/>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534" name="Google Shape;5534;p277"/>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535" name="Google Shape;5535;p277"/>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536" name="Google Shape;5536;p277"/>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537" name="Google Shape;5537;p277"/>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538" name="Google Shape;5538;p277"/>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539" name="Google Shape;5539;p277"/>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540" name="Google Shape;5540;p277"/>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541" name="Google Shape;5541;p277"/>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542" name="Google Shape;5542;p277"/>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543" name="Google Shape;5543;p277"/>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544" name="Google Shape;5544;p277"/>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545" name="Google Shape;5545;p277"/>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546" name="Google Shape;5546;p277"/>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547" name="Google Shape;5547;p277"/>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548" name="Google Shape;5548;p277"/>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549" name="Google Shape;5549;p27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550" name="Google Shape;5550;p277"/>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551" name="Google Shape;5551;p277"/>
          <p:cNvSpPr txBox="1"/>
          <p:nvPr/>
        </p:nvSpPr>
        <p:spPr>
          <a:xfrm>
            <a:off x="381000" y="1968500"/>
            <a:ext cx="7680325"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a:t>
            </a:r>
            <a:r>
              <a:rPr b="1" i="0" lang="en-US" sz="1200" u="none" cap="none" strike="noStrike">
                <a:solidFill>
                  <a:srgbClr val="0000FF"/>
                </a:solidFill>
                <a:latin typeface="Arial"/>
                <a:ea typeface="Arial"/>
                <a:cs typeface="Arial"/>
                <a:sym typeface="Arial"/>
              </a:rPr>
              <a:t>STUMPED-Eselsbrücke </a:t>
            </a:r>
            <a:r>
              <a:rPr b="0" i="0" lang="en-US" sz="1200" u="none" cap="none" strike="noStrike">
                <a:solidFill>
                  <a:srgbClr val="BFBFBF"/>
                </a:solidFill>
                <a:latin typeface="Arial"/>
                <a:ea typeface="Arial"/>
                <a:cs typeface="Arial"/>
                <a:sym typeface="Arial"/>
              </a:rPr>
              <a:t>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552" name="Google Shape;5552;p277"/>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553" name="Google Shape;5553;p277"/>
          <p:cNvSpPr/>
          <p:nvPr/>
        </p:nvSpPr>
        <p:spPr>
          <a:xfrm>
            <a:off x="3446350" y="2963464"/>
            <a:ext cx="2403600" cy="5430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554" name="Google Shape;5554;p277"/>
          <p:cNvSpPr txBox="1"/>
          <p:nvPr/>
        </p:nvSpPr>
        <p:spPr>
          <a:xfrm>
            <a:off x="2825750" y="3983038"/>
            <a:ext cx="47322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Wobei hilft uns die STUMPED-Eselsbrücke?</a:t>
            </a:r>
            <a:endParaRPr/>
          </a:p>
          <a:p>
            <a:pPr indent="0" lvl="0" marL="0" marR="0" rtl="0" algn="l">
              <a:spcBef>
                <a:spcPts val="0"/>
              </a:spcBef>
              <a:spcAft>
                <a:spcPts val="0"/>
              </a:spcAft>
              <a:buNone/>
            </a:pPr>
            <a:r>
              <a:rPr lang="en-US" sz="1200">
                <a:solidFill>
                  <a:schemeClr val="dk1"/>
                </a:solidFill>
              </a:rPr>
              <a:t>Bei den</a:t>
            </a:r>
            <a:r>
              <a:rPr b="0" i="0" lang="en-US" sz="1200" u="none" cap="none" strike="noStrike">
                <a:solidFill>
                  <a:schemeClr val="dk1"/>
                </a:solidFill>
                <a:latin typeface="Arial"/>
                <a:ea typeface="Arial"/>
                <a:cs typeface="Arial"/>
                <a:sym typeface="Arial"/>
              </a:rPr>
              <a:t> Differentialdiagnosen </a:t>
            </a:r>
            <a:r>
              <a:rPr lang="en-US" sz="1200">
                <a:solidFill>
                  <a:schemeClr val="dk1"/>
                </a:solidFill>
              </a:rPr>
              <a:t>der </a:t>
            </a:r>
            <a:r>
              <a:rPr lang="en-US" sz="1200">
                <a:solidFill>
                  <a:schemeClr val="dk1"/>
                </a:solidFill>
                <a:extLst>
                  <a:ext uri="http://customooxmlschemas.google.com/">
                    <go:slidesCustomData xmlns:go="http://customooxmlschemas.google.com/" textRoundtripDataId="49"/>
                  </a:ext>
                </a:extLst>
              </a:rPr>
              <a:t>Ursachen</a:t>
            </a:r>
            <a:r>
              <a:rPr lang="en-US" sz="1200">
                <a:solidFill>
                  <a:schemeClr val="dk1"/>
                </a:solidFill>
              </a:rPr>
              <a:t> </a:t>
            </a:r>
            <a:r>
              <a:rPr b="0" i="0" lang="en-US" sz="1200" u="none" cap="none" strike="noStrike">
                <a:solidFill>
                  <a:schemeClr val="dk1"/>
                </a:solidFill>
                <a:latin typeface="Arial"/>
                <a:ea typeface="Arial"/>
                <a:cs typeface="Arial"/>
                <a:sym typeface="Arial"/>
              </a:rPr>
              <a:t>einer trüben Hornhaut bei einem Säugling</a:t>
            </a:r>
            <a:endParaRPr/>
          </a:p>
        </p:txBody>
      </p:sp>
    </p:spTree>
  </p:cSld>
  <p:clrMapOvr>
    <a:masterClrMapping/>
  </p:clrMapOvr>
</p:sld>
</file>

<file path=ppt/slides/slide2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8" name="Shape 5558"/>
        <p:cNvGrpSpPr/>
        <p:nvPr/>
      </p:nvGrpSpPr>
      <p:grpSpPr>
        <a:xfrm>
          <a:off x="0" y="0"/>
          <a:ext cx="0" cy="0"/>
          <a:chOff x="0" y="0"/>
          <a:chExt cx="0" cy="0"/>
        </a:xfrm>
      </p:grpSpPr>
      <p:sp>
        <p:nvSpPr>
          <p:cNvPr id="5559" name="Google Shape;5559;p27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560" name="Google Shape;5560;p27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561" name="Google Shape;5561;p27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562" name="Google Shape;5562;p27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563" name="Google Shape;5563;p278"/>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564" name="Google Shape;5564;p278"/>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565" name="Google Shape;5565;p278"/>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566" name="Google Shape;5566;p27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567" name="Google Shape;5567;p278"/>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568" name="Google Shape;5568;p278"/>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569" name="Google Shape;5569;p278"/>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570" name="Google Shape;5570;p278"/>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571" name="Google Shape;5571;p278"/>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572" name="Google Shape;5572;p278"/>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573" name="Google Shape;5573;p27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574" name="Google Shape;5574;p27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575" name="Google Shape;5575;p27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576" name="Google Shape;5576;p278"/>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577" name="Google Shape;5577;p278"/>
          <p:cNvSpPr txBox="1"/>
          <p:nvPr/>
        </p:nvSpPr>
        <p:spPr>
          <a:xfrm>
            <a:off x="381000" y="1968500"/>
            <a:ext cx="7680325"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a:t>
            </a:r>
            <a:r>
              <a:rPr b="1" i="0" lang="en-US" sz="1200" u="none" cap="none" strike="noStrike">
                <a:solidFill>
                  <a:srgbClr val="0000FF"/>
                </a:solidFill>
                <a:latin typeface="Arial"/>
                <a:ea typeface="Arial"/>
                <a:cs typeface="Arial"/>
                <a:sym typeface="Arial"/>
              </a:rPr>
              <a:t>STUMPED-Eselsbrücke </a:t>
            </a:r>
            <a:r>
              <a:rPr b="0" i="0" lang="en-US" sz="1200" u="none" cap="none" strike="noStrike">
                <a:solidFill>
                  <a:srgbClr val="BFBFBF"/>
                </a:solidFill>
                <a:latin typeface="Arial"/>
                <a:ea typeface="Arial"/>
                <a:cs typeface="Arial"/>
                <a:sym typeface="Arial"/>
              </a:rPr>
              <a:t>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578" name="Google Shape;5578;p278"/>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579" name="Google Shape;5579;p278"/>
          <p:cNvSpPr/>
          <p:nvPr/>
        </p:nvSpPr>
        <p:spPr>
          <a:xfrm>
            <a:off x="3551225" y="3009913"/>
            <a:ext cx="2403600" cy="5430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580" name="Google Shape;5580;p278"/>
          <p:cNvSpPr txBox="1"/>
          <p:nvPr/>
        </p:nvSpPr>
        <p:spPr>
          <a:xfrm>
            <a:off x="2505075" y="1406525"/>
            <a:ext cx="5537100" cy="1872600"/>
          </a:xfrm>
          <a:prstGeom prst="rect">
            <a:avLst/>
          </a:prstGeom>
          <a:solidFill>
            <a:schemeClr val="dk1"/>
          </a:solid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lt1"/>
              </a:buClr>
              <a:buSzPts val="1200"/>
              <a:buFont typeface="Noto Sans Symbols"/>
              <a:buNone/>
            </a:pPr>
            <a:r>
              <a:rPr b="0" i="1" lang="en-US" sz="1200" u="none" cap="none" strike="noStrike">
                <a:solidFill>
                  <a:schemeClr val="lt1"/>
                </a:solidFill>
                <a:latin typeface="Arial"/>
                <a:ea typeface="Arial"/>
                <a:cs typeface="Arial"/>
                <a:sym typeface="Arial"/>
              </a:rPr>
              <a:t>Wie lautet die STUMPED-Eselsbrücke für eine trübe Hornhaut bei einem Säugling?</a:t>
            </a:r>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latin typeface="Arial"/>
                <a:ea typeface="Arial"/>
                <a:cs typeface="Arial"/>
                <a:sym typeface="Arial"/>
              </a:rPr>
              <a:t>S</a:t>
            </a:r>
            <a:endParaRPr b="0" i="0" sz="1400" u="none" cap="none" strike="noStrike">
              <a:solidFill>
                <a:schemeClr val="lt1"/>
              </a:solidFill>
              <a:latin typeface="Arial"/>
              <a:ea typeface="Arial"/>
              <a:cs typeface="Arial"/>
              <a:sym typeface="Arial"/>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latin typeface="Arial"/>
                <a:ea typeface="Arial"/>
                <a:cs typeface="Arial"/>
                <a:sym typeface="Arial"/>
              </a:rPr>
              <a:t>T</a:t>
            </a:r>
            <a:endParaRPr b="0" i="0" sz="1400" u="none" cap="none" strike="noStrike">
              <a:solidFill>
                <a:schemeClr val="lt1"/>
              </a:solidFill>
              <a:latin typeface="Arial"/>
              <a:ea typeface="Arial"/>
              <a:cs typeface="Arial"/>
              <a:sym typeface="Arial"/>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latin typeface="Arial"/>
                <a:ea typeface="Arial"/>
                <a:cs typeface="Arial"/>
                <a:sym typeface="Arial"/>
              </a:rPr>
              <a:t>U</a:t>
            </a:r>
            <a:endParaRPr b="0" i="0" sz="1400" u="none" cap="none" strike="noStrike">
              <a:solidFill>
                <a:schemeClr val="lt1"/>
              </a:solidFill>
              <a:latin typeface="Arial"/>
              <a:ea typeface="Arial"/>
              <a:cs typeface="Arial"/>
              <a:sym typeface="Arial"/>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latin typeface="Arial"/>
                <a:ea typeface="Arial"/>
                <a:cs typeface="Arial"/>
                <a:sym typeface="Arial"/>
              </a:rPr>
              <a:t>M</a:t>
            </a:r>
            <a:endParaRPr b="0" i="0" sz="1400" u="none" cap="none" strike="noStrike">
              <a:solidFill>
                <a:schemeClr val="lt1"/>
              </a:solidFill>
              <a:latin typeface="Arial"/>
              <a:ea typeface="Arial"/>
              <a:cs typeface="Arial"/>
              <a:sym typeface="Arial"/>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rPr>
              <a:t>P</a:t>
            </a:r>
            <a:r>
              <a:rPr b="0" i="0" lang="en-US" sz="1200" u="none" cap="none" strike="noStrike">
                <a:solidFill>
                  <a:schemeClr val="lt1"/>
                </a:solidFill>
                <a:latin typeface="Arial"/>
                <a:ea typeface="Arial"/>
                <a:cs typeface="Arial"/>
                <a:sym typeface="Arial"/>
              </a:rPr>
              <a:t>eters-Anomalie</a:t>
            </a:r>
            <a:endParaRPr/>
          </a:p>
          <a:p>
            <a:pPr indent="0" lvl="0" marL="0" marR="0" rtl="0" algn="l">
              <a:spcBef>
                <a:spcPts val="0"/>
              </a:spcBef>
              <a:spcAft>
                <a:spcPts val="0"/>
              </a:spcAft>
              <a:buClr>
                <a:schemeClr val="dk1"/>
              </a:buClr>
              <a:buSzPts val="1200"/>
              <a:buFont typeface="Noto Sans Symbols"/>
              <a:buNone/>
            </a:pPr>
            <a:r>
              <a:rPr b="1" i="0" lang="en-US" sz="1200" u="none" cap="none" strike="noStrike">
                <a:solidFill>
                  <a:schemeClr val="lt1"/>
                </a:solidFill>
              </a:rPr>
              <a:t>E</a:t>
            </a:r>
            <a:r>
              <a:rPr b="0" i="0" lang="en-US" sz="1200" u="none" cap="none" strike="noStrike">
                <a:solidFill>
                  <a:schemeClr val="dk1"/>
                </a:solidFill>
                <a:latin typeface="Arial"/>
                <a:ea typeface="Arial"/>
                <a:cs typeface="Arial"/>
                <a:sym typeface="Arial"/>
              </a:rPr>
              <a:t>ndotheliale</a:t>
            </a:r>
            <a:r>
              <a:rPr b="0" i="0" lang="en-US" sz="1200" u="none" cap="none" strike="noStrike">
                <a:solidFill>
                  <a:schemeClr val="lt1"/>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Dystrophie (CHED); Erhöhter Augeninnendruck (angeborenes Glaukom)</a:t>
            </a:r>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latin typeface="Arial"/>
                <a:ea typeface="Arial"/>
                <a:cs typeface="Arial"/>
                <a:sym typeface="Arial"/>
              </a:rPr>
              <a:t>D</a:t>
            </a:r>
            <a:endParaRPr b="0" i="0" sz="1400" u="none" cap="none" strike="noStrike">
              <a:solidFill>
                <a:schemeClr val="lt1"/>
              </a:solidFill>
              <a:latin typeface="Arial"/>
              <a:ea typeface="Arial"/>
              <a:cs typeface="Arial"/>
              <a:sym typeface="Arial"/>
            </a:endParaRPr>
          </a:p>
        </p:txBody>
      </p:sp>
      <p:sp>
        <p:nvSpPr>
          <p:cNvPr id="5581" name="Google Shape;5581;p278"/>
          <p:cNvSpPr txBox="1"/>
          <p:nvPr/>
        </p:nvSpPr>
        <p:spPr>
          <a:xfrm>
            <a:off x="434975" y="1863725"/>
            <a:ext cx="1765200" cy="954000"/>
          </a:xfrm>
          <a:prstGeom prst="rect">
            <a:avLst/>
          </a:prstGeom>
          <a:solidFill>
            <a:schemeClr val="accent1"/>
          </a:solidFill>
          <a:ln>
            <a:noFill/>
          </a:ln>
        </p:spPr>
        <p:txBody>
          <a:bodyPr anchorCtr="0" anchor="t" bIns="12700" lIns="25400" spcFirstLastPara="1" rIns="25400" wrap="square" tIns="12700">
            <a:spAutoFit/>
          </a:bodyPr>
          <a:lstStyle/>
          <a:p>
            <a:pPr indent="0" lvl="0" marL="0" marR="0" rtl="0" algn="r">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Anmerkung: Es gibt zwei</a:t>
            </a:r>
            <a:endParaRPr/>
          </a:p>
          <a:p>
            <a:pPr indent="0" lvl="0" marL="0" marR="0" rtl="0" algn="r">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S </a:t>
            </a:r>
            <a:endParaRPr/>
          </a:p>
          <a:p>
            <a:pPr indent="0" lvl="0" marL="0" marR="0" rtl="0" algn="r">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und zwei</a:t>
            </a:r>
            <a:endParaRPr/>
          </a:p>
          <a:p>
            <a:pPr indent="0" lvl="0" marL="0" marR="0" rtl="0" algn="r">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E</a:t>
            </a:r>
            <a:endParaRPr/>
          </a:p>
        </p:txBody>
      </p:sp>
      <p:cxnSp>
        <p:nvCxnSpPr>
          <p:cNvPr id="5582" name="Google Shape;5582;p278"/>
          <p:cNvCxnSpPr/>
          <p:nvPr/>
        </p:nvCxnSpPr>
        <p:spPr>
          <a:xfrm flipH="1" rot="10800000">
            <a:off x="2136775" y="1930325"/>
            <a:ext cx="368400" cy="238200"/>
          </a:xfrm>
          <a:prstGeom prst="straightConnector1">
            <a:avLst/>
          </a:prstGeom>
          <a:noFill/>
          <a:ln cap="flat" cmpd="sng" w="9525">
            <a:solidFill>
              <a:schemeClr val="dk1"/>
            </a:solidFill>
            <a:prstDash val="solid"/>
            <a:round/>
            <a:headEnd len="sm" w="sm" type="none"/>
            <a:tailEnd len="med" w="med" type="stealth"/>
          </a:ln>
        </p:spPr>
      </p:cxnSp>
      <p:cxnSp>
        <p:nvCxnSpPr>
          <p:cNvPr id="5583" name="Google Shape;5583;p278"/>
          <p:cNvCxnSpPr/>
          <p:nvPr/>
        </p:nvCxnSpPr>
        <p:spPr>
          <a:xfrm>
            <a:off x="2136775" y="2701925"/>
            <a:ext cx="368400" cy="115800"/>
          </a:xfrm>
          <a:prstGeom prst="straightConnector1">
            <a:avLst/>
          </a:prstGeom>
          <a:noFill/>
          <a:ln cap="flat" cmpd="sng" w="9525">
            <a:solidFill>
              <a:schemeClr val="dk1"/>
            </a:solidFill>
            <a:prstDash val="solid"/>
            <a:round/>
            <a:headEnd len="sm" w="sm" type="none"/>
            <a:tailEnd len="med" w="med" type="stealth"/>
          </a:ln>
        </p:spPr>
      </p:cxnSp>
      <p:sp>
        <p:nvSpPr>
          <p:cNvPr id="5584" name="Google Shape;5584;p278"/>
          <p:cNvSpPr txBox="1"/>
          <p:nvPr/>
        </p:nvSpPr>
        <p:spPr>
          <a:xfrm>
            <a:off x="2825750" y="3983038"/>
            <a:ext cx="4732338" cy="5238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Wobei hilft uns die Eselsbrücke „STUMPED“?</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Differentialdiagnose bei einer trüben Hornhaut bei einem Säugling</a:t>
            </a:r>
            <a:endParaRPr/>
          </a:p>
        </p:txBody>
      </p:sp>
    </p:spTree>
  </p:cSld>
  <p:clrMapOvr>
    <a:masterClrMapping/>
  </p:clrMapOvr>
</p:sld>
</file>

<file path=ppt/slides/slide2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8" name="Shape 5588"/>
        <p:cNvGrpSpPr/>
        <p:nvPr/>
      </p:nvGrpSpPr>
      <p:grpSpPr>
        <a:xfrm>
          <a:off x="0" y="0"/>
          <a:ext cx="0" cy="0"/>
          <a:chOff x="0" y="0"/>
          <a:chExt cx="0" cy="0"/>
        </a:xfrm>
      </p:grpSpPr>
      <p:sp>
        <p:nvSpPr>
          <p:cNvPr id="5589" name="Google Shape;5589;p279"/>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590" name="Google Shape;5590;p279"/>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591" name="Google Shape;5591;p279"/>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592" name="Google Shape;5592;p279"/>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593" name="Google Shape;5593;p279"/>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594" name="Google Shape;5594;p279"/>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595" name="Google Shape;5595;p279"/>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596" name="Google Shape;5596;p279"/>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597" name="Google Shape;5597;p279"/>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598" name="Google Shape;5598;p279"/>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599" name="Google Shape;5599;p279"/>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00" name="Google Shape;5600;p279"/>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01" name="Google Shape;5601;p279"/>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602" name="Google Shape;5602;p279"/>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603" name="Google Shape;5603;p279"/>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604" name="Google Shape;5604;p279"/>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605" name="Google Shape;5605;p27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606" name="Google Shape;5606;p279"/>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607" name="Google Shape;5607;p279"/>
          <p:cNvSpPr txBox="1"/>
          <p:nvPr/>
        </p:nvSpPr>
        <p:spPr>
          <a:xfrm>
            <a:off x="381000" y="1968500"/>
            <a:ext cx="7680325"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a:t>
            </a:r>
            <a:r>
              <a:rPr b="1" i="0" lang="en-US" sz="1200" u="none" cap="none" strike="noStrike">
                <a:solidFill>
                  <a:srgbClr val="0000FF"/>
                </a:solidFill>
                <a:latin typeface="Arial"/>
                <a:ea typeface="Arial"/>
                <a:cs typeface="Arial"/>
                <a:sym typeface="Arial"/>
              </a:rPr>
              <a:t>STUMPED-Eselsbrücke </a:t>
            </a:r>
            <a:r>
              <a:rPr b="0" i="0" lang="en-US" sz="1200" u="none" cap="none" strike="noStrike">
                <a:solidFill>
                  <a:srgbClr val="BFBFBF"/>
                </a:solidFill>
                <a:latin typeface="Arial"/>
                <a:ea typeface="Arial"/>
                <a:cs typeface="Arial"/>
                <a:sym typeface="Arial"/>
              </a:rPr>
              <a:t>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Inwiefern könnte die Linse betroffen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608" name="Google Shape;5608;p279"/>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609" name="Google Shape;5609;p279"/>
          <p:cNvSpPr/>
          <p:nvPr/>
        </p:nvSpPr>
        <p:spPr>
          <a:xfrm>
            <a:off x="3446350" y="2933613"/>
            <a:ext cx="2403600" cy="5430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610" name="Google Shape;5610;p279"/>
          <p:cNvSpPr txBox="1"/>
          <p:nvPr/>
        </p:nvSpPr>
        <p:spPr>
          <a:xfrm>
            <a:off x="2505075" y="1406525"/>
            <a:ext cx="5537100" cy="1688100"/>
          </a:xfrm>
          <a:prstGeom prst="rect">
            <a:avLst/>
          </a:prstGeom>
          <a:solidFill>
            <a:schemeClr val="dk1"/>
          </a:solid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lt1"/>
              </a:buClr>
              <a:buSzPts val="1200"/>
              <a:buFont typeface="Noto Sans Symbols"/>
              <a:buNone/>
            </a:pPr>
            <a:r>
              <a:rPr b="0" i="1" lang="en-US" sz="1200" u="none" cap="none" strike="noStrike">
                <a:solidFill>
                  <a:schemeClr val="lt1"/>
                </a:solidFill>
                <a:latin typeface="Arial"/>
                <a:ea typeface="Arial"/>
                <a:cs typeface="Arial"/>
                <a:sym typeface="Arial"/>
              </a:rPr>
              <a:t>Was ist die STUMPED-Eselsbrücke für eine trübe Hornhaut bei einem Säugling?</a:t>
            </a:r>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rPr>
              <a:t>S</a:t>
            </a:r>
            <a:r>
              <a:rPr b="0" i="0" lang="en-US" sz="1200" u="none" cap="none" strike="noStrike">
                <a:solidFill>
                  <a:schemeClr val="lt1"/>
                </a:solidFill>
                <a:latin typeface="Arial"/>
                <a:ea typeface="Arial"/>
                <a:cs typeface="Arial"/>
                <a:sym typeface="Arial"/>
              </a:rPr>
              <a:t>klerokorneal; </a:t>
            </a:r>
            <a:r>
              <a:rPr b="1" i="0" lang="en-US" sz="1200" u="none" cap="none" strike="noStrike">
                <a:solidFill>
                  <a:schemeClr val="lt1"/>
                </a:solidFill>
              </a:rPr>
              <a:t>S</a:t>
            </a:r>
            <a:r>
              <a:rPr b="0" i="0" lang="en-US" sz="1200" u="none" cap="none" strike="noStrike">
                <a:solidFill>
                  <a:schemeClr val="lt1"/>
                </a:solidFill>
                <a:latin typeface="Arial"/>
                <a:ea typeface="Arial"/>
                <a:cs typeface="Arial"/>
                <a:sym typeface="Arial"/>
              </a:rPr>
              <a:t>tromale Dystrophie (</a:t>
            </a:r>
            <a:r>
              <a:rPr b="0" i="0" lang="en-US" sz="1200" u="none" cap="none" strike="noStrike">
                <a:solidFill>
                  <a:schemeClr val="lt1"/>
                </a:solidFill>
                <a:latin typeface="Arial"/>
                <a:ea typeface="Arial"/>
                <a:cs typeface="Arial"/>
                <a:sym typeface="Arial"/>
                <a:extLst>
                  <a:ext uri="http://customooxmlschemas.google.com/">
                    <go:slidesCustomData xmlns:go="http://customooxmlschemas.google.com/" textRoundtripDataId="50"/>
                  </a:ext>
                </a:extLst>
              </a:rPr>
              <a:t>CHSD</a:t>
            </a:r>
            <a:r>
              <a:rPr b="0" i="0" lang="en-US" sz="1200" u="none" cap="none" strike="noStrike">
                <a:solidFill>
                  <a:schemeClr val="lt1"/>
                </a:solidFill>
                <a:latin typeface="Arial"/>
                <a:ea typeface="Arial"/>
                <a:cs typeface="Arial"/>
                <a:sym typeface="Arial"/>
              </a:rPr>
              <a:t>)</a:t>
            </a:r>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rPr>
              <a:t>T</a:t>
            </a:r>
            <a:r>
              <a:rPr b="0" i="0" lang="en-US" sz="1200" u="none" cap="none" strike="noStrike">
                <a:solidFill>
                  <a:schemeClr val="lt1"/>
                </a:solidFill>
                <a:latin typeface="Arial"/>
                <a:ea typeface="Arial"/>
                <a:cs typeface="Arial"/>
                <a:sym typeface="Arial"/>
              </a:rPr>
              <a:t>rauma (z. B. Zangenverletzung)</a:t>
            </a:r>
            <a:endParaRPr/>
          </a:p>
          <a:p>
            <a:pPr indent="0" lvl="0" marL="0" marR="0" rtl="0" algn="l">
              <a:spcBef>
                <a:spcPts val="0"/>
              </a:spcBef>
              <a:spcAft>
                <a:spcPts val="0"/>
              </a:spcAft>
              <a:buClr>
                <a:schemeClr val="lt1"/>
              </a:buClr>
              <a:buSzPts val="1200"/>
              <a:buFont typeface="Noto Sans Symbols"/>
              <a:buNone/>
            </a:pPr>
            <a:r>
              <a:rPr i="0" lang="en-US" sz="1200" u="none" cap="none" strike="noStrike">
                <a:solidFill>
                  <a:schemeClr val="lt1"/>
                </a:solidFill>
              </a:rPr>
              <a:t>G</a:t>
            </a:r>
            <a:r>
              <a:rPr b="0" i="0" lang="en-US" sz="1200" u="none" cap="none" strike="noStrike">
                <a:solidFill>
                  <a:schemeClr val="lt1"/>
                </a:solidFill>
                <a:latin typeface="Arial"/>
                <a:ea typeface="Arial"/>
                <a:cs typeface="Arial"/>
                <a:sym typeface="Arial"/>
              </a:rPr>
              <a:t>eschwür (</a:t>
            </a:r>
            <a:r>
              <a:rPr b="1" i="0" lang="en-US" sz="1200" u="none" cap="none" strike="noStrike">
                <a:solidFill>
                  <a:schemeClr val="lt1"/>
                </a:solidFill>
              </a:rPr>
              <a:t>U</a:t>
            </a:r>
            <a:r>
              <a:rPr i="0" lang="en-US" sz="1200" u="none" cap="none" strike="noStrike">
                <a:solidFill>
                  <a:schemeClr val="lt1"/>
                </a:solidFill>
              </a:rPr>
              <a:t>lcus)</a:t>
            </a:r>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rPr>
              <a:t>M</a:t>
            </a:r>
            <a:r>
              <a:rPr b="0" i="0" lang="en-US" sz="1200" u="none" cap="none" strike="noStrike">
                <a:solidFill>
                  <a:schemeClr val="lt1"/>
                </a:solidFill>
                <a:latin typeface="Arial"/>
                <a:ea typeface="Arial"/>
                <a:cs typeface="Arial"/>
                <a:sym typeface="Arial"/>
              </a:rPr>
              <a:t>ukopolysaccharidose</a:t>
            </a:r>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rPr>
              <a:t>P</a:t>
            </a:r>
            <a:r>
              <a:rPr b="0" i="0" lang="en-US" sz="1200" u="none" cap="none" strike="noStrike">
                <a:solidFill>
                  <a:schemeClr val="lt1"/>
                </a:solidFill>
                <a:latin typeface="Arial"/>
                <a:ea typeface="Arial"/>
                <a:cs typeface="Arial"/>
                <a:sym typeface="Arial"/>
              </a:rPr>
              <a:t>eters-Anomalie</a:t>
            </a:r>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rPr>
              <a:t>E</a:t>
            </a:r>
            <a:r>
              <a:rPr b="0" i="0" lang="en-US" sz="1200" u="none" cap="none" strike="noStrike">
                <a:solidFill>
                  <a:schemeClr val="lt1"/>
                </a:solidFill>
                <a:latin typeface="Arial"/>
                <a:ea typeface="Arial"/>
                <a:cs typeface="Arial"/>
                <a:sym typeface="Arial"/>
              </a:rPr>
              <a:t>ndotheliale Dystrophie (CHED); Erhöhter Augeninnendruck (angeborenes Glaukom)</a:t>
            </a:r>
            <a:endParaRPr/>
          </a:p>
          <a:p>
            <a:pPr indent="0" lvl="0" marL="0" marR="0" rtl="0" algn="l">
              <a:spcBef>
                <a:spcPts val="0"/>
              </a:spcBef>
              <a:spcAft>
                <a:spcPts val="0"/>
              </a:spcAft>
              <a:buClr>
                <a:schemeClr val="lt1"/>
              </a:buClr>
              <a:buSzPts val="1200"/>
              <a:buFont typeface="Noto Sans Symbols"/>
              <a:buNone/>
            </a:pPr>
            <a:r>
              <a:rPr b="1" i="0" lang="en-US" sz="1200" u="none" cap="none" strike="noStrike">
                <a:solidFill>
                  <a:schemeClr val="lt1"/>
                </a:solidFill>
              </a:rPr>
              <a:t>D</a:t>
            </a:r>
            <a:r>
              <a:rPr b="0" i="0" lang="en-US" sz="1200" u="none" cap="none" strike="noStrike">
                <a:solidFill>
                  <a:schemeClr val="lt1"/>
                </a:solidFill>
                <a:latin typeface="Arial"/>
                <a:ea typeface="Arial"/>
                <a:cs typeface="Arial"/>
                <a:sym typeface="Arial"/>
              </a:rPr>
              <a:t>ermoid der Hornhaut</a:t>
            </a:r>
            <a:endParaRPr/>
          </a:p>
        </p:txBody>
      </p:sp>
      <p:sp>
        <p:nvSpPr>
          <p:cNvPr id="5611" name="Google Shape;5611;p279"/>
          <p:cNvSpPr txBox="1"/>
          <p:nvPr/>
        </p:nvSpPr>
        <p:spPr>
          <a:xfrm>
            <a:off x="434975" y="1863725"/>
            <a:ext cx="1765300" cy="954088"/>
          </a:xfrm>
          <a:prstGeom prst="rect">
            <a:avLst/>
          </a:prstGeom>
          <a:solidFill>
            <a:schemeClr val="accent1"/>
          </a:solidFill>
          <a:ln>
            <a:noFill/>
          </a:ln>
        </p:spPr>
        <p:txBody>
          <a:bodyPr anchorCtr="0" anchor="t" bIns="12700" lIns="25400" spcFirstLastPara="1" rIns="25400" wrap="square" tIns="12700">
            <a:spAutoFit/>
          </a:bodyPr>
          <a:lstStyle/>
          <a:p>
            <a:pPr indent="0" lvl="0" marL="0" marR="0" rtl="0" algn="r">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Anmerkung: Es gibt zwei</a:t>
            </a:r>
            <a:endParaRPr/>
          </a:p>
          <a:p>
            <a:pPr indent="0" lvl="0" marL="0" marR="0" rtl="0" algn="r">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S </a:t>
            </a:r>
            <a:endParaRPr/>
          </a:p>
          <a:p>
            <a:pPr indent="0" lvl="0" marL="0" marR="0" rtl="0" algn="r">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und zwei</a:t>
            </a:r>
            <a:endParaRPr/>
          </a:p>
          <a:p>
            <a:pPr indent="0" lvl="0" marL="0" marR="0" rtl="0" algn="r">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E’s</a:t>
            </a:r>
            <a:endParaRPr/>
          </a:p>
        </p:txBody>
      </p:sp>
      <p:cxnSp>
        <p:nvCxnSpPr>
          <p:cNvPr id="5612" name="Google Shape;5612;p279"/>
          <p:cNvCxnSpPr/>
          <p:nvPr/>
        </p:nvCxnSpPr>
        <p:spPr>
          <a:xfrm flipH="1" rot="10800000">
            <a:off x="2136775" y="1930400"/>
            <a:ext cx="368300" cy="238125"/>
          </a:xfrm>
          <a:prstGeom prst="straightConnector1">
            <a:avLst/>
          </a:prstGeom>
          <a:noFill/>
          <a:ln cap="flat" cmpd="sng" w="9525">
            <a:solidFill>
              <a:schemeClr val="dk1"/>
            </a:solidFill>
            <a:prstDash val="solid"/>
            <a:round/>
            <a:headEnd len="sm" w="sm" type="none"/>
            <a:tailEnd len="med" w="med" type="stealth"/>
          </a:ln>
        </p:spPr>
      </p:cxnSp>
      <p:cxnSp>
        <p:nvCxnSpPr>
          <p:cNvPr id="5613" name="Google Shape;5613;p279"/>
          <p:cNvCxnSpPr/>
          <p:nvPr/>
        </p:nvCxnSpPr>
        <p:spPr>
          <a:xfrm>
            <a:off x="2136775" y="2701925"/>
            <a:ext cx="368300" cy="115888"/>
          </a:xfrm>
          <a:prstGeom prst="straightConnector1">
            <a:avLst/>
          </a:prstGeom>
          <a:noFill/>
          <a:ln cap="flat" cmpd="sng" w="9525">
            <a:solidFill>
              <a:schemeClr val="dk1"/>
            </a:solidFill>
            <a:prstDash val="solid"/>
            <a:round/>
            <a:headEnd len="sm" w="sm" type="none"/>
            <a:tailEnd len="med" w="med" type="stealth"/>
          </a:ln>
        </p:spPr>
      </p:cxnSp>
      <p:sp>
        <p:nvSpPr>
          <p:cNvPr id="5614" name="Google Shape;5614;p279"/>
          <p:cNvSpPr txBox="1"/>
          <p:nvPr/>
        </p:nvSpPr>
        <p:spPr>
          <a:xfrm>
            <a:off x="2825750" y="3983038"/>
            <a:ext cx="4732338" cy="5238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Wobei hilft uns die Eselsbrücke „STUMPED“?</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Differentialdiagnose bei einer trüben Hornhaut bei einem Säugling</a:t>
            </a:r>
            <a:endParaRPr/>
          </a:p>
        </p:txBody>
      </p:sp>
    </p:spTree>
  </p:cSld>
  <p:clrMapOvr>
    <a:masterClrMapping/>
  </p:clrMapOvr>
</p:sld>
</file>

<file path=ppt/slides/slide2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8" name="Shape 5618"/>
        <p:cNvGrpSpPr/>
        <p:nvPr/>
      </p:nvGrpSpPr>
      <p:grpSpPr>
        <a:xfrm>
          <a:off x="0" y="0"/>
          <a:ext cx="0" cy="0"/>
          <a:chOff x="0" y="0"/>
          <a:chExt cx="0" cy="0"/>
        </a:xfrm>
      </p:grpSpPr>
      <p:sp>
        <p:nvSpPr>
          <p:cNvPr id="5619" name="Google Shape;5619;p280"/>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620" name="Google Shape;5620;p280"/>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621" name="Google Shape;5621;p280"/>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622" name="Google Shape;5622;p280"/>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623" name="Google Shape;5623;p280"/>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624" name="Google Shape;5624;p280"/>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625" name="Google Shape;5625;p280"/>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626" name="Google Shape;5626;p280"/>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627" name="Google Shape;5627;p280"/>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628" name="Google Shape;5628;p280"/>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29" name="Google Shape;5629;p280"/>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30" name="Google Shape;5630;p280"/>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31" name="Google Shape;5631;p280"/>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632" name="Google Shape;5632;p280"/>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633" name="Google Shape;5633;p280"/>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634" name="Google Shape;5634;p280"/>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635" name="Google Shape;5635;p28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636" name="Google Shape;5636;p280"/>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637" name="Google Shape;5637;p280"/>
          <p:cNvSpPr txBox="1"/>
          <p:nvPr/>
        </p:nvSpPr>
        <p:spPr>
          <a:xfrm>
            <a:off x="381000" y="1968500"/>
            <a:ext cx="7620000"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 Erkrankung?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Als Hornhauttrübung bei der Geburt (sie ist in der STUMPED-Eselsbrücke enthalten). </a:t>
            </a:r>
            <a:r>
              <a:rPr b="0" i="0" lang="en-US" sz="1200" u="none" cap="none" strike="noStrike">
                <a:solidFill>
                  <a:schemeClr val="dk1"/>
                </a:solidFill>
                <a:latin typeface="Arial"/>
                <a:ea typeface="Arial"/>
                <a:cs typeface="Arial"/>
                <a:sym typeface="Arial"/>
              </a:rPr>
              <a:t>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Inwiefern könnte die Linse betroffen sein?</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ist oft…kataraktös</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638" name="Google Shape;5638;p280"/>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2" name="Shape 5642"/>
        <p:cNvGrpSpPr/>
        <p:nvPr/>
      </p:nvGrpSpPr>
      <p:grpSpPr>
        <a:xfrm>
          <a:off x="0" y="0"/>
          <a:ext cx="0" cy="0"/>
          <a:chOff x="0" y="0"/>
          <a:chExt cx="0" cy="0"/>
        </a:xfrm>
      </p:grpSpPr>
      <p:sp>
        <p:nvSpPr>
          <p:cNvPr id="5643" name="Google Shape;5643;p281"/>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644" name="Google Shape;5644;p281"/>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645" name="Google Shape;5645;p281"/>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646" name="Google Shape;5646;p281"/>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647" name="Google Shape;5647;p281"/>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648" name="Google Shape;5648;p281"/>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649" name="Google Shape;5649;p281"/>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650" name="Google Shape;5650;p281"/>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651" name="Google Shape;5651;p281"/>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652" name="Google Shape;5652;p281"/>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53" name="Google Shape;5653;p281"/>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54" name="Google Shape;5654;p281"/>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55" name="Google Shape;5655;p281"/>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656" name="Google Shape;5656;p281"/>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657" name="Google Shape;5657;p281"/>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658" name="Google Shape;5658;p281"/>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659" name="Google Shape;5659;p28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660" name="Google Shape;5660;p281"/>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661" name="Google Shape;5661;p281"/>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 Erkrankung?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Als Hornhauttrübung bei der Geburt (sie ist in der STUMPED-Eselsbrücke enthalten). </a:t>
            </a:r>
            <a:r>
              <a:rPr b="0" i="0" lang="en-US" sz="1200" u="none" cap="none" strike="noStrike">
                <a:solidFill>
                  <a:schemeClr val="dk1"/>
                </a:solidFill>
                <a:latin typeface="Arial"/>
                <a:ea typeface="Arial"/>
                <a:cs typeface="Arial"/>
                <a:sym typeface="Arial"/>
              </a:rPr>
              <a:t>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Es liegt oft … eine Katarakt vor</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662" name="Google Shape;5662;p281"/>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663" name="Google Shape;5663;p281"/>
          <p:cNvSpPr/>
          <p:nvPr/>
        </p:nvSpPr>
        <p:spPr>
          <a:xfrm>
            <a:off x="1419075" y="4124600"/>
            <a:ext cx="928800" cy="2223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klassisches Problem</a:t>
            </a:r>
            <a:endParaRPr/>
          </a:p>
        </p:txBody>
      </p:sp>
    </p:spTree>
  </p:cSld>
  <p:clrMapOvr>
    <a:masterClrMapping/>
  </p:clrMapOvr>
</p:sld>
</file>

<file path=ppt/slides/slide2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7" name="Shape 5667"/>
        <p:cNvGrpSpPr/>
        <p:nvPr/>
      </p:nvGrpSpPr>
      <p:grpSpPr>
        <a:xfrm>
          <a:off x="0" y="0"/>
          <a:ext cx="0" cy="0"/>
          <a:chOff x="0" y="0"/>
          <a:chExt cx="0" cy="0"/>
        </a:xfrm>
      </p:grpSpPr>
      <p:sp>
        <p:nvSpPr>
          <p:cNvPr id="5668" name="Google Shape;5668;p282"/>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669" name="Google Shape;5669;p282"/>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670" name="Google Shape;5670;p282"/>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671" name="Google Shape;5671;p282"/>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672" name="Google Shape;5672;p282"/>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673" name="Google Shape;5673;p282"/>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674" name="Google Shape;5674;p282"/>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675" name="Google Shape;5675;p282"/>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676" name="Google Shape;5676;p282"/>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677" name="Google Shape;5677;p282"/>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78" name="Google Shape;5678;p282"/>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79" name="Google Shape;5679;p282"/>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680" name="Google Shape;5680;p282"/>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681" name="Google Shape;5681;p282"/>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682" name="Google Shape;5682;p282"/>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683" name="Google Shape;5683;p282"/>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684" name="Google Shape;5684;p28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685" name="Google Shape;5685;p282"/>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686" name="Google Shape;5686;p282"/>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 Erkrankung?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Als Hornhauttrübung bei der Geburt (sie ist in der STUMPED-Eselsbrücke enthalten). </a:t>
            </a:r>
            <a:r>
              <a:rPr b="0" i="0" lang="en-US" sz="1200" u="none" cap="none" strike="noStrike">
                <a:solidFill>
                  <a:schemeClr val="dk1"/>
                </a:solidFill>
                <a:latin typeface="Arial"/>
                <a:ea typeface="Arial"/>
                <a:cs typeface="Arial"/>
                <a:sym typeface="Arial"/>
              </a:rPr>
              <a:t>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Es liegt oft … eine Katarakt vor</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687" name="Google Shape;5687;p282"/>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1" name="Shape 5691"/>
        <p:cNvGrpSpPr/>
        <p:nvPr/>
      </p:nvGrpSpPr>
      <p:grpSpPr>
        <a:xfrm>
          <a:off x="0" y="0"/>
          <a:ext cx="0" cy="0"/>
          <a:chOff x="0" y="0"/>
          <a:chExt cx="0" cy="0"/>
        </a:xfrm>
      </p:grpSpPr>
      <p:pic>
        <p:nvPicPr>
          <p:cNvPr id="5692" name="Google Shape;5692;p283"/>
          <p:cNvPicPr preferRelativeResize="0"/>
          <p:nvPr/>
        </p:nvPicPr>
        <p:blipFill rotWithShape="1">
          <a:blip r:embed="rId3">
            <a:alphaModFix/>
          </a:blip>
          <a:srcRect b="0" l="0" r="0" t="0"/>
          <a:stretch/>
        </p:blipFill>
        <p:spPr>
          <a:xfrm>
            <a:off x="1333500" y="1633538"/>
            <a:ext cx="6477000" cy="3590925"/>
          </a:xfrm>
          <a:prstGeom prst="rect">
            <a:avLst/>
          </a:prstGeom>
          <a:noFill/>
          <a:ln>
            <a:noFill/>
          </a:ln>
        </p:spPr>
      </p:pic>
      <p:sp>
        <p:nvSpPr>
          <p:cNvPr id="5693" name="Google Shape;5693;p283"/>
          <p:cNvSpPr txBox="1"/>
          <p:nvPr/>
        </p:nvSpPr>
        <p:spPr>
          <a:xfrm>
            <a:off x="2786063" y="6096000"/>
            <a:ext cx="36480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Peters-Anomalie: Katarakt</a:t>
            </a:r>
            <a:endParaRPr/>
          </a:p>
        </p:txBody>
      </p:sp>
      <p:sp>
        <p:nvSpPr>
          <p:cNvPr id="5694" name="Google Shape;5694;p28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2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510" name="Google Shape;510;p2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511" name="Google Shape;511;p28"/>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512" name="Google Shape;512;p28"/>
          <p:cNvSpPr txBox="1"/>
          <p:nvPr/>
        </p:nvSpPr>
        <p:spPr>
          <a:xfrm>
            <a:off x="763604" y="2514600"/>
            <a:ext cx="21783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513" name="Google Shape;513;p28"/>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514" name="Google Shape;514;p28"/>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515" name="Google Shape;515;p28"/>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516" name="Google Shape;516;p28"/>
          <p:cNvSpPr txBox="1"/>
          <p:nvPr/>
        </p:nvSpPr>
        <p:spPr>
          <a:xfrm>
            <a:off x="3852863" y="2286000"/>
            <a:ext cx="4754700" cy="2981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10 bis „</a:t>
            </a:r>
            <a:r>
              <a:rPr lang="en-US" sz="1200">
                <a:solidFill>
                  <a:srgbClr val="0000FF"/>
                </a:solidFill>
              </a:rPr>
              <a:t>unterer Teenager-Bereich</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Glaukom</a:t>
            </a:r>
            <a:r>
              <a:rPr b="0" i="0" lang="en-US" sz="1200" u="none" cap="none" strike="noStrike">
                <a:solidFill>
                  <a:srgbClr val="0000F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„Mittleres Kindesalter“ (</a:t>
            </a:r>
            <a:r>
              <a:rPr lang="en-US" sz="1200">
                <a:solidFill>
                  <a:srgbClr val="0000FF"/>
                </a:solidFill>
              </a:rPr>
              <a:t>gleichfalls </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Weil der Augeninnendruck bei weinenden Kindern fälschlicherweise zu hoch</a:t>
            </a:r>
            <a:endParaRPr/>
          </a:p>
        </p:txBody>
      </p:sp>
      <p:sp>
        <p:nvSpPr>
          <p:cNvPr id="517" name="Google Shape;517;p28"/>
          <p:cNvSpPr/>
          <p:nvPr/>
        </p:nvSpPr>
        <p:spPr>
          <a:xfrm>
            <a:off x="4084538" y="5038488"/>
            <a:ext cx="5334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 vs. ↓</a:t>
            </a:r>
            <a:endParaRPr/>
          </a:p>
        </p:txBody>
      </p:sp>
      <p:sp>
        <p:nvSpPr>
          <p:cNvPr id="518" name="Google Shape;518;p2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19" name="Google Shape;519;p28"/>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520" name="Google Shape;520;p28"/>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521" name="Google Shape;521;p2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2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8" name="Shape 5698"/>
        <p:cNvGrpSpPr/>
        <p:nvPr/>
      </p:nvGrpSpPr>
      <p:grpSpPr>
        <a:xfrm>
          <a:off x="0" y="0"/>
          <a:ext cx="0" cy="0"/>
          <a:chOff x="0" y="0"/>
          <a:chExt cx="0" cy="0"/>
        </a:xfrm>
      </p:grpSpPr>
      <p:sp>
        <p:nvSpPr>
          <p:cNvPr id="5699" name="Google Shape;5699;p284"/>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700" name="Google Shape;5700;p284"/>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701" name="Google Shape;5701;p284"/>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702" name="Google Shape;5702;p284"/>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703" name="Google Shape;5703;p284"/>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704" name="Google Shape;5704;p284"/>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705" name="Google Shape;5705;p284"/>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706" name="Google Shape;5706;p284"/>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707" name="Google Shape;5707;p284"/>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708" name="Google Shape;5708;p284"/>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09" name="Google Shape;5709;p284"/>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10" name="Google Shape;5710;p284"/>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11" name="Google Shape;5711;p284"/>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712" name="Google Shape;5712;p284"/>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713" name="Google Shape;5713;p284"/>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714" name="Google Shape;5714;p284"/>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715" name="Google Shape;5715;p28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716" name="Google Shape;5716;p284"/>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717" name="Google Shape;5717;p284"/>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 Erkrankung?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Als Hornhauttrübung bei der Geburt (sie ist in der STUMPED-Eselsbrücke enthalten). </a:t>
            </a:r>
            <a:r>
              <a:rPr b="0" i="0" lang="en-US" sz="1200" u="none" cap="none" strike="noStrike">
                <a:solidFill>
                  <a:schemeClr val="dk1"/>
                </a:solidFill>
                <a:latin typeface="Arial"/>
                <a:ea typeface="Arial"/>
                <a:cs typeface="Arial"/>
                <a:sym typeface="Arial"/>
              </a:rPr>
              <a:t>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Es liegt oft … eine Katarakt vor</a:t>
            </a:r>
            <a:endParaRPr sz="1200">
              <a:solidFill>
                <a:srgbClr val="0000FF"/>
              </a:solidFill>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--Sie kann…am hinteren Hornhautdefekt anhaftend sein</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718" name="Google Shape;5718;p284"/>
          <p:cNvSpPr/>
          <p:nvPr/>
        </p:nvSpPr>
        <p:spPr>
          <a:xfrm>
            <a:off x="1228725" y="4311650"/>
            <a:ext cx="1892400" cy="2223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drei Wörter</a:t>
            </a:r>
            <a:endParaRPr/>
          </a:p>
        </p:txBody>
      </p:sp>
      <p:sp>
        <p:nvSpPr>
          <p:cNvPr id="5719" name="Google Shape;5719;p284"/>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3" name="Shape 5723"/>
        <p:cNvGrpSpPr/>
        <p:nvPr/>
      </p:nvGrpSpPr>
      <p:grpSpPr>
        <a:xfrm>
          <a:off x="0" y="0"/>
          <a:ext cx="0" cy="0"/>
          <a:chOff x="0" y="0"/>
          <a:chExt cx="0" cy="0"/>
        </a:xfrm>
      </p:grpSpPr>
      <p:sp>
        <p:nvSpPr>
          <p:cNvPr id="5724" name="Google Shape;5724;p285"/>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725" name="Google Shape;5725;p285"/>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726" name="Google Shape;5726;p285"/>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727" name="Google Shape;5727;p285"/>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728" name="Google Shape;5728;p285"/>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729" name="Google Shape;5729;p285"/>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730" name="Google Shape;5730;p285"/>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731" name="Google Shape;5731;p285"/>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732" name="Google Shape;5732;p285"/>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733" name="Google Shape;5733;p285"/>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34" name="Google Shape;5734;p285"/>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35" name="Google Shape;5735;p285"/>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36" name="Google Shape;5736;p285"/>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737" name="Google Shape;5737;p285"/>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738" name="Google Shape;5738;p285"/>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739" name="Google Shape;5739;p285"/>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740" name="Google Shape;5740;p28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741" name="Google Shape;5741;p285"/>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742" name="Google Shape;5742;p285"/>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 Erkrankung?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Als Hornhauttrübung bei der Geburt (sie ist in der STUMPED-Eselsbrücke enthalten). </a:t>
            </a:r>
            <a:r>
              <a:rPr b="0" i="0" lang="en-US" sz="1200" u="none" cap="none" strike="noStrike">
                <a:solidFill>
                  <a:schemeClr val="dk1"/>
                </a:solidFill>
                <a:latin typeface="Arial"/>
                <a:ea typeface="Arial"/>
                <a:cs typeface="Arial"/>
                <a:sym typeface="Arial"/>
              </a:rPr>
              <a:t>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Es liegt oft … eine Katarakt vor</a:t>
            </a:r>
            <a:endParaRPr sz="1200">
              <a:solidFill>
                <a:srgbClr val="0000FF"/>
              </a:solidFill>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--Sie kann…am hinteren Hornhautdefekt anhaftend sein</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Clr>
                <a:srgbClr val="CCFFCC"/>
              </a:buClr>
              <a:buSzPts val="1200"/>
              <a:buFont typeface="Noto Sans Symbols"/>
              <a:buNone/>
            </a:pPr>
            <a:r>
              <a:rPr b="0" i="0" lang="en-US" sz="1200" u="none" cap="none" strike="noStrike">
                <a:solidFill>
                  <a:srgbClr val="CCFFCC"/>
                </a:solidFill>
                <a:latin typeface="Arial"/>
                <a:ea typeface="Arial"/>
                <a:cs typeface="Arial"/>
                <a:sym typeface="Arial"/>
              </a:rPr>
              <a:t>--Gelegentlich ist sie… klein, deformiert und in die Vorderkammer verschoben</a:t>
            </a:r>
            <a:endParaRPr/>
          </a:p>
        </p:txBody>
      </p:sp>
      <p:sp>
        <p:nvSpPr>
          <p:cNvPr id="5743" name="Google Shape;5743;p285"/>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7" name="Shape 5747"/>
        <p:cNvGrpSpPr/>
        <p:nvPr/>
      </p:nvGrpSpPr>
      <p:grpSpPr>
        <a:xfrm>
          <a:off x="0" y="0"/>
          <a:ext cx="0" cy="0"/>
          <a:chOff x="0" y="0"/>
          <a:chExt cx="0" cy="0"/>
        </a:xfrm>
      </p:grpSpPr>
      <p:sp>
        <p:nvSpPr>
          <p:cNvPr id="5748" name="Google Shape;5748;p286"/>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749" name="Google Shape;5749;p286"/>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750" name="Google Shape;5750;p286"/>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751" name="Google Shape;5751;p286"/>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752" name="Google Shape;5752;p286"/>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753" name="Google Shape;5753;p286"/>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754" name="Google Shape;5754;p286"/>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755" name="Google Shape;5755;p286"/>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756" name="Google Shape;5756;p286"/>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757" name="Google Shape;5757;p286"/>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58" name="Google Shape;5758;p286"/>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59" name="Google Shape;5759;p286"/>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60" name="Google Shape;5760;p286"/>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761" name="Google Shape;5761;p286"/>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762" name="Google Shape;5762;p286"/>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763" name="Google Shape;5763;p286"/>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764" name="Google Shape;5764;p28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765" name="Google Shape;5765;p286"/>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766" name="Google Shape;5766;p286"/>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 Erkrankung?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Als Hornhauttrübung bei der Geburt (sie ist in der STUMPED-Eselsbrücke enthalten). </a:t>
            </a:r>
            <a:r>
              <a:rPr b="0" i="0" lang="en-US" sz="1200" u="none" cap="none" strike="noStrike">
                <a:solidFill>
                  <a:schemeClr val="dk1"/>
                </a:solidFill>
                <a:latin typeface="Arial"/>
                <a:ea typeface="Arial"/>
                <a:cs typeface="Arial"/>
                <a:sym typeface="Arial"/>
              </a:rPr>
              <a:t>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Es liegt oft … eine Katarakt vor</a:t>
            </a:r>
            <a:endParaRPr sz="1200">
              <a:solidFill>
                <a:srgbClr val="0000FF"/>
              </a:solidFill>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--Gelegentlich ist sie… klein, deformiert und in die Vorderkammer verschoben</a:t>
            </a:r>
            <a:endParaRPr/>
          </a:p>
        </p:txBody>
      </p:sp>
      <p:sp>
        <p:nvSpPr>
          <p:cNvPr id="5767" name="Google Shape;5767;p286"/>
          <p:cNvSpPr/>
          <p:nvPr/>
        </p:nvSpPr>
        <p:spPr>
          <a:xfrm>
            <a:off x="1868925" y="4491813"/>
            <a:ext cx="434100" cy="2223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lang="en-US" sz="1000">
                <a:solidFill>
                  <a:schemeClr val="dk1"/>
                </a:solidFill>
              </a:rPr>
              <a:t>Größe</a:t>
            </a:r>
            <a:endParaRPr sz="1000"/>
          </a:p>
        </p:txBody>
      </p:sp>
      <p:sp>
        <p:nvSpPr>
          <p:cNvPr id="5768" name="Google Shape;5768;p286"/>
          <p:cNvSpPr/>
          <p:nvPr/>
        </p:nvSpPr>
        <p:spPr>
          <a:xfrm>
            <a:off x="2379675" y="4491850"/>
            <a:ext cx="700200" cy="2223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Form</a:t>
            </a:r>
            <a:endParaRPr/>
          </a:p>
        </p:txBody>
      </p:sp>
      <p:sp>
        <p:nvSpPr>
          <p:cNvPr id="5769" name="Google Shape;5769;p286"/>
          <p:cNvSpPr/>
          <p:nvPr/>
        </p:nvSpPr>
        <p:spPr>
          <a:xfrm>
            <a:off x="3386138" y="4491875"/>
            <a:ext cx="2114700" cy="2223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Lage (vier Wörter)</a:t>
            </a:r>
            <a:endParaRPr/>
          </a:p>
        </p:txBody>
      </p:sp>
      <p:sp>
        <p:nvSpPr>
          <p:cNvPr id="5770" name="Google Shape;5770;p286"/>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4" name="Shape 5774"/>
        <p:cNvGrpSpPr/>
        <p:nvPr/>
      </p:nvGrpSpPr>
      <p:grpSpPr>
        <a:xfrm>
          <a:off x="0" y="0"/>
          <a:ext cx="0" cy="0"/>
          <a:chOff x="0" y="0"/>
          <a:chExt cx="0" cy="0"/>
        </a:xfrm>
      </p:grpSpPr>
      <p:sp>
        <p:nvSpPr>
          <p:cNvPr id="5775" name="Google Shape;5775;p287"/>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776" name="Google Shape;5776;p287"/>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777" name="Google Shape;5777;p287"/>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778" name="Google Shape;5778;p287"/>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779" name="Google Shape;5779;p287"/>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780" name="Google Shape;5780;p287"/>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781" name="Google Shape;5781;p287"/>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782" name="Google Shape;5782;p287"/>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783" name="Google Shape;5783;p287"/>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784" name="Google Shape;5784;p287"/>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85" name="Google Shape;5785;p287"/>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86" name="Google Shape;5786;p287"/>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787" name="Google Shape;5787;p287"/>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788" name="Google Shape;5788;p287"/>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789" name="Google Shape;5789;p287"/>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790" name="Google Shape;5790;p287"/>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791" name="Google Shape;5791;p28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792" name="Google Shape;5792;p287"/>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793" name="Google Shape;5793;p287"/>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Ein Defekt der hinteren zentralen Hornhaut, einschließlich des Fehlens der Descemet-Membran und des darunterliegenden Endothels. </a:t>
            </a:r>
            <a:r>
              <a:rPr b="0" i="0" lang="en-US" sz="1200" u="none" cap="none" strike="noStrike">
                <a:solidFill>
                  <a:schemeClr val="dk1"/>
                </a:solidFill>
                <a:latin typeface="Arial"/>
                <a:ea typeface="Arial"/>
                <a:cs typeface="Arial"/>
                <a:sym typeface="Arial"/>
              </a:rPr>
              <a:t>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äußert sich die Erkrankung?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Als Hornhauttrübung bei der Geburt (sie ist in der STUMPED-Eselsbrücke enthalten). </a:t>
            </a:r>
            <a:r>
              <a:rPr b="0" i="0" lang="en-US" sz="1200" u="none" cap="none" strike="noStrike">
                <a:solidFill>
                  <a:schemeClr val="dk1"/>
                </a:solidFill>
                <a:latin typeface="Arial"/>
                <a:ea typeface="Arial"/>
                <a:cs typeface="Arial"/>
                <a:sym typeface="Arial"/>
              </a:rPr>
              <a:t>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lang="en-US" sz="1200">
                <a:solidFill>
                  <a:srgbClr val="0000FF"/>
                </a:solidFill>
              </a:rPr>
              <a:t>Es liegt oft … eine Katarakt vor</a:t>
            </a:r>
            <a:endParaRPr sz="1200">
              <a:solidFill>
                <a:srgbClr val="0000FF"/>
              </a:solidFill>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--Gelegentlich ist sie… klein, deformiert und in die Vorderkammer verschoben</a:t>
            </a:r>
            <a:endParaRPr/>
          </a:p>
        </p:txBody>
      </p:sp>
      <p:sp>
        <p:nvSpPr>
          <p:cNvPr id="5794" name="Google Shape;5794;p287"/>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2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8" name="Shape 5798"/>
        <p:cNvGrpSpPr/>
        <p:nvPr/>
      </p:nvGrpSpPr>
      <p:grpSpPr>
        <a:xfrm>
          <a:off x="0" y="0"/>
          <a:ext cx="0" cy="0"/>
          <a:chOff x="0" y="0"/>
          <a:chExt cx="0" cy="0"/>
        </a:xfrm>
      </p:grpSpPr>
      <p:sp>
        <p:nvSpPr>
          <p:cNvPr id="5799" name="Google Shape;5799;p28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800" name="Google Shape;5800;p28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801" name="Google Shape;5801;p28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802" name="Google Shape;5802;p28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803" name="Google Shape;5803;p288"/>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804" name="Google Shape;5804;p288"/>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805" name="Google Shape;5805;p288"/>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806" name="Google Shape;5806;p28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807" name="Google Shape;5807;p288"/>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808" name="Google Shape;5808;p288"/>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09" name="Google Shape;5809;p288"/>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10" name="Google Shape;5810;p288"/>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11" name="Google Shape;5811;p288"/>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812" name="Google Shape;5812;p288"/>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813" name="Google Shape;5813;p28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814" name="Google Shape;5814;p28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815" name="Google Shape;5815;p28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816" name="Google Shape;5816;p288"/>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817" name="Google Shape;5817;p288"/>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sz="1200">
              <a:solidFill>
                <a:srgbClr val="BFBFBF"/>
              </a:solidFil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5818" name="Google Shape;5818;p288"/>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819" name="Google Shape;5819;p288"/>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wird Peters vererbt?</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Die meisten Fälle sind bilateral</a:t>
            </a:r>
            <a:endParaRPr/>
          </a:p>
        </p:txBody>
      </p:sp>
    </p:spTree>
  </p:cSld>
  <p:clrMapOvr>
    <a:masterClrMapping/>
  </p:clrMapOvr>
</p:sld>
</file>

<file path=ppt/slides/slide2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23" name="Shape 5823"/>
        <p:cNvGrpSpPr/>
        <p:nvPr/>
      </p:nvGrpSpPr>
      <p:grpSpPr>
        <a:xfrm>
          <a:off x="0" y="0"/>
          <a:ext cx="0" cy="0"/>
          <a:chOff x="0" y="0"/>
          <a:chExt cx="0" cy="0"/>
        </a:xfrm>
      </p:grpSpPr>
      <p:sp>
        <p:nvSpPr>
          <p:cNvPr id="5824" name="Google Shape;5824;p289"/>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825" name="Google Shape;5825;p289"/>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826" name="Google Shape;5826;p289"/>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827" name="Google Shape;5827;p289"/>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828" name="Google Shape;5828;p289"/>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829" name="Google Shape;5829;p289"/>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830" name="Google Shape;5830;p289"/>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831" name="Google Shape;5831;p289"/>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832" name="Google Shape;5832;p289"/>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833" name="Google Shape;5833;p289"/>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34" name="Google Shape;5834;p289"/>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35" name="Google Shape;5835;p289"/>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36" name="Google Shape;5836;p289"/>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837" name="Google Shape;5837;p289"/>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838" name="Google Shape;5838;p289"/>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839" name="Google Shape;5839;p289"/>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840" name="Google Shape;5840;p28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841" name="Google Shape;5841;p289"/>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842" name="Google Shape;5842;p289"/>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5843" name="Google Shape;5843;p289"/>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844" name="Google Shape;5844;p289"/>
          <p:cNvSpPr txBox="1"/>
          <p:nvPr/>
        </p:nvSpPr>
        <p:spPr>
          <a:xfrm>
            <a:off x="381000" y="1871663"/>
            <a:ext cx="3868800" cy="10107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meisten Fälle treten sporadisc</a:t>
            </a:r>
            <a:r>
              <a:rPr lang="en-US" sz="1200">
                <a:solidFill>
                  <a:schemeClr val="dk1"/>
                </a:solidFill>
              </a:rPr>
              <a:t>h</a:t>
            </a:r>
            <a:r>
              <a:rPr b="0" i="0" lang="en-US" sz="1200" u="none" cap="none" strike="noStrike">
                <a:solidFill>
                  <a:schemeClr val="dk1"/>
                </a:solidFill>
                <a:latin typeface="Arial"/>
                <a:ea typeface="Arial"/>
                <a:cs typeface="Arial"/>
                <a:sym typeface="Arial"/>
              </a:rPr>
              <a:t> auf.</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Die meisten Fälle sind bilateral</a:t>
            </a:r>
            <a:endParaRPr/>
          </a:p>
        </p:txBody>
      </p:sp>
    </p:spTree>
  </p:cSld>
  <p:clrMapOvr>
    <a:masterClrMapping/>
  </p:clrMapOvr>
</p:sld>
</file>

<file path=ppt/slides/slide2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48" name="Shape 5848"/>
        <p:cNvGrpSpPr/>
        <p:nvPr/>
      </p:nvGrpSpPr>
      <p:grpSpPr>
        <a:xfrm>
          <a:off x="0" y="0"/>
          <a:ext cx="0" cy="0"/>
          <a:chOff x="0" y="0"/>
          <a:chExt cx="0" cy="0"/>
        </a:xfrm>
      </p:grpSpPr>
      <p:sp>
        <p:nvSpPr>
          <p:cNvPr id="5849" name="Google Shape;5849;p290"/>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850" name="Google Shape;5850;p290"/>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851" name="Google Shape;5851;p290"/>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852" name="Google Shape;5852;p290"/>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853" name="Google Shape;5853;p290"/>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854" name="Google Shape;5854;p290"/>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855" name="Google Shape;5855;p290"/>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856" name="Google Shape;5856;p290"/>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857" name="Google Shape;5857;p290"/>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858" name="Google Shape;5858;p290"/>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59" name="Google Shape;5859;p290"/>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60" name="Google Shape;5860;p290"/>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61" name="Google Shape;5861;p290"/>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862" name="Google Shape;5862;p290"/>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863" name="Google Shape;5863;p290"/>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864" name="Google Shape;5864;p290"/>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865" name="Google Shape;5865;p29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866" name="Google Shape;5866;p290"/>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867" name="Google Shape;5867;p290"/>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5868" name="Google Shape;5868;p290"/>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869" name="Google Shape;5869;p290"/>
          <p:cNvSpPr txBox="1"/>
          <p:nvPr/>
        </p:nvSpPr>
        <p:spPr>
          <a:xfrm>
            <a:off x="381000" y="1871663"/>
            <a:ext cx="3868800" cy="10107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Die meisten Fälle sind bilateral</a:t>
            </a:r>
            <a:endParaRPr/>
          </a:p>
        </p:txBody>
      </p:sp>
      <p:sp>
        <p:nvSpPr>
          <p:cNvPr id="5870" name="Google Shape;5870;p290"/>
          <p:cNvSpPr txBox="1"/>
          <p:nvPr/>
        </p:nvSpPr>
        <p:spPr>
          <a:xfrm>
            <a:off x="3008313" y="1968500"/>
            <a:ext cx="3127375" cy="738188"/>
          </a:xfrm>
          <a:prstGeom prst="rect">
            <a:avLst/>
          </a:prstGeom>
          <a:solidFill>
            <a:srgbClr val="C8C860"/>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Welches Gen ist an Peters beteiligt?</a:t>
            </a:r>
            <a:endParaRPr/>
          </a:p>
          <a:p>
            <a:pPr indent="0" lvl="0" marL="0" marR="0" rtl="0" algn="l">
              <a:spcBef>
                <a:spcPts val="0"/>
              </a:spcBef>
              <a:spcAft>
                <a:spcPts val="0"/>
              </a:spcAft>
              <a:buNone/>
            </a:pPr>
            <a:r>
              <a:rPr b="0" i="0" lang="en-US" sz="1200" u="none" cap="none" strike="noStrike">
                <a:solidFill>
                  <a:srgbClr val="C8C860"/>
                </a:solidFill>
                <a:latin typeface="Arial"/>
                <a:ea typeface="Arial"/>
                <a:cs typeface="Arial"/>
                <a:sym typeface="Arial"/>
              </a:rPr>
              <a:t>PAX6 (wir werden in Kürze noch viel mehr über dieses Gen berichten)</a:t>
            </a:r>
            <a:endParaRPr/>
          </a:p>
        </p:txBody>
      </p:sp>
    </p:spTree>
  </p:cSld>
  <p:clrMapOvr>
    <a:masterClrMapping/>
  </p:clrMapOvr>
</p:sld>
</file>

<file path=ppt/slides/slide2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74" name="Shape 5874"/>
        <p:cNvGrpSpPr/>
        <p:nvPr/>
      </p:nvGrpSpPr>
      <p:grpSpPr>
        <a:xfrm>
          <a:off x="0" y="0"/>
          <a:ext cx="0" cy="0"/>
          <a:chOff x="0" y="0"/>
          <a:chExt cx="0" cy="0"/>
        </a:xfrm>
      </p:grpSpPr>
      <p:sp>
        <p:nvSpPr>
          <p:cNvPr id="5875" name="Google Shape;5875;p291"/>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876" name="Google Shape;5876;p291"/>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877" name="Google Shape;5877;p291"/>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878" name="Google Shape;5878;p291"/>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879" name="Google Shape;5879;p291"/>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880" name="Google Shape;5880;p291"/>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881" name="Google Shape;5881;p291"/>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882" name="Google Shape;5882;p291"/>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883" name="Google Shape;5883;p291"/>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884" name="Google Shape;5884;p291"/>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85" name="Google Shape;5885;p291"/>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86" name="Google Shape;5886;p291"/>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887" name="Google Shape;5887;p291"/>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888" name="Google Shape;5888;p291"/>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889" name="Google Shape;5889;p291"/>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890" name="Google Shape;5890;p291"/>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891" name="Google Shape;5891;p29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892" name="Google Shape;5892;p291"/>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893" name="Google Shape;5893;p291"/>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5894" name="Google Shape;5894;p291"/>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895" name="Google Shape;5895;p291"/>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Die meisten Fälle sind bilateral</a:t>
            </a:r>
            <a:endParaRPr/>
          </a:p>
        </p:txBody>
      </p:sp>
      <p:sp>
        <p:nvSpPr>
          <p:cNvPr id="5896" name="Google Shape;5896;p291"/>
          <p:cNvSpPr txBox="1"/>
          <p:nvPr/>
        </p:nvSpPr>
        <p:spPr>
          <a:xfrm>
            <a:off x="3008313" y="1968500"/>
            <a:ext cx="3127500" cy="579900"/>
          </a:xfrm>
          <a:prstGeom prst="rect">
            <a:avLst/>
          </a:prstGeom>
          <a:solidFill>
            <a:srgbClr val="C8C860"/>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Welches Gen ist an Peters beteiligt?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PAX6 (wir werden in Kürze noch viel mehr über dieses Gen berichten.)</a:t>
            </a:r>
            <a:endParaRPr/>
          </a:p>
        </p:txBody>
      </p:sp>
    </p:spTree>
  </p:cSld>
  <p:clrMapOvr>
    <a:masterClrMapping/>
  </p:clrMapOvr>
</p:sld>
</file>

<file path=ppt/slides/slide2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0" name="Shape 5900"/>
        <p:cNvGrpSpPr/>
        <p:nvPr/>
      </p:nvGrpSpPr>
      <p:grpSpPr>
        <a:xfrm>
          <a:off x="0" y="0"/>
          <a:ext cx="0" cy="0"/>
          <a:chOff x="0" y="0"/>
          <a:chExt cx="0" cy="0"/>
        </a:xfrm>
      </p:grpSpPr>
      <p:sp>
        <p:nvSpPr>
          <p:cNvPr id="5901" name="Google Shape;5901;p292"/>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902" name="Google Shape;5902;p292"/>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903" name="Google Shape;5903;p292"/>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904" name="Google Shape;5904;p292"/>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905" name="Google Shape;5905;p292"/>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906" name="Google Shape;5906;p292"/>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907" name="Google Shape;5907;p292"/>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908" name="Google Shape;5908;p292"/>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909" name="Google Shape;5909;p292"/>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910" name="Google Shape;5910;p292"/>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11" name="Google Shape;5911;p292"/>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12" name="Google Shape;5912;p292"/>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13" name="Google Shape;5913;p292"/>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914" name="Google Shape;5914;p292"/>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915" name="Google Shape;5915;p292"/>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916" name="Google Shape;5916;p292"/>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917" name="Google Shape;5917;p29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918" name="Google Shape;5918;p292"/>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919" name="Google Shape;5919;p292"/>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5920" name="Google Shape;5920;p292"/>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921" name="Google Shape;5921;p292"/>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Die meisten Fälle sind bilateral</a:t>
            </a:r>
            <a:endParaRPr/>
          </a:p>
        </p:txBody>
      </p:sp>
    </p:spTree>
  </p:cSld>
  <p:clrMapOvr>
    <a:masterClrMapping/>
  </p:clrMapOvr>
</p:sld>
</file>

<file path=ppt/slides/slide2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5" name="Shape 5925"/>
        <p:cNvGrpSpPr/>
        <p:nvPr/>
      </p:nvGrpSpPr>
      <p:grpSpPr>
        <a:xfrm>
          <a:off x="0" y="0"/>
          <a:ext cx="0" cy="0"/>
          <a:chOff x="0" y="0"/>
          <a:chExt cx="0" cy="0"/>
        </a:xfrm>
      </p:grpSpPr>
      <p:sp>
        <p:nvSpPr>
          <p:cNvPr id="5926" name="Google Shape;5926;p293"/>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927" name="Google Shape;5927;p293"/>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928" name="Google Shape;5928;p293"/>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929" name="Google Shape;5929;p293"/>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930" name="Google Shape;5930;p293"/>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931" name="Google Shape;5931;p293"/>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932" name="Google Shape;5932;p293"/>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933" name="Google Shape;5933;p293"/>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934" name="Google Shape;5934;p293"/>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935" name="Google Shape;5935;p293"/>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36" name="Google Shape;5936;p293"/>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37" name="Google Shape;5937;p293"/>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38" name="Google Shape;5938;p293"/>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939" name="Google Shape;5939;p293"/>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940" name="Google Shape;5940;p293"/>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941" name="Google Shape;5941;p293"/>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942" name="Google Shape;5942;p29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943" name="Google Shape;5943;p293"/>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944" name="Google Shape;5944;p293"/>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5945" name="Google Shape;5945;p293"/>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946" name="Google Shape;5946;p293"/>
          <p:cNvSpPr txBox="1"/>
          <p:nvPr/>
        </p:nvSpPr>
        <p:spPr>
          <a:xfrm>
            <a:off x="381000" y="1871663"/>
            <a:ext cx="3868800" cy="10107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meisten Fälle sind bilateral.</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 name="Shape 525"/>
        <p:cNvGrpSpPr/>
        <p:nvPr/>
      </p:nvGrpSpPr>
      <p:grpSpPr>
        <a:xfrm>
          <a:off x="0" y="0"/>
          <a:ext cx="0" cy="0"/>
          <a:chOff x="0" y="0"/>
          <a:chExt cx="0" cy="0"/>
        </a:xfrm>
      </p:grpSpPr>
      <p:sp>
        <p:nvSpPr>
          <p:cNvPr id="526" name="Google Shape;526;p2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527" name="Google Shape;527;p2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528" name="Google Shape;528;p29"/>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529" name="Google Shape;529;p29"/>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530" name="Google Shape;530;p29"/>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531" name="Google Shape;531;p29"/>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532" name="Google Shape;532;p29"/>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533" name="Google Shape;533;p29"/>
          <p:cNvSpPr txBox="1"/>
          <p:nvPr/>
        </p:nvSpPr>
        <p:spPr>
          <a:xfrm>
            <a:off x="3852863" y="2286000"/>
            <a:ext cx="4754700" cy="2981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10 bis „</a:t>
            </a:r>
            <a:r>
              <a:rPr lang="en-US" sz="1200">
                <a:solidFill>
                  <a:srgbClr val="0000FF"/>
                </a:solidFill>
              </a:rPr>
              <a:t>unterer Teenager-Bereich</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Glaukom</a:t>
            </a:r>
            <a:r>
              <a:rPr b="0" i="0" lang="en-US" sz="1200" u="none" cap="none" strike="noStrike">
                <a:solidFill>
                  <a:srgbClr val="0000F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„Mittleres Kindesalter“ (</a:t>
            </a:r>
            <a:r>
              <a:rPr lang="en-US" sz="1200">
                <a:solidFill>
                  <a:srgbClr val="0000FF"/>
                </a:solidFill>
              </a:rPr>
              <a:t>gleichfalls</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Weil der Augeninnendruck bei weinenden Kindern fälschlicherweise zu hoch gemessen werden kann</a:t>
            </a:r>
            <a:endParaRPr/>
          </a:p>
        </p:txBody>
      </p:sp>
      <p:sp>
        <p:nvSpPr>
          <p:cNvPr id="534" name="Google Shape;534;p2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35" name="Google Shape;535;p29"/>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536" name="Google Shape;536;p2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537" name="Google Shape;537;p2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2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0" name="Shape 5950"/>
        <p:cNvGrpSpPr/>
        <p:nvPr/>
      </p:nvGrpSpPr>
      <p:grpSpPr>
        <a:xfrm>
          <a:off x="0" y="0"/>
          <a:ext cx="0" cy="0"/>
          <a:chOff x="0" y="0"/>
          <a:chExt cx="0" cy="0"/>
        </a:xfrm>
      </p:grpSpPr>
      <p:sp>
        <p:nvSpPr>
          <p:cNvPr id="5951" name="Google Shape;5951;p294"/>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952" name="Google Shape;5952;p294"/>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953" name="Google Shape;5953;p294"/>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954" name="Google Shape;5954;p294"/>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955" name="Google Shape;5955;p294"/>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956" name="Google Shape;5956;p294"/>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957" name="Google Shape;5957;p294"/>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958" name="Google Shape;5958;p294"/>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959" name="Google Shape;5959;p294"/>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960" name="Google Shape;5960;p294"/>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61" name="Google Shape;5961;p294"/>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62" name="Google Shape;5962;p294"/>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63" name="Google Shape;5963;p294"/>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964" name="Google Shape;5964;p294"/>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965" name="Google Shape;5965;p294"/>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966" name="Google Shape;5966;p294"/>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967" name="Google Shape;5967;p29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968" name="Google Shape;5968;p294"/>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969" name="Google Shape;5969;p294"/>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5970" name="Google Shape;5970;p294"/>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971" name="Google Shape;5971;p294"/>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5972" name="Google Shape;5972;p294"/>
          <p:cNvSpPr txBox="1"/>
          <p:nvPr/>
        </p:nvSpPr>
        <p:spPr>
          <a:xfrm>
            <a:off x="2767013" y="1881188"/>
            <a:ext cx="6035700" cy="21807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kann schwierig sein. Wenn möglich, sollte eine </a:t>
            </a:r>
            <a:r>
              <a:rPr lang="en-US" sz="1200">
                <a:solidFill>
                  <a:schemeClr val="accent5"/>
                </a:solidFill>
              </a:rPr>
              <a:t>Kammerwinkeloperation</a:t>
            </a:r>
            <a:r>
              <a:rPr b="0" i="0" lang="en-US" sz="1200" u="none" cap="none" strike="noStrike">
                <a:solidFill>
                  <a:schemeClr val="accent5"/>
                </a:solidFill>
                <a:latin typeface="Arial"/>
                <a:ea typeface="Arial"/>
                <a:cs typeface="Arial"/>
                <a:sym typeface="Arial"/>
              </a:rPr>
              <a:t> durchgeführt werden; wenn nicht, versuchen Sie es zunächst mit topischen Medikamenten und führen Sie dann bei Bedarf die üblichen chirurgischen Eingriffe durch.</a:t>
            </a:r>
            <a:endParaRPr/>
          </a:p>
        </p:txBody>
      </p:sp>
    </p:spTree>
  </p:cSld>
  <p:clrMapOvr>
    <a:masterClrMapping/>
  </p:clrMapOvr>
</p:sld>
</file>

<file path=ppt/slides/slide2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76" name="Shape 5976"/>
        <p:cNvGrpSpPr/>
        <p:nvPr/>
      </p:nvGrpSpPr>
      <p:grpSpPr>
        <a:xfrm>
          <a:off x="0" y="0"/>
          <a:ext cx="0" cy="0"/>
          <a:chOff x="0" y="0"/>
          <a:chExt cx="0" cy="0"/>
        </a:xfrm>
      </p:grpSpPr>
      <p:sp>
        <p:nvSpPr>
          <p:cNvPr id="5977" name="Google Shape;5977;p295"/>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5978" name="Google Shape;5978;p295"/>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5979" name="Google Shape;5979;p295"/>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5980" name="Google Shape;5980;p295"/>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5981" name="Google Shape;5981;p295"/>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5982" name="Google Shape;5982;p295"/>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5983" name="Google Shape;5983;p295"/>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5984" name="Google Shape;5984;p295"/>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5985" name="Google Shape;5985;p295"/>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5986" name="Google Shape;5986;p295"/>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87" name="Google Shape;5987;p295"/>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88" name="Google Shape;5988;p295"/>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5989" name="Google Shape;5989;p295"/>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5990" name="Google Shape;5990;p295"/>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5991" name="Google Shape;5991;p295"/>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5992" name="Google Shape;5992;p295"/>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5993" name="Google Shape;5993;p29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994" name="Google Shape;5994;p295"/>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5995" name="Google Shape;5995;p295"/>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5996" name="Google Shape;5996;p295"/>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5997" name="Google Shape;5997;p295"/>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5998" name="Google Shape;5998;p295"/>
          <p:cNvSpPr txBox="1"/>
          <p:nvPr/>
        </p:nvSpPr>
        <p:spPr>
          <a:xfrm>
            <a:off x="2767013" y="1881188"/>
            <a:ext cx="6035700" cy="21807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Etwa die Hälfte.</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kann schwierig sein. Wenn möglich, sollte eine </a:t>
            </a:r>
            <a:r>
              <a:rPr lang="en-US" sz="1200">
                <a:solidFill>
                  <a:schemeClr val="accent5"/>
                </a:solidFill>
              </a:rPr>
              <a:t>Kammerwinkeloperation</a:t>
            </a:r>
            <a:r>
              <a:rPr b="0" i="0" lang="en-US" sz="1200" u="none" cap="none" strike="noStrike">
                <a:solidFill>
                  <a:schemeClr val="accent5"/>
                </a:solidFill>
                <a:latin typeface="Arial"/>
                <a:ea typeface="Arial"/>
                <a:cs typeface="Arial"/>
                <a:sym typeface="Arial"/>
              </a:rPr>
              <a:t> durchgeführt werden; wenn nicht, versuchen Sie es zunächst mit topischen Medikamenten und führen Sie dann bei Bedarf die üblichen chirurgischen Eingriffe durch.</a:t>
            </a:r>
            <a:endParaRPr/>
          </a:p>
        </p:txBody>
      </p:sp>
    </p:spTree>
  </p:cSld>
  <p:clrMapOvr>
    <a:masterClrMapping/>
  </p:clrMapOvr>
</p:sld>
</file>

<file path=ppt/slides/slide2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02" name="Shape 6002"/>
        <p:cNvGrpSpPr/>
        <p:nvPr/>
      </p:nvGrpSpPr>
      <p:grpSpPr>
        <a:xfrm>
          <a:off x="0" y="0"/>
          <a:ext cx="0" cy="0"/>
          <a:chOff x="0" y="0"/>
          <a:chExt cx="0" cy="0"/>
        </a:xfrm>
      </p:grpSpPr>
      <p:sp>
        <p:nvSpPr>
          <p:cNvPr id="6003" name="Google Shape;6003;p296"/>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004" name="Google Shape;6004;p296"/>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005" name="Google Shape;6005;p296"/>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006" name="Google Shape;6006;p296"/>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007" name="Google Shape;6007;p296"/>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008" name="Google Shape;6008;p296"/>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009" name="Google Shape;6009;p296"/>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010" name="Google Shape;6010;p296"/>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011" name="Google Shape;6011;p296"/>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012" name="Google Shape;6012;p296"/>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13" name="Google Shape;6013;p296"/>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14" name="Google Shape;6014;p296"/>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15" name="Google Shape;6015;p296"/>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016" name="Google Shape;6016;p296"/>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017" name="Google Shape;6017;p296"/>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018" name="Google Shape;6018;p296"/>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019" name="Google Shape;6019;p29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020" name="Google Shape;6020;p296"/>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021" name="Google Shape;6021;p296"/>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022" name="Google Shape;6022;p296"/>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023" name="Google Shape;6023;p296"/>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024" name="Google Shape;6024;p296"/>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In der Regel im Säuglingsalter.</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kann schwierig sein. Wenn möglich, sollte eine </a:t>
            </a:r>
            <a:r>
              <a:rPr lang="en-US" sz="1200">
                <a:solidFill>
                  <a:schemeClr val="accent5"/>
                </a:solidFill>
              </a:rPr>
              <a:t>Kammerwinkeloperation</a:t>
            </a:r>
            <a:r>
              <a:rPr b="0" i="0" lang="en-US" sz="1200" u="none" cap="none" strike="noStrike">
                <a:solidFill>
                  <a:schemeClr val="accent5"/>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025" name="Google Shape;6025;p296"/>
          <p:cNvSpPr/>
          <p:nvPr/>
        </p:nvSpPr>
        <p:spPr>
          <a:xfrm>
            <a:off x="3839388" y="2679225"/>
            <a:ext cx="990600" cy="2175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Lebensphase</a:t>
            </a:r>
            <a:endParaRPr/>
          </a:p>
        </p:txBody>
      </p:sp>
    </p:spTree>
  </p:cSld>
  <p:clrMapOvr>
    <a:masterClrMapping/>
  </p:clrMapOvr>
</p:sld>
</file>

<file path=ppt/slides/slide2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9" name="Shape 6029"/>
        <p:cNvGrpSpPr/>
        <p:nvPr/>
      </p:nvGrpSpPr>
      <p:grpSpPr>
        <a:xfrm>
          <a:off x="0" y="0"/>
          <a:ext cx="0" cy="0"/>
          <a:chOff x="0" y="0"/>
          <a:chExt cx="0" cy="0"/>
        </a:xfrm>
      </p:grpSpPr>
      <p:sp>
        <p:nvSpPr>
          <p:cNvPr id="6030" name="Google Shape;6030;p297"/>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031" name="Google Shape;6031;p297"/>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032" name="Google Shape;6032;p297"/>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033" name="Google Shape;6033;p297"/>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034" name="Google Shape;6034;p297"/>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035" name="Google Shape;6035;p297"/>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036" name="Google Shape;6036;p297"/>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037" name="Google Shape;6037;p297"/>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038" name="Google Shape;6038;p297"/>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039" name="Google Shape;6039;p297"/>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40" name="Google Shape;6040;p297"/>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41" name="Google Shape;6041;p297"/>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42" name="Google Shape;6042;p297"/>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043" name="Google Shape;6043;p297"/>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044" name="Google Shape;6044;p297"/>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045" name="Google Shape;6045;p297"/>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046" name="Google Shape;6046;p29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047" name="Google Shape;6047;p297"/>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048" name="Google Shape;6048;p297"/>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049" name="Google Shape;6049;p297"/>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050" name="Google Shape;6050;p297"/>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051" name="Google Shape;6051;p297"/>
          <p:cNvSpPr txBox="1"/>
          <p:nvPr/>
        </p:nvSpPr>
        <p:spPr>
          <a:xfrm>
            <a:off x="2767013" y="1881188"/>
            <a:ext cx="6035700" cy="21807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In der Regel im Säuglingsalter.</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kann schwierig sein. Wenn möglich, sollte eine </a:t>
            </a:r>
            <a:r>
              <a:rPr lang="en-US" sz="1200">
                <a:solidFill>
                  <a:schemeClr val="accent5"/>
                </a:solidFill>
              </a:rPr>
              <a:t>Kammerwinkeloperation</a:t>
            </a:r>
            <a:r>
              <a:rPr b="0" i="0" lang="en-US" sz="1200" u="none" cap="none" strike="noStrike">
                <a:solidFill>
                  <a:schemeClr val="accent5"/>
                </a:solidFill>
                <a:latin typeface="Arial"/>
                <a:ea typeface="Arial"/>
                <a:cs typeface="Arial"/>
                <a:sym typeface="Arial"/>
              </a:rPr>
              <a:t> durchgeführt werden; wenn nicht, versuchen Sie es zunächst mit topischen Medikamenten und führen Sie dann bei Bedarf die üblichen chirurgischen Eingriffe durch.</a:t>
            </a:r>
            <a:endParaRPr/>
          </a:p>
        </p:txBody>
      </p:sp>
    </p:spTree>
  </p:cSld>
  <p:clrMapOvr>
    <a:masterClrMapping/>
  </p:clrMapOvr>
</p:sld>
</file>

<file path=ppt/slides/slide2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5" name="Shape 6055"/>
        <p:cNvGrpSpPr/>
        <p:nvPr/>
      </p:nvGrpSpPr>
      <p:grpSpPr>
        <a:xfrm>
          <a:off x="0" y="0"/>
          <a:ext cx="0" cy="0"/>
          <a:chOff x="0" y="0"/>
          <a:chExt cx="0" cy="0"/>
        </a:xfrm>
      </p:grpSpPr>
      <p:sp>
        <p:nvSpPr>
          <p:cNvPr id="6056" name="Google Shape;6056;p29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057" name="Google Shape;6057;p29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058" name="Google Shape;6058;p29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059" name="Google Shape;6059;p29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060" name="Google Shape;6060;p298"/>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061" name="Google Shape;6061;p298"/>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062" name="Google Shape;6062;p298"/>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063" name="Google Shape;6063;p29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064" name="Google Shape;6064;p298"/>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065" name="Google Shape;6065;p298"/>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66" name="Google Shape;6066;p298"/>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67" name="Google Shape;6067;p298"/>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68" name="Google Shape;6068;p298"/>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069" name="Google Shape;6069;p298"/>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070" name="Google Shape;6070;p29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071" name="Google Shape;6071;p29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072" name="Google Shape;6072;p29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073" name="Google Shape;6073;p298"/>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074" name="Google Shape;6074;p298"/>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075" name="Google Shape;6075;p298"/>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076" name="Google Shape;6076;p298"/>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077" name="Google Shape;6077;p298"/>
          <p:cNvSpPr txBox="1"/>
          <p:nvPr/>
        </p:nvSpPr>
        <p:spPr>
          <a:xfrm>
            <a:off x="2767013" y="1881188"/>
            <a:ext cx="6035700" cy="21807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es behandelt?</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kann schwierig sein. Wenn möglich, sollte eine </a:t>
            </a:r>
            <a:r>
              <a:rPr lang="en-US" sz="1200">
                <a:solidFill>
                  <a:schemeClr val="accent5"/>
                </a:solidFill>
              </a:rPr>
              <a:t>Kammerwinkeloperation</a:t>
            </a:r>
            <a:r>
              <a:rPr b="0" i="0" lang="en-US" sz="1200" u="none" cap="none" strike="noStrike">
                <a:solidFill>
                  <a:schemeClr val="accent5"/>
                </a:solidFill>
                <a:latin typeface="Arial"/>
                <a:ea typeface="Arial"/>
                <a:cs typeface="Arial"/>
                <a:sym typeface="Arial"/>
              </a:rPr>
              <a:t> durchgeführt werden; wenn nicht, versuchen Sie es zunächst mit topischen Medikamenten und führen Sie dann bei Bedarf die üblichen chirurgischen Eingriffe durch.</a:t>
            </a:r>
            <a:endParaRPr/>
          </a:p>
        </p:txBody>
      </p:sp>
    </p:spTree>
  </p:cSld>
  <p:clrMapOvr>
    <a:masterClrMapping/>
  </p:clrMapOvr>
</p:sld>
</file>

<file path=ppt/slides/slide2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81" name="Shape 6081"/>
        <p:cNvGrpSpPr/>
        <p:nvPr/>
      </p:nvGrpSpPr>
      <p:grpSpPr>
        <a:xfrm>
          <a:off x="0" y="0"/>
          <a:ext cx="0" cy="0"/>
          <a:chOff x="0" y="0"/>
          <a:chExt cx="0" cy="0"/>
        </a:xfrm>
      </p:grpSpPr>
      <p:sp>
        <p:nvSpPr>
          <p:cNvPr id="6082" name="Google Shape;6082;p299"/>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083" name="Google Shape;6083;p299"/>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084" name="Google Shape;6084;p299"/>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085" name="Google Shape;6085;p299"/>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086" name="Google Shape;6086;p299"/>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087" name="Google Shape;6087;p299"/>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088" name="Google Shape;6088;p299"/>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089" name="Google Shape;6089;p299"/>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090" name="Google Shape;6090;p299"/>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091" name="Google Shape;6091;p299"/>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92" name="Google Shape;6092;p299"/>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93" name="Google Shape;6093;p299"/>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094" name="Google Shape;6094;p299"/>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095" name="Google Shape;6095;p299"/>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096" name="Google Shape;6096;p299"/>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097" name="Google Shape;6097;p299"/>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098" name="Google Shape;6098;p29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099" name="Google Shape;6099;p299"/>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100" name="Google Shape;6100;p299"/>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101" name="Google Shape;6101;p299"/>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102" name="Google Shape;6102;p299"/>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103" name="Google Shape;6103;p299"/>
          <p:cNvSpPr txBox="1"/>
          <p:nvPr/>
        </p:nvSpPr>
        <p:spPr>
          <a:xfrm>
            <a:off x="2767013" y="1881188"/>
            <a:ext cx="6035700" cy="21807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Das kann schwierig sein. Wenn möglich, sollte eine o</a:t>
            </a:r>
            <a:r>
              <a:rPr lang="en-US" sz="1200">
                <a:solidFill>
                  <a:srgbClr val="0000FF"/>
                </a:solidFill>
              </a:rPr>
              <a:t>perative </a:t>
            </a:r>
            <a:r>
              <a:rPr lang="en-US" sz="1200">
                <a:solidFill>
                  <a:srgbClr val="0000FF"/>
                </a:solidFill>
                <a:extLst>
                  <a:ext uri="http://customooxmlschemas.google.com/">
                    <go:slidesCustomData xmlns:go="http://customooxmlschemas.google.com/" textRoundtripDataId="51"/>
                  </a:ext>
                </a:extLst>
              </a:rPr>
              <a:t>Drucksenkung</a:t>
            </a:r>
            <a:r>
              <a:rPr lang="en-US" sz="1200">
                <a:solidFill>
                  <a:srgbClr val="0000FF"/>
                </a:solidFill>
              </a:rPr>
              <a:t> mittels </a:t>
            </a:r>
            <a:r>
              <a:rPr lang="en-US" sz="1200">
                <a:solidFill>
                  <a:srgbClr val="0000FF"/>
                </a:solidFill>
              </a:rPr>
              <a:t>Kammerwinkeloperation</a:t>
            </a:r>
            <a:r>
              <a:rPr lang="en-US" sz="1200">
                <a:solidFill>
                  <a:srgbClr val="0000FF"/>
                </a:solidFill>
              </a:rPr>
              <a:t> </a:t>
            </a:r>
            <a:r>
              <a:rPr b="0" i="0" lang="en-US" sz="1200" u="none" cap="none" strike="noStrike">
                <a:solidFill>
                  <a:srgbClr val="0000FF"/>
                </a:solidFill>
                <a:latin typeface="Arial"/>
                <a:ea typeface="Arial"/>
                <a:cs typeface="Arial"/>
                <a:sym typeface="Arial"/>
              </a:rPr>
              <a:t>durchgeführt werden</a:t>
            </a:r>
            <a:r>
              <a:rPr b="0" i="0" lang="en-US" sz="1200" u="none" cap="none" strike="noStrike">
                <a:solidFill>
                  <a:schemeClr val="accent5"/>
                </a:solidFill>
                <a:latin typeface="Arial"/>
                <a:ea typeface="Arial"/>
                <a:cs typeface="Arial"/>
                <a:sym typeface="Arial"/>
              </a:rPr>
              <a:t>; wenn nicht, versuchen Sie es zunächst mit topischen Medikamenten und führen Sie dann bei Bedarf die üblichen chirurgischen Eingriffe durch.</a:t>
            </a:r>
            <a:endParaRPr/>
          </a:p>
        </p:txBody>
      </p:sp>
      <p:sp>
        <p:nvSpPr>
          <p:cNvPr id="6104" name="Google Shape;6104;p299"/>
          <p:cNvSpPr/>
          <p:nvPr/>
        </p:nvSpPr>
        <p:spPr>
          <a:xfrm>
            <a:off x="2767026" y="3471850"/>
            <a:ext cx="1650900" cy="2175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2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08" name="Shape 6108"/>
        <p:cNvGrpSpPr/>
        <p:nvPr/>
      </p:nvGrpSpPr>
      <p:grpSpPr>
        <a:xfrm>
          <a:off x="0" y="0"/>
          <a:ext cx="0" cy="0"/>
          <a:chOff x="0" y="0"/>
          <a:chExt cx="0" cy="0"/>
        </a:xfrm>
      </p:grpSpPr>
      <p:sp>
        <p:nvSpPr>
          <p:cNvPr id="6109" name="Google Shape;6109;p300"/>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110" name="Google Shape;6110;p300"/>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111" name="Google Shape;6111;p300"/>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112" name="Google Shape;6112;p300"/>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113" name="Google Shape;6113;p300"/>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114" name="Google Shape;6114;p300"/>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115" name="Google Shape;6115;p300"/>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116" name="Google Shape;6116;p300"/>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117" name="Google Shape;6117;p300"/>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118" name="Google Shape;6118;p300"/>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19" name="Google Shape;6119;p300"/>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20" name="Google Shape;6120;p300"/>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21" name="Google Shape;6121;p300"/>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122" name="Google Shape;6122;p300"/>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123" name="Google Shape;6123;p300"/>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124" name="Google Shape;6124;p300"/>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125" name="Google Shape;6125;p30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126" name="Google Shape;6126;p300"/>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127" name="Google Shape;6127;p300"/>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128" name="Google Shape;6128;p300"/>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129" name="Google Shape;6129;p300"/>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130" name="Google Shape;6130;p300"/>
          <p:cNvSpPr txBox="1"/>
          <p:nvPr/>
        </p:nvSpPr>
        <p:spPr>
          <a:xfrm>
            <a:off x="2767013" y="1881188"/>
            <a:ext cx="6035700" cy="21807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Das kann schwierig sein. Wenn möglich, sollte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werden</a:t>
            </a:r>
            <a:r>
              <a:rPr b="0" i="0" lang="en-US" sz="1200" u="none" cap="none" strike="noStrike">
                <a:solidFill>
                  <a:schemeClr val="dk1"/>
                </a:solidFill>
                <a:latin typeface="Arial"/>
                <a:ea typeface="Arial"/>
                <a:cs typeface="Arial"/>
                <a:sym typeface="Arial"/>
              </a:rPr>
              <a:t>; </a:t>
            </a:r>
            <a:r>
              <a:rPr b="0" i="0" lang="en-US" sz="1200" u="none" cap="none" strike="noStrike">
                <a:solidFill>
                  <a:schemeClr val="accent5"/>
                </a:solidFill>
                <a:latin typeface="Arial"/>
                <a:ea typeface="Arial"/>
                <a:cs typeface="Arial"/>
                <a:sym typeface="Arial"/>
              </a:rPr>
              <a:t>wenn nicht, versuchen Sie es zunächst mit topischen Medikamenten und führen Sie dann bei Bedarf die üblichen chirurgischen Eingriffe durch.</a:t>
            </a:r>
            <a:endParaRPr/>
          </a:p>
        </p:txBody>
      </p:sp>
    </p:spTree>
  </p:cSld>
  <p:clrMapOvr>
    <a:masterClrMapping/>
  </p:clrMapOvr>
</p:sld>
</file>

<file path=ppt/slides/slide2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34" name="Shape 6134"/>
        <p:cNvGrpSpPr/>
        <p:nvPr/>
      </p:nvGrpSpPr>
      <p:grpSpPr>
        <a:xfrm>
          <a:off x="0" y="0"/>
          <a:ext cx="0" cy="0"/>
          <a:chOff x="0" y="0"/>
          <a:chExt cx="0" cy="0"/>
        </a:xfrm>
      </p:grpSpPr>
      <p:sp>
        <p:nvSpPr>
          <p:cNvPr id="6135" name="Google Shape;6135;p301"/>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136" name="Google Shape;6136;p301"/>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137" name="Google Shape;6137;p301"/>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138" name="Google Shape;6138;p301"/>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139" name="Google Shape;6139;p301"/>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140" name="Google Shape;6140;p301"/>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141" name="Google Shape;6141;p301"/>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142" name="Google Shape;6142;p301"/>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143" name="Google Shape;6143;p301"/>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144" name="Google Shape;6144;p301"/>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45" name="Google Shape;6145;p301"/>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46" name="Google Shape;6146;p301"/>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47" name="Google Shape;6147;p301"/>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148" name="Google Shape;6148;p301"/>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149" name="Google Shape;6149;p301"/>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150" name="Google Shape;6150;p301"/>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151" name="Google Shape;6151;p30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152" name="Google Shape;6152;p301"/>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153" name="Google Shape;6153;p301"/>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154" name="Google Shape;6154;p301"/>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155" name="Google Shape;6155;p301"/>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156" name="Google Shape;6156;p301"/>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Das kann schwierig sein. Wenn möglich, sollte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werden</a:t>
            </a:r>
            <a:r>
              <a:rPr b="0" i="0" lang="en-US" sz="1200" u="none" cap="none" strike="noStrike">
                <a:solidFill>
                  <a:schemeClr val="dk1"/>
                </a:solidFill>
                <a:latin typeface="Arial"/>
                <a:ea typeface="Arial"/>
                <a:cs typeface="Arial"/>
                <a:sym typeface="Arial"/>
              </a:rPr>
              <a:t>; wenn nicht, versuchen Sie es zunächst mit topischen Medikamenten und führen</a:t>
            </a:r>
            <a:r>
              <a:rPr lang="en-US" sz="1200">
                <a:solidFill>
                  <a:schemeClr val="dk1"/>
                </a:solidFill>
              </a:rPr>
              <a:t> </a:t>
            </a:r>
            <a:r>
              <a:rPr b="0" i="0" lang="en-US" sz="1200" u="none" cap="none" strike="noStrike">
                <a:solidFill>
                  <a:schemeClr val="dk1"/>
                </a:solidFill>
                <a:latin typeface="Arial"/>
                <a:ea typeface="Arial"/>
                <a:cs typeface="Arial"/>
                <a:sym typeface="Arial"/>
              </a:rPr>
              <a:t>dann bei Bedarf die üblichen chirurgischen Eingriffe durch.</a:t>
            </a:r>
            <a:endParaRPr/>
          </a:p>
        </p:txBody>
      </p:sp>
    </p:spTree>
  </p:cSld>
  <p:clrMapOvr>
    <a:masterClrMapping/>
  </p:clrMapOvr>
</p:sld>
</file>

<file path=ppt/slides/slide2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60" name="Shape 6160"/>
        <p:cNvGrpSpPr/>
        <p:nvPr/>
      </p:nvGrpSpPr>
      <p:grpSpPr>
        <a:xfrm>
          <a:off x="0" y="0"/>
          <a:ext cx="0" cy="0"/>
          <a:chOff x="0" y="0"/>
          <a:chExt cx="0" cy="0"/>
        </a:xfrm>
      </p:grpSpPr>
      <p:sp>
        <p:nvSpPr>
          <p:cNvPr id="6161" name="Google Shape;6161;p302"/>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162" name="Google Shape;6162;p302"/>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163" name="Google Shape;6163;p302"/>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164" name="Google Shape;6164;p302"/>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165" name="Google Shape;6165;p302"/>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166" name="Google Shape;6166;p302"/>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167" name="Google Shape;6167;p302"/>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168" name="Google Shape;6168;p302"/>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169" name="Google Shape;6169;p302"/>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170" name="Google Shape;6170;p302"/>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71" name="Google Shape;6171;p302"/>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72" name="Google Shape;6172;p302"/>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73" name="Google Shape;6173;p302"/>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174" name="Google Shape;6174;p302"/>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175" name="Google Shape;6175;p302"/>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176" name="Google Shape;6176;p302"/>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177" name="Google Shape;6177;p30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178" name="Google Shape;6178;p302"/>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179" name="Google Shape;6179;p302"/>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180" name="Google Shape;6180;p302"/>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181" name="Google Shape;6181;p302"/>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182" name="Google Shape;6182;p302"/>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kann schwierig sein. Wenn möglich, sollte eine </a:t>
            </a:r>
            <a:r>
              <a:rPr lang="en-US" sz="1200">
                <a:solidFill>
                  <a:srgbClr val="BFBFBF"/>
                </a:solidFill>
              </a:rPr>
              <a:t>Kammerwinkeloperation</a:t>
            </a:r>
            <a:r>
              <a:rPr b="0" i="0" lang="en-US" sz="1200" u="none" cap="none" strike="noStrike">
                <a:solidFill>
                  <a:srgbClr val="BFBFBF"/>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183" name="Google Shape;6183;p302"/>
          <p:cNvSpPr txBox="1"/>
          <p:nvPr/>
        </p:nvSpPr>
        <p:spPr>
          <a:xfrm>
            <a:off x="1514475" y="2543175"/>
            <a:ext cx="5799138" cy="1570038"/>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systemischen Befunde treten beim Peters-Plus-Syndrom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0"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2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87" name="Shape 6187"/>
        <p:cNvGrpSpPr/>
        <p:nvPr/>
      </p:nvGrpSpPr>
      <p:grpSpPr>
        <a:xfrm>
          <a:off x="0" y="0"/>
          <a:ext cx="0" cy="0"/>
          <a:chOff x="0" y="0"/>
          <a:chExt cx="0" cy="0"/>
        </a:xfrm>
      </p:grpSpPr>
      <p:sp>
        <p:nvSpPr>
          <p:cNvPr id="6188" name="Google Shape;6188;p303"/>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189" name="Google Shape;6189;p303"/>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190" name="Google Shape;6190;p303"/>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191" name="Google Shape;6191;p303"/>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192" name="Google Shape;6192;p303"/>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193" name="Google Shape;6193;p303"/>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194" name="Google Shape;6194;p303"/>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195" name="Google Shape;6195;p303"/>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196" name="Google Shape;6196;p303"/>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197" name="Google Shape;6197;p303"/>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98" name="Google Shape;6198;p303"/>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199" name="Google Shape;6199;p303"/>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200" name="Google Shape;6200;p303"/>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201" name="Google Shape;6201;p303"/>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202" name="Google Shape;6202;p303"/>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203" name="Google Shape;6203;p303"/>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204" name="Google Shape;6204;p30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205" name="Google Shape;6205;p303"/>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206" name="Google Shape;6206;p303"/>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207" name="Google Shape;6207;p303"/>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208" name="Google Shape;6208;p303"/>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209" name="Google Shape;6209;p303"/>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kann schwierig sein. Wenn möglich, sollte eine </a:t>
            </a:r>
            <a:r>
              <a:rPr lang="en-US" sz="1200">
                <a:solidFill>
                  <a:srgbClr val="BFBFBF"/>
                </a:solidFill>
              </a:rPr>
              <a:t>Kammerwinkeloperation</a:t>
            </a:r>
            <a:r>
              <a:rPr b="0" i="0" lang="en-US" sz="1200" u="none" cap="none" strike="noStrike">
                <a:solidFill>
                  <a:srgbClr val="BFBFBF"/>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210" name="Google Shape;6210;p303"/>
          <p:cNvSpPr txBox="1"/>
          <p:nvPr/>
        </p:nvSpPr>
        <p:spPr>
          <a:xfrm>
            <a:off x="1514475" y="2543175"/>
            <a:ext cx="5797550" cy="1570038"/>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systemischen Befunde treten beim Peters-Plus-Syndrom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--Kleinwuchs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0" lang="en-US" sz="1200" u="none" cap="none" strike="noStrike">
                <a:solidFill>
                  <a:srgbClr val="BFBFBF"/>
                </a:solidFill>
                <a:latin typeface="Arial"/>
                <a:ea typeface="Arial"/>
                <a:cs typeface="Arial"/>
                <a:sym typeface="Arial"/>
              </a:rPr>
              <a:t>?</a:t>
            </a:r>
            <a:endParaRPr/>
          </a:p>
        </p:txBody>
      </p:sp>
      <p:sp>
        <p:nvSpPr>
          <p:cNvPr id="6211" name="Google Shape;6211;p303"/>
          <p:cNvSpPr/>
          <p:nvPr/>
        </p:nvSpPr>
        <p:spPr>
          <a:xfrm>
            <a:off x="1620375" y="2714125"/>
            <a:ext cx="354600" cy="273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900" u="none" cap="none" strike="noStrike">
                <a:solidFill>
                  <a:schemeClr val="dk1"/>
                </a:solidFill>
                <a:latin typeface="Arial"/>
                <a:ea typeface="Arial"/>
                <a:cs typeface="Arial"/>
                <a:sym typeface="Arial"/>
              </a:rPr>
              <a:t>klein vs. groß</a:t>
            </a:r>
            <a:endParaRPr sz="1100"/>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 name="Shape 172"/>
        <p:cNvGrpSpPr/>
        <p:nvPr/>
      </p:nvGrpSpPr>
      <p:grpSpPr>
        <a:xfrm>
          <a:off x="0" y="0"/>
          <a:ext cx="0" cy="0"/>
          <a:chOff x="0" y="0"/>
          <a:chExt cx="0" cy="0"/>
        </a:xfrm>
      </p:grpSpPr>
      <p:sp>
        <p:nvSpPr>
          <p:cNvPr id="173" name="Google Shape;173;p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 name="Google Shape;174;p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5" name="Google Shape;175;p3"/>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176" name="Google Shape;176;p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177" name="Google Shape;177;p3"/>
          <p:cNvSpPr/>
          <p:nvPr/>
        </p:nvSpPr>
        <p:spPr>
          <a:xfrm>
            <a:off x="7848600" y="1089025"/>
            <a:ext cx="228600" cy="7398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8" name="Google Shape;178;p3"/>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als „durch den Augeninnendruck verursachte Schädigung des Auges“.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3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543" name="Google Shape;543;p3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544" name="Google Shape;544;p30"/>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545" name="Google Shape;545;p30"/>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546" name="Google Shape;546;p30"/>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547" name="Google Shape;547;p30"/>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548" name="Google Shape;548;p30"/>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549" name="Google Shape;549;p30"/>
          <p:cNvSpPr txBox="1"/>
          <p:nvPr/>
        </p:nvSpPr>
        <p:spPr>
          <a:xfrm>
            <a:off x="3852863" y="2286000"/>
            <a:ext cx="4754700" cy="35967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10 bis „</a:t>
            </a:r>
            <a:r>
              <a:rPr lang="en-US" sz="1200">
                <a:solidFill>
                  <a:srgbClr val="0000FF"/>
                </a:solidFill>
              </a:rPr>
              <a:t>unterer Teenager-Bereich</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Glaukom</a:t>
            </a:r>
            <a:r>
              <a:rPr b="0" i="0" lang="en-US" sz="1200" u="none" cap="none" strike="noStrike">
                <a:solidFill>
                  <a:srgbClr val="0000F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„Mittleres Kindesalter“ (</a:t>
            </a:r>
            <a:r>
              <a:rPr lang="en-US" sz="1200">
                <a:solidFill>
                  <a:srgbClr val="0000FF"/>
                </a:solidFill>
              </a:rPr>
              <a:t>gleichfalls</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Weil der Augeninnendruck bei weinenden Kindern fälschlicherweise zu hoch gemessen werden kann</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könnte in einer solchen Situation erforderlich sein, um einen zuverlässigen Augeninnendruck zu erhalten?</a:t>
            </a:r>
            <a:endParaRPr b="0" i="0" sz="1600" u="none" cap="none" strike="noStrike">
              <a:solidFill>
                <a:srgbClr val="0000FF"/>
              </a:solidFill>
              <a:latin typeface="Arial"/>
              <a:ea typeface="Arial"/>
              <a:cs typeface="Arial"/>
              <a:sym typeface="Arial"/>
            </a:endParaRPr>
          </a:p>
        </p:txBody>
      </p:sp>
      <p:sp>
        <p:nvSpPr>
          <p:cNvPr id="550" name="Google Shape;550;p3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51" name="Google Shape;551;p30"/>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552" name="Google Shape;552;p3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553" name="Google Shape;553;p3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3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5" name="Shape 6215"/>
        <p:cNvGrpSpPr/>
        <p:nvPr/>
      </p:nvGrpSpPr>
      <p:grpSpPr>
        <a:xfrm>
          <a:off x="0" y="0"/>
          <a:ext cx="0" cy="0"/>
          <a:chOff x="0" y="0"/>
          <a:chExt cx="0" cy="0"/>
        </a:xfrm>
      </p:grpSpPr>
      <p:sp>
        <p:nvSpPr>
          <p:cNvPr id="6216" name="Google Shape;6216;p304"/>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217" name="Google Shape;6217;p304"/>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218" name="Google Shape;6218;p304"/>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219" name="Google Shape;6219;p304"/>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220" name="Google Shape;6220;p304"/>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221" name="Google Shape;6221;p304"/>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222" name="Google Shape;6222;p304"/>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223" name="Google Shape;6223;p304"/>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224" name="Google Shape;6224;p304"/>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225" name="Google Shape;6225;p304"/>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226" name="Google Shape;6226;p304"/>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227" name="Google Shape;6227;p304"/>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228" name="Google Shape;6228;p304"/>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229" name="Google Shape;6229;p304"/>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230" name="Google Shape;6230;p304"/>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231" name="Google Shape;6231;p304"/>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232" name="Google Shape;6232;p30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233" name="Google Shape;6233;p304"/>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234" name="Google Shape;6234;p304"/>
          <p:cNvSpPr txBox="1"/>
          <p:nvPr/>
        </p:nvSpPr>
        <p:spPr>
          <a:xfrm>
            <a:off x="381000" y="1968500"/>
            <a:ext cx="7620000" cy="3292475"/>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ist oft…kataraktös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235" name="Google Shape;6235;p304"/>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236" name="Google Shape;6236;p304"/>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237" name="Google Shape;6237;p304"/>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kann schwierig sein. Wenn möglich, sollte eine </a:t>
            </a:r>
            <a:r>
              <a:rPr lang="en-US" sz="1200">
                <a:solidFill>
                  <a:srgbClr val="BFBFBF"/>
                </a:solidFill>
              </a:rPr>
              <a:t>Kammerwinkeloperation</a:t>
            </a:r>
            <a:r>
              <a:rPr b="0" i="0" lang="en-US" sz="1200" u="none" cap="none" strike="noStrike">
                <a:solidFill>
                  <a:srgbClr val="BFBFBF"/>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238" name="Google Shape;6238;p304"/>
          <p:cNvSpPr txBox="1"/>
          <p:nvPr/>
        </p:nvSpPr>
        <p:spPr>
          <a:xfrm>
            <a:off x="1514475" y="2543175"/>
            <a:ext cx="5797550" cy="1570038"/>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systemischen Befunde treten beim Peters-Plus-Syndrom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--Kleinwuchs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0" lang="en-US" sz="1200" u="none" cap="none" strike="noStrike">
                <a:solidFill>
                  <a:srgbClr val="BFBFBF"/>
                </a:solidFill>
                <a:latin typeface="Arial"/>
                <a:ea typeface="Arial"/>
                <a:cs typeface="Arial"/>
                <a:sym typeface="Arial"/>
              </a:rPr>
              <a:t>?</a:t>
            </a:r>
            <a:endParaRPr/>
          </a:p>
        </p:txBody>
      </p:sp>
    </p:spTree>
  </p:cSld>
  <p:clrMapOvr>
    <a:masterClrMapping/>
  </p:clrMapOvr>
</p:sld>
</file>

<file path=ppt/slides/slide3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42" name="Shape 6242"/>
        <p:cNvGrpSpPr/>
        <p:nvPr/>
      </p:nvGrpSpPr>
      <p:grpSpPr>
        <a:xfrm>
          <a:off x="0" y="0"/>
          <a:ext cx="0" cy="0"/>
          <a:chOff x="0" y="0"/>
          <a:chExt cx="0" cy="0"/>
        </a:xfrm>
      </p:grpSpPr>
      <p:sp>
        <p:nvSpPr>
          <p:cNvPr id="6243" name="Google Shape;6243;p305"/>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244" name="Google Shape;6244;p305"/>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245" name="Google Shape;6245;p305"/>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246" name="Google Shape;6246;p305"/>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247" name="Google Shape;6247;p305"/>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248" name="Google Shape;6248;p305"/>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249" name="Google Shape;6249;p305"/>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250" name="Google Shape;6250;p305"/>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251" name="Google Shape;6251;p305"/>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252" name="Google Shape;6252;p305"/>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253" name="Google Shape;6253;p305"/>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254" name="Google Shape;6254;p305"/>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255" name="Google Shape;6255;p305"/>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256" name="Google Shape;6256;p305"/>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257" name="Google Shape;6257;p305"/>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258" name="Google Shape;6258;p305"/>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259" name="Google Shape;6259;p30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260" name="Google Shape;6260;p305"/>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261" name="Google Shape;6261;p305"/>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262" name="Google Shape;6262;p305"/>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263" name="Google Shape;6263;p305"/>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264" name="Google Shape;6264;p305"/>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kann schwierig sein. Wenn möglich, sollte eine </a:t>
            </a:r>
            <a:r>
              <a:rPr lang="en-US" sz="1200">
                <a:solidFill>
                  <a:srgbClr val="BFBFBF"/>
                </a:solidFill>
              </a:rPr>
              <a:t>Kammerwinkeloperation</a:t>
            </a:r>
            <a:r>
              <a:rPr b="0" i="0" lang="en-US" sz="1200" u="none" cap="none" strike="noStrike">
                <a:solidFill>
                  <a:srgbClr val="BFBFBF"/>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265" name="Google Shape;6265;p305"/>
          <p:cNvSpPr txBox="1"/>
          <p:nvPr/>
        </p:nvSpPr>
        <p:spPr>
          <a:xfrm>
            <a:off x="1514475" y="2543175"/>
            <a:ext cx="5797550" cy="1570038"/>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systemischen Befunde treten beim Peters-Plus-Syndrom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--Kleinwuchs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--Kurze Finger und Zehen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0" lang="en-US" sz="1200" u="none" cap="none" strike="noStrike">
                <a:solidFill>
                  <a:srgbClr val="BFBFBF"/>
                </a:solidFill>
                <a:latin typeface="Arial"/>
                <a:ea typeface="Arial"/>
                <a:cs typeface="Arial"/>
                <a:sym typeface="Arial"/>
              </a:rPr>
              <a:t>?</a:t>
            </a:r>
            <a:endParaRPr/>
          </a:p>
        </p:txBody>
      </p:sp>
      <p:sp>
        <p:nvSpPr>
          <p:cNvPr id="6266" name="Google Shape;6266;p305"/>
          <p:cNvSpPr/>
          <p:nvPr/>
        </p:nvSpPr>
        <p:spPr>
          <a:xfrm>
            <a:off x="1613675" y="2921000"/>
            <a:ext cx="430800" cy="2652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800" u="none" cap="none" strike="noStrike">
                <a:solidFill>
                  <a:schemeClr val="dk1"/>
                </a:solidFill>
                <a:latin typeface="Arial"/>
                <a:ea typeface="Arial"/>
                <a:cs typeface="Arial"/>
                <a:sym typeface="Arial"/>
              </a:rPr>
              <a:t>kurz vs. lang</a:t>
            </a:r>
            <a:endParaRPr sz="1000"/>
          </a:p>
        </p:txBody>
      </p:sp>
    </p:spTree>
  </p:cSld>
  <p:clrMapOvr>
    <a:masterClrMapping/>
  </p:clrMapOvr>
</p:sld>
</file>

<file path=ppt/slides/slide3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0" name="Shape 6270"/>
        <p:cNvGrpSpPr/>
        <p:nvPr/>
      </p:nvGrpSpPr>
      <p:grpSpPr>
        <a:xfrm>
          <a:off x="0" y="0"/>
          <a:ext cx="0" cy="0"/>
          <a:chOff x="0" y="0"/>
          <a:chExt cx="0" cy="0"/>
        </a:xfrm>
      </p:grpSpPr>
      <p:sp>
        <p:nvSpPr>
          <p:cNvPr id="6271" name="Google Shape;6271;p306"/>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272" name="Google Shape;6272;p306"/>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273" name="Google Shape;6273;p306"/>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274" name="Google Shape;6274;p306"/>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275" name="Google Shape;6275;p306"/>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276" name="Google Shape;6276;p306"/>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277" name="Google Shape;6277;p306"/>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278" name="Google Shape;6278;p306"/>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279" name="Google Shape;6279;p306"/>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280" name="Google Shape;6280;p306"/>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281" name="Google Shape;6281;p306"/>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282" name="Google Shape;6282;p306"/>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283" name="Google Shape;6283;p306"/>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284" name="Google Shape;6284;p306"/>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285" name="Google Shape;6285;p306"/>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286" name="Google Shape;6286;p306"/>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287" name="Google Shape;6287;p30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288" name="Google Shape;6288;p306"/>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289" name="Google Shape;6289;p306"/>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290" name="Google Shape;6290;p306"/>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291" name="Google Shape;6291;p306"/>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292" name="Google Shape;6292;p306"/>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kann schwierig sein. Wenn möglich, sollte eine </a:t>
            </a:r>
            <a:r>
              <a:rPr lang="en-US" sz="1200">
                <a:solidFill>
                  <a:srgbClr val="BFBFBF"/>
                </a:solidFill>
              </a:rPr>
              <a:t>Kammerwinkeloperation</a:t>
            </a:r>
            <a:r>
              <a:rPr b="0" i="0" lang="en-US" sz="1200" u="none" cap="none" strike="noStrike">
                <a:solidFill>
                  <a:srgbClr val="BFBFBF"/>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293" name="Google Shape;6293;p306"/>
          <p:cNvSpPr txBox="1"/>
          <p:nvPr/>
        </p:nvSpPr>
        <p:spPr>
          <a:xfrm>
            <a:off x="1514475" y="2543175"/>
            <a:ext cx="5797550" cy="1570038"/>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systemischen Befunde treten beim Peters-Plus-Syndrom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--Kleinwuchs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--Kurze Finger und Zehen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0" lang="en-US" sz="1200" u="none" cap="none" strike="noStrike">
                <a:solidFill>
                  <a:srgbClr val="BFBFBF"/>
                </a:solidFill>
                <a:latin typeface="Arial"/>
                <a:ea typeface="Arial"/>
                <a:cs typeface="Arial"/>
                <a:sym typeface="Arial"/>
              </a:rPr>
              <a:t>?</a:t>
            </a:r>
            <a:endParaRPr/>
          </a:p>
        </p:txBody>
      </p:sp>
    </p:spTree>
  </p:cSld>
  <p:clrMapOvr>
    <a:masterClrMapping/>
  </p:clrMapOvr>
</p:sld>
</file>

<file path=ppt/slides/slide3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97" name="Shape 6297"/>
        <p:cNvGrpSpPr/>
        <p:nvPr/>
      </p:nvGrpSpPr>
      <p:grpSpPr>
        <a:xfrm>
          <a:off x="0" y="0"/>
          <a:ext cx="0" cy="0"/>
          <a:chOff x="0" y="0"/>
          <a:chExt cx="0" cy="0"/>
        </a:xfrm>
      </p:grpSpPr>
      <p:sp>
        <p:nvSpPr>
          <p:cNvPr id="6298" name="Google Shape;6298;p30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299" name="Google Shape;6299;p30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300" name="Google Shape;6300;p307"/>
          <p:cNvSpPr txBox="1"/>
          <p:nvPr/>
        </p:nvSpPr>
        <p:spPr>
          <a:xfrm>
            <a:off x="2419350" y="6002338"/>
            <a:ext cx="4305300"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00"/>
                </a:solidFill>
                <a:latin typeface="Arial"/>
                <a:ea typeface="Arial"/>
                <a:cs typeface="Arial"/>
                <a:sym typeface="Arial"/>
              </a:rPr>
              <a:t>Peters-Plus-Syndrom: Finger und Zehen</a:t>
            </a:r>
            <a:endParaRPr b="0" i="0" sz="1800" u="none" cap="none" strike="noStrike">
              <a:solidFill>
                <a:schemeClr val="dk1"/>
              </a:solidFill>
              <a:latin typeface="Arial"/>
              <a:ea typeface="Arial"/>
              <a:cs typeface="Arial"/>
              <a:sym typeface="Arial"/>
            </a:endParaRPr>
          </a:p>
        </p:txBody>
      </p:sp>
      <p:pic>
        <p:nvPicPr>
          <p:cNvPr descr="The Peters' plus syndrome: a review - ScienceDirect" id="6301" name="Google Shape;6301;p307"/>
          <p:cNvPicPr preferRelativeResize="0"/>
          <p:nvPr/>
        </p:nvPicPr>
        <p:blipFill rotWithShape="1">
          <a:blip r:embed="rId3">
            <a:alphaModFix/>
          </a:blip>
          <a:srcRect b="0" l="0" r="0" t="0"/>
          <a:stretch/>
        </p:blipFill>
        <p:spPr>
          <a:xfrm>
            <a:off x="304800" y="1890713"/>
            <a:ext cx="4305300" cy="2909887"/>
          </a:xfrm>
          <a:prstGeom prst="rect">
            <a:avLst/>
          </a:prstGeom>
          <a:noFill/>
          <a:ln>
            <a:noFill/>
          </a:ln>
        </p:spPr>
      </p:pic>
      <p:pic>
        <p:nvPicPr>
          <p:cNvPr descr="The Peters' plus syndrome: a review - ScienceDirect" id="6302" name="Google Shape;6302;p307"/>
          <p:cNvPicPr preferRelativeResize="0"/>
          <p:nvPr/>
        </p:nvPicPr>
        <p:blipFill rotWithShape="1">
          <a:blip r:embed="rId4">
            <a:alphaModFix/>
          </a:blip>
          <a:srcRect b="0" l="0" r="0" t="0"/>
          <a:stretch/>
        </p:blipFill>
        <p:spPr>
          <a:xfrm>
            <a:off x="5334000" y="1084263"/>
            <a:ext cx="2668588" cy="4435475"/>
          </a:xfrm>
          <a:prstGeom prst="rect">
            <a:avLst/>
          </a:prstGeom>
          <a:noFill/>
          <a:ln>
            <a:noFill/>
          </a:ln>
        </p:spPr>
      </p:pic>
    </p:spTree>
  </p:cSld>
  <p:clrMapOvr>
    <a:masterClrMapping/>
  </p:clrMapOvr>
</p:sld>
</file>

<file path=ppt/slides/slide3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6" name="Shape 6306"/>
        <p:cNvGrpSpPr/>
        <p:nvPr/>
      </p:nvGrpSpPr>
      <p:grpSpPr>
        <a:xfrm>
          <a:off x="0" y="0"/>
          <a:ext cx="0" cy="0"/>
          <a:chOff x="0" y="0"/>
          <a:chExt cx="0" cy="0"/>
        </a:xfrm>
      </p:grpSpPr>
      <p:sp>
        <p:nvSpPr>
          <p:cNvPr id="6307" name="Google Shape;6307;p308"/>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308" name="Google Shape;6308;p308"/>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309" name="Google Shape;6309;p308"/>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310" name="Google Shape;6310;p308"/>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311" name="Google Shape;6311;p308"/>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312" name="Google Shape;6312;p308"/>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313" name="Google Shape;6313;p308"/>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314" name="Google Shape;6314;p308"/>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315" name="Google Shape;6315;p308"/>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316" name="Google Shape;6316;p308"/>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317" name="Google Shape;6317;p308"/>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318" name="Google Shape;6318;p308"/>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319" name="Google Shape;6319;p308"/>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320" name="Google Shape;6320;p308"/>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321" name="Google Shape;6321;p308"/>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322" name="Google Shape;6322;p308"/>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323" name="Google Shape;6323;p30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324" name="Google Shape;6324;p308"/>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325" name="Google Shape;6325;p308"/>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326" name="Google Shape;6326;p308"/>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327" name="Google Shape;6327;p308"/>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328" name="Google Shape;6328;p308"/>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kann schwierig sein. Wenn möglich, sollte eine </a:t>
            </a:r>
            <a:r>
              <a:rPr lang="en-US" sz="1200">
                <a:solidFill>
                  <a:srgbClr val="BFBFBF"/>
                </a:solidFill>
              </a:rPr>
              <a:t>Kammerwinkeloperation</a:t>
            </a:r>
            <a:r>
              <a:rPr b="0" i="0" lang="en-US" sz="1200" u="none" cap="none" strike="noStrike">
                <a:solidFill>
                  <a:srgbClr val="BFBFBF"/>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329" name="Google Shape;6329;p308"/>
          <p:cNvSpPr txBox="1"/>
          <p:nvPr/>
        </p:nvSpPr>
        <p:spPr>
          <a:xfrm>
            <a:off x="1514475" y="2543175"/>
            <a:ext cx="5797500" cy="11340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systemischen Befunde treten beim Peters-Plus-Syndrom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--Kleinwuchs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--Kurze Finger und Zehen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--Charakteristische</a:t>
            </a:r>
            <a:r>
              <a:rPr lang="en-US" sz="1200">
                <a:solidFill>
                  <a:schemeClr val="dk1"/>
                </a:solidFill>
              </a:rPr>
              <a:t> </a:t>
            </a:r>
            <a:r>
              <a:rPr lang="en-US" sz="1200">
                <a:solidFill>
                  <a:schemeClr val="dk1"/>
                </a:solidFill>
                <a:extLst>
                  <a:ext uri="http://customooxmlschemas.google.com/">
                    <go:slidesCustomData xmlns:go="http://customooxmlschemas.google.com/" textRoundtripDataId="52"/>
                  </a:ext>
                </a:extLst>
              </a:rPr>
              <a:t>Fazies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0" lang="en-US" sz="1200" u="none" cap="none" strike="noStrike">
                <a:solidFill>
                  <a:srgbClr val="BFBFBF"/>
                </a:solidFill>
                <a:latin typeface="Arial"/>
                <a:ea typeface="Arial"/>
                <a:cs typeface="Arial"/>
                <a:sym typeface="Arial"/>
              </a:rPr>
              <a:t>?</a:t>
            </a:r>
            <a:endParaRPr/>
          </a:p>
        </p:txBody>
      </p:sp>
      <p:sp>
        <p:nvSpPr>
          <p:cNvPr id="6330" name="Google Shape;6330;p308"/>
          <p:cNvSpPr/>
          <p:nvPr/>
        </p:nvSpPr>
        <p:spPr>
          <a:xfrm>
            <a:off x="2863863" y="3095975"/>
            <a:ext cx="522300" cy="2349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3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4" name="Shape 6334"/>
        <p:cNvGrpSpPr/>
        <p:nvPr/>
      </p:nvGrpSpPr>
      <p:grpSpPr>
        <a:xfrm>
          <a:off x="0" y="0"/>
          <a:ext cx="0" cy="0"/>
          <a:chOff x="0" y="0"/>
          <a:chExt cx="0" cy="0"/>
        </a:xfrm>
      </p:grpSpPr>
      <p:sp>
        <p:nvSpPr>
          <p:cNvPr id="6335" name="Google Shape;6335;p309"/>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sich an einer Vielzahl von Stellen ansiedeln und sich schließlich zu vielen verschiedenen Geweben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336" name="Google Shape;6336;p309"/>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337" name="Google Shape;6337;p309"/>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338" name="Google Shape;6338;p309"/>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339" name="Google Shape;6339;p309"/>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340" name="Google Shape;6340;p309"/>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341" name="Google Shape;6341;p309"/>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342" name="Google Shape;6342;p309"/>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343" name="Google Shape;6343;p309"/>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344" name="Google Shape;6344;p309"/>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345" name="Google Shape;6345;p309"/>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346" name="Google Shape;6346;p309"/>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347" name="Google Shape;6347;p309"/>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348" name="Google Shape;6348;p309"/>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349" name="Google Shape;6349;p309"/>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350" name="Google Shape;6350;p309"/>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351" name="Google Shape;6351;p30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352" name="Google Shape;6352;p309"/>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353" name="Google Shape;6353;p309"/>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einer undurchsichtigen, erhabenen und vaskularisierten Verformung.</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354" name="Google Shape;6354;p309"/>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355" name="Google Shape;6355;p309"/>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356" name="Google Shape;6356;p309"/>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kann schwierig sein. Wenn möglich, sollte eine </a:t>
            </a:r>
            <a:r>
              <a:rPr lang="en-US" sz="1200">
                <a:solidFill>
                  <a:srgbClr val="BFBFBF"/>
                </a:solidFill>
              </a:rPr>
              <a:t>Kammerwinkeloperation</a:t>
            </a:r>
            <a:r>
              <a:rPr b="0" i="0" lang="en-US" sz="1200" u="none" cap="none" strike="noStrike">
                <a:solidFill>
                  <a:srgbClr val="BFBFBF"/>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357" name="Google Shape;6357;p309"/>
          <p:cNvSpPr txBox="1"/>
          <p:nvPr/>
        </p:nvSpPr>
        <p:spPr>
          <a:xfrm>
            <a:off x="1514475" y="2543175"/>
            <a:ext cx="5797500" cy="11340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systemischen Befunde treten beim Peters-Plus-Syndrom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--Kleinwuchs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--Kurze Finger und Zehen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--Charakteristische</a:t>
            </a:r>
            <a:r>
              <a:rPr lang="en-US" sz="1200">
                <a:solidFill>
                  <a:schemeClr val="dk1"/>
                </a:solidFill>
              </a:rPr>
              <a:t> Fazies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0" lang="en-US" sz="1200" u="none" cap="none" strike="noStrike">
                <a:solidFill>
                  <a:srgbClr val="BFBFBF"/>
                </a:solidFill>
                <a:latin typeface="Arial"/>
                <a:ea typeface="Arial"/>
                <a:cs typeface="Arial"/>
                <a:sym typeface="Arial"/>
              </a:rPr>
              <a:t>?</a:t>
            </a:r>
            <a:endParaRPr/>
          </a:p>
        </p:txBody>
      </p:sp>
    </p:spTree>
  </p:cSld>
  <p:clrMapOvr>
    <a:masterClrMapping/>
  </p:clrMapOvr>
</p:sld>
</file>

<file path=ppt/slides/slide3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61" name="Shape 6361"/>
        <p:cNvGrpSpPr/>
        <p:nvPr/>
      </p:nvGrpSpPr>
      <p:grpSpPr>
        <a:xfrm>
          <a:off x="0" y="0"/>
          <a:ext cx="0" cy="0"/>
          <a:chOff x="0" y="0"/>
          <a:chExt cx="0" cy="0"/>
        </a:xfrm>
      </p:grpSpPr>
      <p:sp>
        <p:nvSpPr>
          <p:cNvPr id="6362" name="Google Shape;6362;p31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363" name="Google Shape;6363;p31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364" name="Google Shape;6364;p310"/>
          <p:cNvSpPr txBox="1"/>
          <p:nvPr/>
        </p:nvSpPr>
        <p:spPr>
          <a:xfrm>
            <a:off x="723900" y="5830888"/>
            <a:ext cx="7696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00"/>
                </a:solidFill>
                <a:latin typeface="Arial"/>
                <a:ea typeface="Arial"/>
                <a:cs typeface="Arial"/>
                <a:sym typeface="Arial"/>
              </a:rPr>
              <a:t>Peters-Plus-Syndrom-</a:t>
            </a:r>
            <a:r>
              <a:rPr lang="en-US" sz="1200"/>
              <a:t>Fazies</a:t>
            </a:r>
            <a:r>
              <a:rPr b="0" i="0" lang="en-US" sz="1200" u="none" cap="none" strike="noStrike">
                <a:solidFill>
                  <a:srgbClr val="000000"/>
                </a:solidFill>
                <a:latin typeface="Arial"/>
                <a:ea typeface="Arial"/>
                <a:cs typeface="Arial"/>
                <a:sym typeface="Arial"/>
              </a:rPr>
              <a:t>: markante Stirn; kleine, missgebildete Ohren; eng stehende Augen; und ein langes, glattes Philtrum</a:t>
            </a:r>
            <a:endParaRPr b="0" i="0" sz="1800" u="none" cap="none" strike="noStrike">
              <a:solidFill>
                <a:schemeClr val="dk1"/>
              </a:solidFill>
              <a:latin typeface="Arial"/>
              <a:ea typeface="Arial"/>
              <a:cs typeface="Arial"/>
              <a:sym typeface="Arial"/>
            </a:endParaRPr>
          </a:p>
        </p:txBody>
      </p:sp>
      <p:pic>
        <p:nvPicPr>
          <p:cNvPr descr="PDF) Peter Plus Syndrome: A Neurosurgeon's Perspective" id="6365" name="Google Shape;6365;p310"/>
          <p:cNvPicPr preferRelativeResize="0"/>
          <p:nvPr/>
        </p:nvPicPr>
        <p:blipFill rotWithShape="1">
          <a:blip r:embed="rId3">
            <a:alphaModFix/>
          </a:blip>
          <a:srcRect b="0" l="0" r="0" t="0"/>
          <a:stretch/>
        </p:blipFill>
        <p:spPr>
          <a:xfrm>
            <a:off x="165100" y="990600"/>
            <a:ext cx="4014788" cy="4014788"/>
          </a:xfrm>
          <a:prstGeom prst="rect">
            <a:avLst/>
          </a:prstGeom>
          <a:noFill/>
          <a:ln>
            <a:noFill/>
          </a:ln>
        </p:spPr>
      </p:pic>
      <p:pic>
        <p:nvPicPr>
          <p:cNvPr id="6366" name="Google Shape;6366;p310"/>
          <p:cNvPicPr preferRelativeResize="0"/>
          <p:nvPr/>
        </p:nvPicPr>
        <p:blipFill rotWithShape="1">
          <a:blip r:embed="rId4">
            <a:alphaModFix/>
          </a:blip>
          <a:srcRect b="0" l="0" r="0" t="0"/>
          <a:stretch/>
        </p:blipFill>
        <p:spPr>
          <a:xfrm>
            <a:off x="4876800" y="315913"/>
            <a:ext cx="3276600" cy="2554287"/>
          </a:xfrm>
          <a:prstGeom prst="rect">
            <a:avLst/>
          </a:prstGeom>
          <a:noFill/>
          <a:ln>
            <a:noFill/>
          </a:ln>
        </p:spPr>
      </p:pic>
      <p:pic>
        <p:nvPicPr>
          <p:cNvPr id="6367" name="Google Shape;6367;p310"/>
          <p:cNvPicPr preferRelativeResize="0"/>
          <p:nvPr/>
        </p:nvPicPr>
        <p:blipFill rotWithShape="1">
          <a:blip r:embed="rId5">
            <a:alphaModFix/>
          </a:blip>
          <a:srcRect b="0" l="0" r="0" t="0"/>
          <a:stretch/>
        </p:blipFill>
        <p:spPr>
          <a:xfrm>
            <a:off x="4876800" y="3127375"/>
            <a:ext cx="3276600" cy="2422525"/>
          </a:xfrm>
          <a:prstGeom prst="rect">
            <a:avLst/>
          </a:prstGeom>
          <a:noFill/>
          <a:ln>
            <a:noFill/>
          </a:ln>
        </p:spPr>
      </p:pic>
    </p:spTree>
  </p:cSld>
  <p:clrMapOvr>
    <a:masterClrMapping/>
  </p:clrMapOvr>
</p:sld>
</file>

<file path=ppt/slides/slide3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71" name="Shape 6371"/>
        <p:cNvGrpSpPr/>
        <p:nvPr/>
      </p:nvGrpSpPr>
      <p:grpSpPr>
        <a:xfrm>
          <a:off x="0" y="0"/>
          <a:ext cx="0" cy="0"/>
          <a:chOff x="0" y="0"/>
          <a:chExt cx="0" cy="0"/>
        </a:xfrm>
      </p:grpSpPr>
      <p:sp>
        <p:nvSpPr>
          <p:cNvPr id="6372" name="Google Shape;6372;p311"/>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zu vielen verschiedenen Geweben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373" name="Google Shape;6373;p311"/>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374" name="Google Shape;6374;p311"/>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375" name="Google Shape;6375;p311"/>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376" name="Google Shape;6376;p311"/>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377" name="Google Shape;6377;p311"/>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378" name="Google Shape;6378;p311"/>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379" name="Google Shape;6379;p311"/>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380" name="Google Shape;6380;p311"/>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381" name="Google Shape;6381;p311"/>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382" name="Google Shape;6382;p311"/>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383" name="Google Shape;6383;p311"/>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384" name="Google Shape;6384;p311"/>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385" name="Google Shape;6385;p311"/>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386" name="Google Shape;6386;p311"/>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387" name="Google Shape;6387;p311"/>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388" name="Google Shape;6388;p31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389" name="Google Shape;6389;p311"/>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390" name="Google Shape;6390;p311"/>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391" name="Google Shape;6391;p311"/>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392" name="Google Shape;6392;p311"/>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393" name="Google Shape;6393;p311"/>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kann schwierig sein. Wenn möglich, sollte eine </a:t>
            </a:r>
            <a:r>
              <a:rPr lang="en-US" sz="1200">
                <a:solidFill>
                  <a:srgbClr val="BFBFBF"/>
                </a:solidFill>
              </a:rPr>
              <a:t>Kammerwinkeloperation</a:t>
            </a:r>
            <a:r>
              <a:rPr b="0" i="0" lang="en-US" sz="1200" u="none" cap="none" strike="noStrike">
                <a:solidFill>
                  <a:srgbClr val="BFBFBF"/>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394" name="Google Shape;6394;p311"/>
          <p:cNvSpPr txBox="1"/>
          <p:nvPr/>
        </p:nvSpPr>
        <p:spPr>
          <a:xfrm>
            <a:off x="1514475" y="2543175"/>
            <a:ext cx="5797500" cy="11340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systemischen Befunde treten beim Peters-Plus-Syndrom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--Kleinwuchs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--Kurze Finger und Zehen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--Charakteristische</a:t>
            </a:r>
            <a:r>
              <a:rPr lang="en-US" sz="1200">
                <a:solidFill>
                  <a:schemeClr val="dk1"/>
                </a:solidFill>
              </a:rPr>
              <a:t> Fazies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--Herz- und urogenitale Fehlbildungen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b="0" i="0" sz="1600" u="none" cap="none" strike="noStrike">
              <a:solidFill>
                <a:srgbClr val="BFBFBF"/>
              </a:solidFill>
              <a:latin typeface="Arial"/>
              <a:ea typeface="Arial"/>
              <a:cs typeface="Arial"/>
              <a:sym typeface="Arial"/>
            </a:endParaRPr>
          </a:p>
        </p:txBody>
      </p:sp>
      <p:sp>
        <p:nvSpPr>
          <p:cNvPr id="6395" name="Google Shape;6395;p311"/>
          <p:cNvSpPr/>
          <p:nvPr/>
        </p:nvSpPr>
        <p:spPr>
          <a:xfrm>
            <a:off x="1647026" y="3271224"/>
            <a:ext cx="3975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800" u="none" cap="none" strike="noStrike">
                <a:solidFill>
                  <a:schemeClr val="dk1"/>
                </a:solidFill>
                <a:latin typeface="Arial"/>
                <a:ea typeface="Arial"/>
                <a:cs typeface="Arial"/>
                <a:sym typeface="Arial"/>
              </a:rPr>
              <a:t>System</a:t>
            </a:r>
            <a:endParaRPr sz="1000"/>
          </a:p>
        </p:txBody>
      </p:sp>
      <p:sp>
        <p:nvSpPr>
          <p:cNvPr id="6396" name="Google Shape;6396;p311"/>
          <p:cNvSpPr/>
          <p:nvPr/>
        </p:nvSpPr>
        <p:spPr>
          <a:xfrm>
            <a:off x="2329650" y="3314700"/>
            <a:ext cx="7914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800" u="none" cap="none" strike="noStrike">
                <a:solidFill>
                  <a:schemeClr val="dk1"/>
                </a:solidFill>
                <a:latin typeface="Arial"/>
                <a:ea typeface="Arial"/>
                <a:cs typeface="Arial"/>
                <a:sym typeface="Arial"/>
              </a:rPr>
              <a:t>System-System</a:t>
            </a:r>
            <a:endParaRPr sz="1000"/>
          </a:p>
        </p:txBody>
      </p:sp>
    </p:spTree>
  </p:cSld>
  <p:clrMapOvr>
    <a:masterClrMapping/>
  </p:clrMapOvr>
</p:sld>
</file>

<file path=ppt/slides/slide3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00" name="Shape 6400"/>
        <p:cNvGrpSpPr/>
        <p:nvPr/>
      </p:nvGrpSpPr>
      <p:grpSpPr>
        <a:xfrm>
          <a:off x="0" y="0"/>
          <a:ext cx="0" cy="0"/>
          <a:chOff x="0" y="0"/>
          <a:chExt cx="0" cy="0"/>
        </a:xfrm>
      </p:grpSpPr>
      <p:sp>
        <p:nvSpPr>
          <p:cNvPr id="6401" name="Google Shape;6401;p312"/>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402" name="Google Shape;6402;p312"/>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403" name="Google Shape;6403;p312"/>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404" name="Google Shape;6404;p312"/>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405" name="Google Shape;6405;p312"/>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406" name="Google Shape;6406;p312"/>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407" name="Google Shape;6407;p312"/>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408" name="Google Shape;6408;p312"/>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409" name="Google Shape;6409;p312"/>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410" name="Google Shape;6410;p312"/>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411" name="Google Shape;6411;p312"/>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412" name="Google Shape;6412;p312"/>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413" name="Google Shape;6413;p312"/>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414" name="Google Shape;6414;p312"/>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415" name="Google Shape;6415;p312"/>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416" name="Google Shape;6416;p312"/>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417" name="Google Shape;6417;p31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418" name="Google Shape;6418;p312"/>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419" name="Google Shape;6419;p312"/>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420" name="Google Shape;6420;p312"/>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421" name="Google Shape;6421;p312"/>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422" name="Google Shape;6422;p312"/>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kann schwierig sein. Wenn möglich, sollte eine </a:t>
            </a:r>
            <a:r>
              <a:rPr lang="en-US" sz="1200">
                <a:solidFill>
                  <a:srgbClr val="BFBFBF"/>
                </a:solidFill>
              </a:rPr>
              <a:t>Kammerwinkeloperation</a:t>
            </a:r>
            <a:r>
              <a:rPr b="0" i="0" lang="en-US" sz="1200" u="none" cap="none" strike="noStrike">
                <a:solidFill>
                  <a:srgbClr val="BFBFBF"/>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423" name="Google Shape;6423;p312"/>
          <p:cNvSpPr txBox="1"/>
          <p:nvPr/>
        </p:nvSpPr>
        <p:spPr>
          <a:xfrm>
            <a:off x="1514475" y="2543175"/>
            <a:ext cx="5797500" cy="11340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systemischen Befunde treten beim Peters-Plus-Syndrom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--Kleinwuchs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--Kurze Finger und Zehen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--Charakteristische</a:t>
            </a:r>
            <a:r>
              <a:rPr lang="en-US" sz="1200">
                <a:solidFill>
                  <a:schemeClr val="dk1"/>
                </a:solidFill>
              </a:rPr>
              <a:t> Fazies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--Herz- und urogenitale Fehlbildungen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b="0" i="0" sz="1600" u="none" cap="none" strike="noStrike">
              <a:solidFill>
                <a:srgbClr val="BFBFBF"/>
              </a:solidFill>
              <a:latin typeface="Arial"/>
              <a:ea typeface="Arial"/>
              <a:cs typeface="Arial"/>
              <a:sym typeface="Arial"/>
            </a:endParaRPr>
          </a:p>
        </p:txBody>
      </p:sp>
    </p:spTree>
  </p:cSld>
  <p:clrMapOvr>
    <a:masterClrMapping/>
  </p:clrMapOvr>
</p:sld>
</file>

<file path=ppt/slides/slide3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7" name="Shape 6427"/>
        <p:cNvGrpSpPr/>
        <p:nvPr/>
      </p:nvGrpSpPr>
      <p:grpSpPr>
        <a:xfrm>
          <a:off x="0" y="0"/>
          <a:ext cx="0" cy="0"/>
          <a:chOff x="0" y="0"/>
          <a:chExt cx="0" cy="0"/>
        </a:xfrm>
      </p:grpSpPr>
      <p:sp>
        <p:nvSpPr>
          <p:cNvPr id="6428" name="Google Shape;6428;p313"/>
          <p:cNvSpPr txBox="1"/>
          <p:nvPr/>
        </p:nvSpPr>
        <p:spPr>
          <a:xfrm>
            <a:off x="228600" y="762000"/>
            <a:ext cx="8686800" cy="3046413"/>
          </a:xfrm>
          <a:prstGeom prst="rect">
            <a:avLst/>
          </a:prstGeom>
          <a:solidFill>
            <a:schemeClr val="lt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drei Worten: Was für eine Erkrankung ist A-R und/oder Peters?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Dysgenesie des vorderen Augenabschnitts</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entstehen durch das Versagen einer embryonalen Zelllinie.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Neuralleistenzellen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a:t>
            </a:r>
            <a:r>
              <a:rPr b="0" i="0" lang="en-US" sz="1200" u="none" cap="none" strike="noStrike">
                <a:solidFill>
                  <a:srgbClr val="BFBFBF"/>
                </a:solidFill>
                <a:latin typeface="Arial"/>
                <a:ea typeface="Arial"/>
                <a:cs typeface="Arial"/>
                <a:sym typeface="Arial"/>
              </a:rPr>
              <a:t>Neuralleistenzellen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spezielle Untergruppe neuroektodermaler Zellen, die durch den Embryo wandern und sich an einer Vielzahl von Stellen ansiedeln, um sich schließlich in viele verschiedene Gewebe zu differenzieren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Dysgenesien des vorderen Augenabschnitts werden anhand der Anatomie in zwei Gruppen unterteilt.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 Dysgenesien und zentrale Dysgenesien</a:t>
            </a:r>
            <a:endParaRPr/>
          </a:p>
        </p:txBody>
      </p:sp>
      <p:sp>
        <p:nvSpPr>
          <p:cNvPr id="6429" name="Google Shape;6429;p313"/>
          <p:cNvSpPr txBox="1"/>
          <p:nvPr/>
        </p:nvSpPr>
        <p:spPr>
          <a:xfrm>
            <a:off x="3386138" y="3886200"/>
            <a:ext cx="2206625" cy="584200"/>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Dysgenesie des vorderen Segments </a:t>
            </a:r>
            <a:endParaRPr/>
          </a:p>
          <a:p>
            <a:pPr indent="0" lvl="0" marL="0" marR="0" rtl="0" algn="ctr">
              <a:lnSpc>
                <a:spcPct val="80000"/>
              </a:lnSpc>
              <a:spcBef>
                <a:spcPts val="0"/>
              </a:spcBef>
              <a:spcAft>
                <a:spcPts val="0"/>
              </a:spcAft>
              <a:buNone/>
            </a:pPr>
            <a:r>
              <a:rPr b="0" i="1" lang="en-US" sz="1200" u="none" cap="none" strike="noStrike">
                <a:solidFill>
                  <a:srgbClr val="BFBFBF"/>
                </a:solidFill>
                <a:latin typeface="Arial"/>
                <a:ea typeface="Arial"/>
                <a:cs typeface="Arial"/>
                <a:sym typeface="Arial"/>
              </a:rPr>
              <a:t>Dysgenese</a:t>
            </a:r>
            <a:endParaRPr/>
          </a:p>
        </p:txBody>
      </p:sp>
      <p:sp>
        <p:nvSpPr>
          <p:cNvPr id="6430" name="Google Shape;6430;p313"/>
          <p:cNvSpPr txBox="1"/>
          <p:nvPr/>
        </p:nvSpPr>
        <p:spPr>
          <a:xfrm>
            <a:off x="1843088" y="4575175"/>
            <a:ext cx="1236662"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Periphere</a:t>
            </a:r>
            <a:endParaRPr/>
          </a:p>
        </p:txBody>
      </p:sp>
      <p:sp>
        <p:nvSpPr>
          <p:cNvPr id="6431" name="Google Shape;6431;p313"/>
          <p:cNvSpPr txBox="1"/>
          <p:nvPr/>
        </p:nvSpPr>
        <p:spPr>
          <a:xfrm>
            <a:off x="5868988" y="4575175"/>
            <a:ext cx="92868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Zentrale</a:t>
            </a:r>
            <a:endParaRPr/>
          </a:p>
        </p:txBody>
      </p:sp>
      <p:sp>
        <p:nvSpPr>
          <p:cNvPr id="6432" name="Google Shape;6432;p313"/>
          <p:cNvSpPr txBox="1"/>
          <p:nvPr/>
        </p:nvSpPr>
        <p:spPr>
          <a:xfrm>
            <a:off x="990600" y="5292725"/>
            <a:ext cx="1219200"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Hinteres</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Embryotoxon</a:t>
            </a:r>
            <a:endParaRPr/>
          </a:p>
        </p:txBody>
      </p:sp>
      <p:sp>
        <p:nvSpPr>
          <p:cNvPr id="6433" name="Google Shape;6433;p313"/>
          <p:cNvSpPr txBox="1"/>
          <p:nvPr/>
        </p:nvSpPr>
        <p:spPr>
          <a:xfrm>
            <a:off x="2922588" y="5287963"/>
            <a:ext cx="1468437" cy="265112"/>
          </a:xfrm>
          <a:prstGeom prst="rect">
            <a:avLst/>
          </a:prstGeom>
          <a:noFill/>
          <a:ln>
            <a:noFill/>
          </a:ln>
        </p:spPr>
        <p:txBody>
          <a:bodyPr anchorCtr="0" anchor="t" bIns="12700" lIns="25400" spcFirstLastPara="1" rIns="25400" wrap="square" tIns="12700">
            <a:spAutoFit/>
          </a:bodyPr>
          <a:lstStyle/>
          <a:p>
            <a:pPr indent="0" lvl="0" marL="0" marR="0" rtl="0" algn="l">
              <a:lnSpc>
                <a:spcPct val="80000"/>
              </a:lnSpc>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Axenfeld-Rieger</a:t>
            </a:r>
            <a:endParaRPr/>
          </a:p>
        </p:txBody>
      </p:sp>
      <p:sp>
        <p:nvSpPr>
          <p:cNvPr id="6434" name="Google Shape;6434;p313"/>
          <p:cNvSpPr txBox="1"/>
          <p:nvPr/>
        </p:nvSpPr>
        <p:spPr>
          <a:xfrm>
            <a:off x="5038725" y="5292725"/>
            <a:ext cx="1158875" cy="436563"/>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posterior</a:t>
            </a:r>
            <a:endParaRPr/>
          </a:p>
          <a:p>
            <a:pPr indent="0" lvl="0" marL="0" marR="0" rtl="0" algn="ctr">
              <a:lnSpc>
                <a:spcPct val="80000"/>
              </a:lnSpc>
              <a:spcBef>
                <a:spcPts val="0"/>
              </a:spcBef>
              <a:spcAft>
                <a:spcPts val="0"/>
              </a:spcAft>
              <a:buNone/>
            </a:pPr>
            <a:r>
              <a:rPr b="0" i="0" lang="en-US" sz="1200" u="none" cap="none" strike="noStrike">
                <a:solidFill>
                  <a:srgbClr val="BFBFBF"/>
                </a:solidFill>
                <a:latin typeface="Arial"/>
                <a:ea typeface="Arial"/>
                <a:cs typeface="Arial"/>
                <a:sym typeface="Arial"/>
              </a:rPr>
              <a:t>Keratokonus</a:t>
            </a:r>
            <a:endParaRPr/>
          </a:p>
        </p:txBody>
      </p:sp>
      <p:cxnSp>
        <p:nvCxnSpPr>
          <p:cNvPr id="6435" name="Google Shape;6435;p313"/>
          <p:cNvCxnSpPr/>
          <p:nvPr/>
        </p:nvCxnSpPr>
        <p:spPr>
          <a:xfrm>
            <a:off x="4464050" y="4498975"/>
            <a:ext cx="1385888" cy="207963"/>
          </a:xfrm>
          <a:prstGeom prst="straightConnector1">
            <a:avLst/>
          </a:prstGeom>
          <a:noFill/>
          <a:ln cap="flat" cmpd="sng" w="9525">
            <a:solidFill>
              <a:srgbClr val="BFBFBF"/>
            </a:solidFill>
            <a:prstDash val="solid"/>
            <a:round/>
            <a:headEnd len="med" w="med" type="none"/>
            <a:tailEnd len="med" w="med" type="triangle"/>
          </a:ln>
        </p:spPr>
      </p:cxnSp>
      <p:cxnSp>
        <p:nvCxnSpPr>
          <p:cNvPr id="6436" name="Google Shape;6436;p313"/>
          <p:cNvCxnSpPr/>
          <p:nvPr/>
        </p:nvCxnSpPr>
        <p:spPr>
          <a:xfrm flipH="1">
            <a:off x="3076575" y="4498975"/>
            <a:ext cx="1387475" cy="207963"/>
          </a:xfrm>
          <a:prstGeom prst="straightConnector1">
            <a:avLst/>
          </a:prstGeom>
          <a:noFill/>
          <a:ln cap="flat" cmpd="sng" w="9525">
            <a:solidFill>
              <a:srgbClr val="BFBFBF"/>
            </a:solidFill>
            <a:prstDash val="solid"/>
            <a:round/>
            <a:headEnd len="med" w="med" type="none"/>
            <a:tailEnd len="med" w="med" type="triangle"/>
          </a:ln>
        </p:spPr>
      </p:cxnSp>
      <p:cxnSp>
        <p:nvCxnSpPr>
          <p:cNvPr id="6437" name="Google Shape;6437;p313"/>
          <p:cNvCxnSpPr/>
          <p:nvPr/>
        </p:nvCxnSpPr>
        <p:spPr>
          <a:xfrm flipH="1">
            <a:off x="16668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438" name="Google Shape;6438;p313"/>
          <p:cNvCxnSpPr/>
          <p:nvPr/>
        </p:nvCxnSpPr>
        <p:spPr>
          <a:xfrm>
            <a:off x="2505075"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439" name="Google Shape;6439;p313"/>
          <p:cNvCxnSpPr/>
          <p:nvPr/>
        </p:nvCxnSpPr>
        <p:spPr>
          <a:xfrm flipH="1">
            <a:off x="5589588" y="4879975"/>
            <a:ext cx="838200" cy="381000"/>
          </a:xfrm>
          <a:prstGeom prst="straightConnector1">
            <a:avLst/>
          </a:prstGeom>
          <a:noFill/>
          <a:ln cap="flat" cmpd="sng" w="9525">
            <a:solidFill>
              <a:srgbClr val="BFBFBF"/>
            </a:solidFill>
            <a:prstDash val="solid"/>
            <a:round/>
            <a:headEnd len="med" w="med" type="none"/>
            <a:tailEnd len="med" w="med" type="triangle"/>
          </a:ln>
        </p:spPr>
      </p:cxnSp>
      <p:cxnSp>
        <p:nvCxnSpPr>
          <p:cNvPr id="6440" name="Google Shape;6440;p313"/>
          <p:cNvCxnSpPr/>
          <p:nvPr/>
        </p:nvCxnSpPr>
        <p:spPr>
          <a:xfrm>
            <a:off x="6427788" y="4879975"/>
            <a:ext cx="838200" cy="381000"/>
          </a:xfrm>
          <a:prstGeom prst="straightConnector1">
            <a:avLst/>
          </a:prstGeom>
          <a:noFill/>
          <a:ln cap="flat" cmpd="sng" w="9525">
            <a:solidFill>
              <a:srgbClr val="BFBFBF"/>
            </a:solidFill>
            <a:prstDash val="solid"/>
            <a:round/>
            <a:headEnd len="med" w="med" type="none"/>
            <a:tailEnd len="med" w="med" type="triangle"/>
          </a:ln>
        </p:spPr>
      </p:cxnSp>
      <p:sp>
        <p:nvSpPr>
          <p:cNvPr id="6441" name="Google Shape;6441;p313"/>
          <p:cNvSpPr txBox="1"/>
          <p:nvPr/>
        </p:nvSpPr>
        <p:spPr>
          <a:xfrm>
            <a:off x="5919788" y="4937125"/>
            <a:ext cx="1073150" cy="40005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zentrale </a:t>
            </a:r>
            <a:r>
              <a:rPr b="0" i="1" lang="en-US" sz="1200" u="none" cap="none" strike="noStrike">
                <a:solidFill>
                  <a:srgbClr val="BFBFBF"/>
                </a:solidFill>
                <a:latin typeface="Arial"/>
                <a:ea typeface="Arial"/>
                <a:cs typeface="Arial"/>
                <a:sym typeface="Arial"/>
              </a:rPr>
              <a:t>Dysgenesien</a:t>
            </a:r>
            <a:endParaRPr/>
          </a:p>
        </p:txBody>
      </p:sp>
      <p:sp>
        <p:nvSpPr>
          <p:cNvPr id="6442" name="Google Shape;6442;p313"/>
          <p:cNvSpPr txBox="1"/>
          <p:nvPr/>
        </p:nvSpPr>
        <p:spPr>
          <a:xfrm>
            <a:off x="1868488" y="4911725"/>
            <a:ext cx="1252500" cy="518100"/>
          </a:xfrm>
          <a:prstGeom prst="rect">
            <a:avLst/>
          </a:prstGeom>
          <a:noFill/>
          <a:ln>
            <a:noFill/>
          </a:ln>
        </p:spPr>
        <p:txBody>
          <a:bodyPr anchorCtr="0" anchor="t" bIns="12700" lIns="25400" spcFirstLastPara="1" rIns="25400" wrap="square" tIns="12700">
            <a:spAutoFit/>
          </a:bodyPr>
          <a:lstStyle/>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Zwei</a:t>
            </a:r>
            <a:endParaRPr/>
          </a:p>
          <a:p>
            <a:pPr indent="0" lvl="0" marL="0" marR="0" rtl="0" algn="ctr">
              <a:lnSpc>
                <a:spcPct val="66666"/>
              </a:lnSpc>
              <a:spcBef>
                <a:spcPts val="0"/>
              </a:spcBef>
              <a:spcAft>
                <a:spcPts val="0"/>
              </a:spcAft>
              <a:buNone/>
            </a:pPr>
            <a:r>
              <a:rPr b="0" i="1" lang="en-US" sz="1200" u="none" cap="none" strike="noStrike">
                <a:solidFill>
                  <a:srgbClr val="BFBFBF"/>
                </a:solidFill>
                <a:latin typeface="Arial"/>
                <a:ea typeface="Arial"/>
                <a:cs typeface="Arial"/>
                <a:sym typeface="Arial"/>
              </a:rPr>
              <a:t>klassische</a:t>
            </a:r>
            <a:endParaRPr/>
          </a:p>
          <a:p>
            <a:pPr indent="0" lvl="0" marL="0" marR="0" rtl="0" algn="ctr">
              <a:lnSpc>
                <a:spcPct val="66666"/>
              </a:lnSpc>
              <a:spcBef>
                <a:spcPts val="0"/>
              </a:spcBef>
              <a:spcAft>
                <a:spcPts val="0"/>
              </a:spcAft>
              <a:buNone/>
            </a:pPr>
            <a:r>
              <a:rPr b="0" i="0" lang="en-US" sz="1200" u="none" cap="none" strike="noStrike">
                <a:solidFill>
                  <a:srgbClr val="BFBFBF"/>
                </a:solidFill>
                <a:latin typeface="Arial"/>
                <a:ea typeface="Arial"/>
                <a:cs typeface="Arial"/>
                <a:sym typeface="Arial"/>
              </a:rPr>
              <a:t>periphere</a:t>
            </a:r>
            <a:r>
              <a:rPr lang="en-US" sz="1200">
                <a:solidFill>
                  <a:srgbClr val="BFBFBF"/>
                </a:solidFill>
              </a:rPr>
              <a:t> </a:t>
            </a:r>
            <a:r>
              <a:rPr b="0" i="1" lang="en-US" sz="1200" u="none" cap="none" strike="noStrike">
                <a:solidFill>
                  <a:srgbClr val="BFBFBF"/>
                </a:solidFill>
                <a:latin typeface="Arial"/>
                <a:ea typeface="Arial"/>
                <a:cs typeface="Arial"/>
                <a:sym typeface="Arial"/>
              </a:rPr>
              <a:t>Dysgenesien</a:t>
            </a:r>
            <a:endParaRPr/>
          </a:p>
        </p:txBody>
      </p:sp>
      <p:sp>
        <p:nvSpPr>
          <p:cNvPr id="6443" name="Google Shape;6443;p313"/>
          <p:cNvSpPr txBox="1"/>
          <p:nvPr/>
        </p:nvSpPr>
        <p:spPr>
          <a:xfrm>
            <a:off x="3889375" y="4533900"/>
            <a:ext cx="1171575" cy="347663"/>
          </a:xfrm>
          <a:prstGeom prst="rect">
            <a:avLst/>
          </a:prstGeom>
          <a:noFill/>
          <a:ln>
            <a:noFill/>
          </a:ln>
        </p:spPr>
        <p:txBody>
          <a:bodyPr anchorCtr="0" anchor="t" bIns="12700" lIns="25400" spcFirstLastPara="1" rIns="25400" wrap="square" tIns="12700">
            <a:spAutoFit/>
          </a:bodyPr>
          <a:lstStyle/>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Grundlegende</a:t>
            </a:r>
            <a:endParaRPr/>
          </a:p>
          <a:p>
            <a:pPr indent="0" lvl="0" marL="0" marR="0" rtl="0" algn="ctr">
              <a:lnSpc>
                <a:spcPct val="83333"/>
              </a:lnSpc>
              <a:spcBef>
                <a:spcPts val="0"/>
              </a:spcBef>
              <a:spcAft>
                <a:spcPts val="0"/>
              </a:spcAft>
              <a:buNone/>
            </a:pPr>
            <a:r>
              <a:rPr b="0" i="1" lang="en-US" sz="1200" u="none" cap="none" strike="noStrike">
                <a:solidFill>
                  <a:srgbClr val="BFBFBF"/>
                </a:solidFill>
                <a:latin typeface="Arial"/>
                <a:ea typeface="Arial"/>
                <a:cs typeface="Arial"/>
                <a:sym typeface="Arial"/>
              </a:rPr>
              <a:t>Anatomische Einteilung</a:t>
            </a:r>
            <a:endParaRPr/>
          </a:p>
        </p:txBody>
      </p:sp>
      <p:sp>
        <p:nvSpPr>
          <p:cNvPr id="6444" name="Google Shape;6444;p31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445" name="Google Shape;6445;p313"/>
          <p:cNvSpPr txBox="1"/>
          <p:nvPr/>
        </p:nvSpPr>
        <p:spPr>
          <a:xfrm>
            <a:off x="6864350" y="5313363"/>
            <a:ext cx="1557338" cy="265112"/>
          </a:xfrm>
          <a:prstGeom prst="rect">
            <a:avLst/>
          </a:prstGeom>
          <a:noFill/>
          <a:ln>
            <a:noFill/>
          </a:ln>
        </p:spPr>
        <p:txBody>
          <a:bodyPr anchorCtr="0" anchor="t" bIns="12700" lIns="25400" spcFirstLastPara="1" rIns="25400" wrap="square" tIns="12700">
            <a:spAutoFit/>
          </a:bodyPr>
          <a:lstStyle/>
          <a:p>
            <a:pPr indent="0" lvl="0" marL="0" marR="0" rtl="0" algn="ctr">
              <a:lnSpc>
                <a:spcPct val="8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Peters-Anomalie </a:t>
            </a:r>
            <a:endParaRPr/>
          </a:p>
        </p:txBody>
      </p:sp>
      <p:sp>
        <p:nvSpPr>
          <p:cNvPr id="6446" name="Google Shape;6446;p313"/>
          <p:cNvSpPr txBox="1"/>
          <p:nvPr/>
        </p:nvSpPr>
        <p:spPr>
          <a:xfrm>
            <a:off x="381000" y="1968500"/>
            <a:ext cx="7620000" cy="27348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sind die charakteristischen Merkmale der Peters-Anomalie?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Defekt der hinteren zentralen Hornhaut, einschließlich des Fehlens der Descemet-Membran und des darunterliegenden Endothels. Häufig sind Verwachsungen vorhanden, die sich von der Iris bis zum hinteren Hornhautdefekt erstrecken.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äußert sich die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Als Hornhauttrübung bei der Geburt (sie ist in der STUMPED-Eselsbrücke enthalten). Der Schweregrad der Trübung reicht von einer schwachen Trübung bis hin zu einem undurchsichtigen, erhabenen und vaskularisierten Befund.</a:t>
            </a:r>
            <a:endParaRPr/>
          </a:p>
          <a:p>
            <a:pPr indent="0" lvl="0" marL="0" marR="0" rtl="0" algn="l">
              <a:spcBef>
                <a:spcPts val="0"/>
              </a:spcBef>
              <a:spcAft>
                <a:spcPts val="0"/>
              </a:spcAft>
              <a:buClr>
                <a:schemeClr val="dk1"/>
              </a:buClr>
              <a:buSzPts val="1600"/>
              <a:buFont typeface="Noto Sans Symbols"/>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Inwiefern könnte die Linse betroffen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lang="en-US" sz="1200">
                <a:solidFill>
                  <a:srgbClr val="BFBFBF"/>
                </a:solidFill>
              </a:rPr>
              <a:t>Es liegt oft … eine Katarakt vor</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--Sie kann…am hinteren Hornhautdefekt anhaftend sein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--Gelegentlich ist sie… klein, deformiert und in die Vorderkammer verschoben</a:t>
            </a:r>
            <a:endParaRPr/>
          </a:p>
        </p:txBody>
      </p:sp>
      <p:sp>
        <p:nvSpPr>
          <p:cNvPr id="6447" name="Google Shape;6447;p313"/>
          <p:cNvSpPr/>
          <p:nvPr/>
        </p:nvSpPr>
        <p:spPr>
          <a:xfrm>
            <a:off x="6811963" y="5148263"/>
            <a:ext cx="1651000" cy="542925"/>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448" name="Google Shape;6448;p313"/>
          <p:cNvSpPr txBox="1"/>
          <p:nvPr/>
        </p:nvSpPr>
        <p:spPr>
          <a:xfrm>
            <a:off x="381000" y="1871663"/>
            <a:ext cx="3868738" cy="13239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Peters vererbt?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treten sporadisch auf</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die Erkrankung eher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meisten Fälle sind bilateral</a:t>
            </a:r>
            <a:endParaRPr/>
          </a:p>
        </p:txBody>
      </p:sp>
      <p:sp>
        <p:nvSpPr>
          <p:cNvPr id="6449" name="Google Shape;6449;p313"/>
          <p:cNvSpPr txBox="1"/>
          <p:nvPr/>
        </p:nvSpPr>
        <p:spPr>
          <a:xfrm>
            <a:off x="2767013" y="1881188"/>
            <a:ext cx="6035700" cy="1995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hoch ist der Anteil der Kinder mit Peters-Syndrom, die ein Glaukom entwickeln?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Etwa die Hälfte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sie daran erkranken, in welchem Alter tritt es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In der Regel im Säuglingsalter</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es behandelt?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kann schwierig sein. Wenn möglich, sollte eine </a:t>
            </a:r>
            <a:r>
              <a:rPr lang="en-US" sz="1200">
                <a:solidFill>
                  <a:srgbClr val="BFBFBF"/>
                </a:solidFill>
              </a:rPr>
              <a:t>Kammerwinkeloperation</a:t>
            </a:r>
            <a:r>
              <a:rPr b="0" i="0" lang="en-US" sz="1200" u="none" cap="none" strike="noStrike">
                <a:solidFill>
                  <a:srgbClr val="BFBFBF"/>
                </a:solidFill>
                <a:latin typeface="Arial"/>
                <a:ea typeface="Arial"/>
                <a:cs typeface="Arial"/>
                <a:sym typeface="Arial"/>
              </a:rPr>
              <a:t> durchgeführt werden; wenn nicht, versuchen Sie es zunächst mit topischen Medikamenten und führen Sie dann bei Bedarf die üblichen Inzisionsverfahren durch.</a:t>
            </a:r>
            <a:endParaRPr/>
          </a:p>
        </p:txBody>
      </p:sp>
      <p:sp>
        <p:nvSpPr>
          <p:cNvPr id="6450" name="Google Shape;6450;p313"/>
          <p:cNvSpPr txBox="1"/>
          <p:nvPr/>
        </p:nvSpPr>
        <p:spPr>
          <a:xfrm>
            <a:off x="1514475" y="2543175"/>
            <a:ext cx="5797500" cy="11340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systemischen Befunde treten beim Peters-Plus-Syndrom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--Kleinwuchs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--Kurze Finger und Zehen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--Charakteristische</a:t>
            </a:r>
            <a:r>
              <a:rPr lang="en-US" sz="1200">
                <a:solidFill>
                  <a:schemeClr val="dk1"/>
                </a:solidFill>
              </a:rPr>
              <a:t> Fazies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--Herz- und urogenitale Fehlbildungen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--Geistige Behinderung</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 name="Shape 557"/>
        <p:cNvGrpSpPr/>
        <p:nvPr/>
      </p:nvGrpSpPr>
      <p:grpSpPr>
        <a:xfrm>
          <a:off x="0" y="0"/>
          <a:ext cx="0" cy="0"/>
          <a:chOff x="0" y="0"/>
          <a:chExt cx="0" cy="0"/>
        </a:xfrm>
      </p:grpSpPr>
      <p:sp>
        <p:nvSpPr>
          <p:cNvPr id="558" name="Google Shape;558;p3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559" name="Google Shape;559;p3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560" name="Google Shape;560;p31"/>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561" name="Google Shape;561;p31"/>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562" name="Google Shape;562;p31"/>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563" name="Google Shape;563;p31"/>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564" name="Google Shape;564;p31"/>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565" name="Google Shape;565;p31"/>
          <p:cNvSpPr txBox="1"/>
          <p:nvPr/>
        </p:nvSpPr>
        <p:spPr>
          <a:xfrm>
            <a:off x="3852863" y="2286000"/>
            <a:ext cx="4754700" cy="3781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10 bis „</a:t>
            </a:r>
            <a:r>
              <a:rPr lang="en-US" sz="1200">
                <a:solidFill>
                  <a:srgbClr val="0000FF"/>
                </a:solidFill>
              </a:rPr>
              <a:t>unterer Teenager-Bereich</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Glaukom</a:t>
            </a:r>
            <a:r>
              <a:rPr b="0" i="0" lang="en-US" sz="1200" u="none" cap="none" strike="noStrike">
                <a:solidFill>
                  <a:srgbClr val="0000F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„Mittleres Kindesalter“ (</a:t>
            </a:r>
            <a:r>
              <a:rPr lang="en-US" sz="1200">
                <a:solidFill>
                  <a:srgbClr val="0000FF"/>
                </a:solidFill>
              </a:rPr>
              <a:t>gleichfalls</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Weil der Augeninnendruck bei weinenden Kindern fälschlicherweise zu hoch gemessen werden kann</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Eine </a:t>
            </a:r>
            <a:r>
              <a:rPr lang="en-US" sz="1200">
                <a:solidFill>
                  <a:srgbClr val="0000FF"/>
                </a:solidFill>
                <a:extLst>
                  <a:ext uri="http://customooxmlschemas.google.com/">
                    <go:slidesCustomData xmlns:go="http://customooxmlschemas.google.com/" textRoundtripDataId="1"/>
                  </a:ext>
                </a:extLst>
              </a:rPr>
              <a:t>Untersuchung in Allgemeinanästhesie</a:t>
            </a:r>
            <a:endParaRPr b="0" i="0" sz="1600" u="none" cap="none" strike="noStrike">
              <a:solidFill>
                <a:schemeClr val="dk1"/>
              </a:solidFill>
              <a:latin typeface="Arial"/>
              <a:ea typeface="Arial"/>
              <a:cs typeface="Arial"/>
              <a:sym typeface="Arial"/>
            </a:endParaRPr>
          </a:p>
        </p:txBody>
      </p:sp>
      <p:sp>
        <p:nvSpPr>
          <p:cNvPr id="566" name="Google Shape;566;p3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67" name="Google Shape;567;p31"/>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568" name="Google Shape;568;p31"/>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569" name="Google Shape;569;p3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3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54" name="Shape 6454"/>
        <p:cNvGrpSpPr/>
        <p:nvPr/>
      </p:nvGrpSpPr>
      <p:grpSpPr>
        <a:xfrm>
          <a:off x="0" y="0"/>
          <a:ext cx="0" cy="0"/>
          <a:chOff x="0" y="0"/>
          <a:chExt cx="0" cy="0"/>
        </a:xfrm>
      </p:grpSpPr>
      <p:sp>
        <p:nvSpPr>
          <p:cNvPr id="6455" name="Google Shape;6455;p31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456" name="Google Shape;6456;p31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457" name="Google Shape;6457;p314"/>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458" name="Google Shape;6458;p31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459" name="Google Shape;6459;p31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460" name="Google Shape;6460;p314"/>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461" name="Google Shape;6461;p31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462" name="Google Shape;6462;p31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463" name="Google Shape;6463;p314"/>
          <p:cNvCxnSpPr>
            <a:stCxn id="6457"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464" name="Google Shape;6464;p314"/>
          <p:cNvCxnSpPr>
            <a:stCxn id="6457"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465" name="Google Shape;6465;p31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6466" name="Google Shape;6466;p31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467" name="Google Shape;6467;p31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468" name="Google Shape;6468;p31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469" name="Google Shape;6469;p31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470" name="Google Shape;6470;p31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471" name="Google Shape;6471;p31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472" name="Google Shape;6472;p31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473" name="Google Shape;6473;p31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474" name="Google Shape;6474;p31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475" name="Google Shape;6475;p314"/>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476" name="Google Shape;6476;p31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477" name="Google Shape;6477;p31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478" name="Google Shape;6478;p31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479" name="Google Shape;6479;p31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480" name="Google Shape;6480;p31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481" name="Google Shape;6481;p31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482" name="Google Shape;6482;p31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483" name="Google Shape;6483;p31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484" name="Google Shape;6484;p31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485" name="Google Shape;6485;p31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486" name="Google Shape;6486;p31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487" name="Google Shape;6487;p31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488" name="Google Shape;6488;p314"/>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489" name="Google Shape;6489;p314"/>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Warum ist der Begriff „Aniridie“ technisch gesehen eine Fehlbezeichnung?</a:t>
            </a:r>
            <a:endParaRPr b="0" i="1" sz="1600" u="none" cap="none" strike="noStrike">
              <a:solidFill>
                <a:srgbClr val="DCE8E8"/>
              </a:solidFill>
              <a:latin typeface="Arial"/>
              <a:ea typeface="Arial"/>
              <a:cs typeface="Arial"/>
              <a:sym typeface="Arial"/>
            </a:endParaRPr>
          </a:p>
          <a:p>
            <a:pPr indent="0" lvl="0" marL="0" marR="0" rtl="0" algn="l">
              <a:spcBef>
                <a:spcPts val="0"/>
              </a:spcBef>
              <a:spcAft>
                <a:spcPts val="0"/>
              </a:spcAft>
              <a:buClr>
                <a:srgbClr val="DCE8E8"/>
              </a:buClr>
              <a:buSzPts val="1200"/>
              <a:buFont typeface="Noto Sans Symbols"/>
              <a:buNone/>
            </a:pPr>
            <a:r>
              <a:rPr b="0" i="0" lang="en-US" sz="1200" u="none" cap="none" strike="noStrike">
                <a:solidFill>
                  <a:srgbClr val="DCE8E8"/>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DCE8E8"/>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DCE8E8"/>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DCE8E8"/>
                </a:solidFill>
                <a:latin typeface="Arial"/>
                <a:ea typeface="Arial"/>
                <a:cs typeface="Arial"/>
                <a:sym typeface="Arial"/>
              </a:rPr>
              <a:t>Sie ist im Wesentlichen immer beidseitig</a:t>
            </a:r>
            <a:endParaRPr/>
          </a:p>
        </p:txBody>
      </p:sp>
    </p:spTree>
  </p:cSld>
  <p:clrMapOvr>
    <a:masterClrMapping/>
  </p:clrMapOvr>
</p:sld>
</file>

<file path=ppt/slides/slide3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3" name="Shape 6493"/>
        <p:cNvGrpSpPr/>
        <p:nvPr/>
      </p:nvGrpSpPr>
      <p:grpSpPr>
        <a:xfrm>
          <a:off x="0" y="0"/>
          <a:ext cx="0" cy="0"/>
          <a:chOff x="0" y="0"/>
          <a:chExt cx="0" cy="0"/>
        </a:xfrm>
      </p:grpSpPr>
      <p:sp>
        <p:nvSpPr>
          <p:cNvPr id="6494" name="Google Shape;6494;p31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495" name="Google Shape;6495;p31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496" name="Google Shape;6496;p315"/>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497" name="Google Shape;6497;p31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498" name="Google Shape;6498;p31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499" name="Google Shape;6499;p315"/>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500" name="Google Shape;6500;p31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501" name="Google Shape;6501;p31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502" name="Google Shape;6502;p315"/>
          <p:cNvCxnSpPr>
            <a:stCxn id="6496"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503" name="Google Shape;6503;p315"/>
          <p:cNvCxnSpPr>
            <a:stCxn id="6496"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504" name="Google Shape;6504;p31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6505" name="Google Shape;6505;p31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506" name="Google Shape;6506;p31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507" name="Google Shape;6507;p31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508" name="Google Shape;6508;p31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509" name="Google Shape;6509;p31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510" name="Google Shape;6510;p31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511" name="Google Shape;6511;p31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512" name="Google Shape;6512;p31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513" name="Google Shape;6513;p31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514" name="Google Shape;6514;p315"/>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515" name="Google Shape;6515;p31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516" name="Google Shape;6516;p31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517" name="Google Shape;6517;p31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518" name="Google Shape;6518;p31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519" name="Google Shape;6519;p31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520" name="Google Shape;6520;p31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521" name="Google Shape;6521;p31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522" name="Google Shape;6522;p31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523" name="Google Shape;6523;p31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524" name="Google Shape;6524;p31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525" name="Google Shape;6525;p31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526" name="Google Shape;6526;p31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527" name="Google Shape;6527;p315"/>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528" name="Google Shape;6528;p315"/>
          <p:cNvSpPr txBox="1"/>
          <p:nvPr/>
        </p:nvSpPr>
        <p:spPr>
          <a:xfrm>
            <a:off x="490538" y="3230563"/>
            <a:ext cx="5943600" cy="11955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Weil immer eine rudimentäre Iriswurzel vorhanden ist (</a:t>
            </a:r>
            <a:r>
              <a:rPr lang="en-US" sz="1200">
                <a:solidFill>
                  <a:srgbClr val="0000FF"/>
                </a:solidFill>
              </a:rPr>
              <a:t>mindestens</a:t>
            </a:r>
            <a:r>
              <a:rPr b="0" i="0" lang="en-US" sz="1200" u="none" cap="none" strike="noStrike">
                <a:solidFill>
                  <a:srgbClr val="0000FF"/>
                </a:solidFill>
                <a:latin typeface="Arial"/>
                <a:ea typeface="Arial"/>
                <a:cs typeface="Arial"/>
                <a:sym typeface="Arial"/>
              </a:rPr>
              <a:t>; bei einigen Patienten kann die Iris fast vollständig vorhanden sein).</a:t>
            </a:r>
            <a:endParaRPr b="0" i="0" sz="1600" u="none" cap="none" strike="noStrike">
              <a:solidFill>
                <a:srgbClr val="DCE8E8"/>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DCE8E8"/>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DCE8E8"/>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DCE8E8"/>
                </a:solidFill>
                <a:latin typeface="Arial"/>
                <a:ea typeface="Arial"/>
                <a:cs typeface="Arial"/>
                <a:sym typeface="Arial"/>
              </a:rPr>
              <a:t>Sie ist im Wesentlichen immer beidseitig</a:t>
            </a:r>
            <a:endParaRPr/>
          </a:p>
        </p:txBody>
      </p:sp>
    </p:spTree>
  </p:cSld>
  <p:clrMapOvr>
    <a:masterClrMapping/>
  </p:clrMapOvr>
</p:sld>
</file>

<file path=ppt/slides/slide3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2" name="Shape 6532"/>
        <p:cNvGrpSpPr/>
        <p:nvPr/>
      </p:nvGrpSpPr>
      <p:grpSpPr>
        <a:xfrm>
          <a:off x="0" y="0"/>
          <a:ext cx="0" cy="0"/>
          <a:chOff x="0" y="0"/>
          <a:chExt cx="0" cy="0"/>
        </a:xfrm>
      </p:grpSpPr>
      <p:pic>
        <p:nvPicPr>
          <p:cNvPr id="6533" name="Google Shape;6533;p316"/>
          <p:cNvPicPr preferRelativeResize="0"/>
          <p:nvPr/>
        </p:nvPicPr>
        <p:blipFill rotWithShape="1">
          <a:blip r:embed="rId3">
            <a:alphaModFix/>
          </a:blip>
          <a:srcRect b="0" l="14211" r="7895" t="5225"/>
          <a:stretch/>
        </p:blipFill>
        <p:spPr>
          <a:xfrm>
            <a:off x="2184400" y="1381125"/>
            <a:ext cx="4775200" cy="4095750"/>
          </a:xfrm>
          <a:prstGeom prst="rect">
            <a:avLst/>
          </a:prstGeom>
          <a:noFill/>
          <a:ln>
            <a:noFill/>
          </a:ln>
        </p:spPr>
      </p:pic>
      <p:sp>
        <p:nvSpPr>
          <p:cNvPr id="6534" name="Google Shape;6534;p316"/>
          <p:cNvSpPr txBox="1"/>
          <p:nvPr/>
        </p:nvSpPr>
        <p:spPr>
          <a:xfrm>
            <a:off x="2139950" y="6045200"/>
            <a:ext cx="48641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Aniridie. Beachten Sie das Vorhandensein eines Irisstumpfes</a:t>
            </a:r>
            <a:endParaRPr/>
          </a:p>
        </p:txBody>
      </p:sp>
      <p:sp>
        <p:nvSpPr>
          <p:cNvPr id="6535" name="Google Shape;6535;p31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3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9" name="Shape 6539"/>
        <p:cNvGrpSpPr/>
        <p:nvPr/>
      </p:nvGrpSpPr>
      <p:grpSpPr>
        <a:xfrm>
          <a:off x="0" y="0"/>
          <a:ext cx="0" cy="0"/>
          <a:chOff x="0" y="0"/>
          <a:chExt cx="0" cy="0"/>
        </a:xfrm>
      </p:grpSpPr>
      <p:sp>
        <p:nvSpPr>
          <p:cNvPr id="6540" name="Google Shape;6540;p31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541" name="Google Shape;6541;p31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542" name="Google Shape;6542;p317"/>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543" name="Google Shape;6543;p31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544" name="Google Shape;6544;p31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545" name="Google Shape;6545;p317"/>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546" name="Google Shape;6546;p31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547" name="Google Shape;6547;p31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548" name="Google Shape;6548;p317"/>
          <p:cNvCxnSpPr>
            <a:stCxn id="6542"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549" name="Google Shape;6549;p317"/>
          <p:cNvCxnSpPr>
            <a:stCxn id="6542"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550" name="Google Shape;6550;p31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6551" name="Google Shape;6551;p31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552" name="Google Shape;6552;p31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553" name="Google Shape;6553;p31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554" name="Google Shape;6554;p31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555" name="Google Shape;6555;p31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556" name="Google Shape;6556;p31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557" name="Google Shape;6557;p31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558" name="Google Shape;6558;p31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559" name="Google Shape;6559;p31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560" name="Google Shape;6560;p317"/>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561" name="Google Shape;6561;p31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562" name="Google Shape;6562;p31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563" name="Google Shape;6563;p31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564" name="Google Shape;6564;p31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565" name="Google Shape;6565;p31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566" name="Google Shape;6566;p31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567" name="Google Shape;6567;p31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568" name="Google Shape;6568;p31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569" name="Google Shape;6569;p31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570" name="Google Shape;6570;p31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571" name="Google Shape;6571;p31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572" name="Google Shape;6572;p31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573" name="Google Shape;6573;p317"/>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574" name="Google Shape;6574;p317"/>
          <p:cNvSpPr txBox="1"/>
          <p:nvPr/>
        </p:nvSpPr>
        <p:spPr>
          <a:xfrm>
            <a:off x="490538" y="3230563"/>
            <a:ext cx="5943600" cy="11955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Weil immer eine rudimentäre Iriswurzel vorhanden ist (</a:t>
            </a:r>
            <a:r>
              <a:rPr lang="en-US" sz="1200">
                <a:solidFill>
                  <a:srgbClr val="0000FF"/>
                </a:solidFill>
              </a:rPr>
              <a:t>mindestens</a:t>
            </a:r>
            <a:r>
              <a:rPr b="0" i="0" lang="en-US" sz="1200" u="none" cap="none" strike="noStrike">
                <a:solidFill>
                  <a:srgbClr val="0000FF"/>
                </a:solidFill>
                <a:latin typeface="Arial"/>
                <a:ea typeface="Arial"/>
                <a:cs typeface="Arial"/>
                <a:sym typeface="Arial"/>
              </a:rPr>
              <a: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Ist Aniridie in der Regel einseitig oder beidseitig?</a:t>
            </a:r>
            <a:endParaRPr b="0" i="1" sz="1600" u="none" cap="none" strike="noStrike">
              <a:solidFill>
                <a:srgbClr val="DCE8E8"/>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DCE8E8"/>
                </a:solidFill>
                <a:latin typeface="Arial"/>
                <a:ea typeface="Arial"/>
                <a:cs typeface="Arial"/>
                <a:sym typeface="Arial"/>
              </a:rPr>
              <a:t>Sie ist im Wesentlichen immer beidseitig</a:t>
            </a:r>
            <a:endParaRPr/>
          </a:p>
        </p:txBody>
      </p:sp>
    </p:spTree>
  </p:cSld>
  <p:clrMapOvr>
    <a:masterClrMapping/>
  </p:clrMapOvr>
</p:sld>
</file>

<file path=ppt/slides/slide3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78" name="Shape 6578"/>
        <p:cNvGrpSpPr/>
        <p:nvPr/>
      </p:nvGrpSpPr>
      <p:grpSpPr>
        <a:xfrm>
          <a:off x="0" y="0"/>
          <a:ext cx="0" cy="0"/>
          <a:chOff x="0" y="0"/>
          <a:chExt cx="0" cy="0"/>
        </a:xfrm>
      </p:grpSpPr>
      <p:sp>
        <p:nvSpPr>
          <p:cNvPr id="6579" name="Google Shape;6579;p31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580" name="Google Shape;6580;p31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581" name="Google Shape;6581;p318"/>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582" name="Google Shape;6582;p31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583" name="Google Shape;6583;p31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584" name="Google Shape;6584;p318"/>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585" name="Google Shape;6585;p31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586" name="Google Shape;6586;p31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587" name="Google Shape;6587;p318"/>
          <p:cNvCxnSpPr>
            <a:stCxn id="6581"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588" name="Google Shape;6588;p318"/>
          <p:cNvCxnSpPr>
            <a:stCxn id="6581"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589" name="Google Shape;6589;p31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6590" name="Google Shape;6590;p31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591" name="Google Shape;6591;p31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592" name="Google Shape;6592;p31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593" name="Google Shape;6593;p31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594" name="Google Shape;6594;p31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595" name="Google Shape;6595;p31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596" name="Google Shape;6596;p31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597" name="Google Shape;6597;p31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598" name="Google Shape;6598;p31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599" name="Google Shape;6599;p318"/>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600" name="Google Shape;6600;p31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601" name="Google Shape;6601;p31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602" name="Google Shape;6602;p31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603" name="Google Shape;6603;p31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604" name="Google Shape;6604;p31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605" name="Google Shape;6605;p31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606" name="Google Shape;6606;p31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607" name="Google Shape;6607;p31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608" name="Google Shape;6608;p31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609" name="Google Shape;6609;p31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610" name="Google Shape;6610;p31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611" name="Google Shape;6611;p31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612" name="Google Shape;6612;p318"/>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613" name="Google Shape;6613;p318"/>
          <p:cNvSpPr txBox="1"/>
          <p:nvPr/>
        </p:nvSpPr>
        <p:spPr>
          <a:xfrm>
            <a:off x="490538" y="3230563"/>
            <a:ext cx="5943600" cy="11955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Sie ist immer beidseitig.</a:t>
            </a:r>
            <a:endParaRPr/>
          </a:p>
        </p:txBody>
      </p:sp>
    </p:spTree>
  </p:cSld>
  <p:clrMapOvr>
    <a:masterClrMapping/>
  </p:clrMapOvr>
</p:sld>
</file>

<file path=ppt/slides/slide3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7" name="Shape 6617"/>
        <p:cNvGrpSpPr/>
        <p:nvPr/>
      </p:nvGrpSpPr>
      <p:grpSpPr>
        <a:xfrm>
          <a:off x="0" y="0"/>
          <a:ext cx="0" cy="0"/>
          <a:chOff x="0" y="0"/>
          <a:chExt cx="0" cy="0"/>
        </a:xfrm>
      </p:grpSpPr>
      <p:sp>
        <p:nvSpPr>
          <p:cNvPr id="6618" name="Google Shape;6618;p31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619" name="Google Shape;6619;p31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620" name="Google Shape;6620;p319"/>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621" name="Google Shape;6621;p31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622" name="Google Shape;6622;p31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623" name="Google Shape;6623;p319"/>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624" name="Google Shape;6624;p31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625" name="Google Shape;6625;p31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626" name="Google Shape;6626;p319"/>
          <p:cNvCxnSpPr>
            <a:stCxn id="6620"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627" name="Google Shape;6627;p319"/>
          <p:cNvCxnSpPr>
            <a:stCxn id="6620"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628" name="Google Shape;6628;p31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6629" name="Google Shape;6629;p31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630" name="Google Shape;6630;p31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631" name="Google Shape;6631;p31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632" name="Google Shape;6632;p31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633" name="Google Shape;6633;p31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634" name="Google Shape;6634;p31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635" name="Google Shape;6635;p31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636" name="Google Shape;6636;p31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637" name="Google Shape;6637;p31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638" name="Google Shape;6638;p319"/>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639" name="Google Shape;6639;p31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640" name="Google Shape;6640;p31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641" name="Google Shape;6641;p31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642" name="Google Shape;6642;p31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643" name="Google Shape;6643;p31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644" name="Google Shape;6644;p31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645" name="Google Shape;6645;p31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646" name="Google Shape;6646;p31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647" name="Google Shape;6647;p31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648" name="Google Shape;6648;p31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649" name="Google Shape;6649;p31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650" name="Google Shape;6650;p31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651" name="Google Shape;6651;p319"/>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652" name="Google Shape;6652;p319"/>
          <p:cNvSpPr txBox="1"/>
          <p:nvPr/>
        </p:nvSpPr>
        <p:spPr>
          <a:xfrm>
            <a:off x="490538" y="3230563"/>
            <a:ext cx="5943600" cy="11955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immer beidseitig.</a:t>
            </a:r>
            <a:endParaRPr/>
          </a:p>
        </p:txBody>
      </p:sp>
      <p:cxnSp>
        <p:nvCxnSpPr>
          <p:cNvPr id="6653" name="Google Shape;6653;p319"/>
          <p:cNvCxnSpPr>
            <a:stCxn id="6654"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6655" name="Google Shape;6655;p319"/>
          <p:cNvCxnSpPr>
            <a:stCxn id="6654"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6656" name="Google Shape;6656;p319"/>
          <p:cNvCxnSpPr>
            <a:stCxn id="6654" idx="3"/>
            <a:endCxn id="6657" idx="1"/>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6658" name="Google Shape;6658;p319"/>
          <p:cNvCxnSpPr>
            <a:stCxn id="6654" idx="3"/>
            <a:endCxn id="6659" idx="1"/>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6660" name="Google Shape;6660;p319"/>
          <p:cNvCxnSpPr>
            <a:stCxn id="6654"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6661" name="Google Shape;6661;p319"/>
          <p:cNvSpPr txBox="1"/>
          <p:nvPr/>
        </p:nvSpPr>
        <p:spPr>
          <a:xfrm>
            <a:off x="7345363" y="2473325"/>
            <a:ext cx="341312"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6654" name="Google Shape;6654;p319"/>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6657" name="Google Shape;6657;p319"/>
          <p:cNvSpPr txBox="1"/>
          <p:nvPr/>
        </p:nvSpPr>
        <p:spPr>
          <a:xfrm>
            <a:off x="7345363" y="2981325"/>
            <a:ext cx="341312"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6662" name="Google Shape;6662;p319"/>
          <p:cNvSpPr txBox="1"/>
          <p:nvPr/>
        </p:nvSpPr>
        <p:spPr>
          <a:xfrm>
            <a:off x="5362575" y="18335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6663" name="Google Shape;6663;p319"/>
          <p:cNvSpPr txBox="1"/>
          <p:nvPr/>
        </p:nvSpPr>
        <p:spPr>
          <a:xfrm>
            <a:off x="4572000" y="49958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6659" name="Google Shape;6659;p319"/>
          <p:cNvSpPr txBox="1"/>
          <p:nvPr/>
        </p:nvSpPr>
        <p:spPr>
          <a:xfrm>
            <a:off x="7416800" y="43862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6664" name="Google Shape;6664;p319"/>
          <p:cNvSpPr txBox="1"/>
          <p:nvPr/>
        </p:nvSpPr>
        <p:spPr>
          <a:xfrm>
            <a:off x="685800" y="5867400"/>
            <a:ext cx="4775200"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weist eine Reihe von Augenkomplikationen auf:</a:t>
            </a:r>
            <a:endParaRPr b="0" i="0" sz="1800" u="none" cap="none" strike="noStrike">
              <a:solidFill>
                <a:schemeClr val="dk1"/>
              </a:solidFill>
              <a:latin typeface="Arial"/>
              <a:ea typeface="Arial"/>
              <a:cs typeface="Arial"/>
              <a:sym typeface="Arial"/>
            </a:endParaRPr>
          </a:p>
        </p:txBody>
      </p:sp>
      <p:sp>
        <p:nvSpPr>
          <p:cNvPr id="6665" name="Google Shape;6665;p319"/>
          <p:cNvSpPr txBox="1"/>
          <p:nvPr/>
        </p:nvSpPr>
        <p:spPr>
          <a:xfrm>
            <a:off x="3444875" y="6477000"/>
            <a:ext cx="2254250" cy="2762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(Noch keine Frage – bitte weitermachen)</a:t>
            </a:r>
            <a:endParaRPr/>
          </a:p>
        </p:txBody>
      </p:sp>
    </p:spTree>
  </p:cSld>
  <p:clrMapOvr>
    <a:masterClrMapping/>
  </p:clrMapOvr>
</p:sld>
</file>

<file path=ppt/slides/slide3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69" name="Shape 6669"/>
        <p:cNvGrpSpPr/>
        <p:nvPr/>
      </p:nvGrpSpPr>
      <p:grpSpPr>
        <a:xfrm>
          <a:off x="0" y="0"/>
          <a:ext cx="0" cy="0"/>
          <a:chOff x="0" y="0"/>
          <a:chExt cx="0" cy="0"/>
        </a:xfrm>
      </p:grpSpPr>
      <p:sp>
        <p:nvSpPr>
          <p:cNvPr id="6670" name="Google Shape;6670;p32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671" name="Google Shape;6671;p32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672" name="Google Shape;6672;p320"/>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673" name="Google Shape;6673;p32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674" name="Google Shape;6674;p32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675" name="Google Shape;6675;p320"/>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676" name="Google Shape;6676;p32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677" name="Google Shape;6677;p32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678" name="Google Shape;6678;p320"/>
          <p:cNvCxnSpPr>
            <a:stCxn id="6672"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679" name="Google Shape;6679;p320"/>
          <p:cNvCxnSpPr>
            <a:stCxn id="6672"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680" name="Google Shape;6680;p32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6681" name="Google Shape;6681;p32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682" name="Google Shape;6682;p32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683" name="Google Shape;6683;p32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684" name="Google Shape;6684;p32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685" name="Google Shape;6685;p32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686" name="Google Shape;6686;p32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687" name="Google Shape;6687;p32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688" name="Google Shape;6688;p32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689" name="Google Shape;6689;p32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690" name="Google Shape;6690;p320"/>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691" name="Google Shape;6691;p32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692" name="Google Shape;6692;p32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693" name="Google Shape;6693;p32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694" name="Google Shape;6694;p32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695" name="Google Shape;6695;p32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696" name="Google Shape;6696;p32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697" name="Google Shape;6697;p32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698" name="Google Shape;6698;p32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699" name="Google Shape;6699;p32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700" name="Google Shape;6700;p32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701" name="Google Shape;6701;p32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702" name="Google Shape;6702;p32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703" name="Google Shape;6703;p320"/>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704" name="Google Shape;6704;p320"/>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6705" name="Google Shape;6705;p320"/>
          <p:cNvCxnSpPr>
            <a:stCxn id="6706"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6707" name="Google Shape;6707;p320"/>
          <p:cNvCxnSpPr>
            <a:stCxn id="6706"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6708" name="Google Shape;6708;p320"/>
          <p:cNvCxnSpPr>
            <a:stCxn id="6706" idx="3"/>
            <a:endCxn id="6709" idx="1"/>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6710" name="Google Shape;6710;p320"/>
          <p:cNvCxnSpPr>
            <a:stCxn id="6706" idx="3"/>
            <a:endCxn id="6711" idx="1"/>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6712" name="Google Shape;6712;p320"/>
          <p:cNvCxnSpPr>
            <a:stCxn id="6706"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6713" name="Google Shape;6713;p320"/>
          <p:cNvSpPr txBox="1"/>
          <p:nvPr/>
        </p:nvSpPr>
        <p:spPr>
          <a:xfrm>
            <a:off x="7345363" y="2473325"/>
            <a:ext cx="341312"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6706" name="Google Shape;6706;p320"/>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6709" name="Google Shape;6709;p320"/>
          <p:cNvSpPr txBox="1"/>
          <p:nvPr/>
        </p:nvSpPr>
        <p:spPr>
          <a:xfrm>
            <a:off x="7345363" y="2981325"/>
            <a:ext cx="341312"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714" name="Google Shape;6714;p320"/>
          <p:cNvSpPr txBox="1"/>
          <p:nvPr/>
        </p:nvSpPr>
        <p:spPr>
          <a:xfrm>
            <a:off x="5362575" y="18335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715" name="Google Shape;6715;p320"/>
          <p:cNvSpPr txBox="1"/>
          <p:nvPr/>
        </p:nvSpPr>
        <p:spPr>
          <a:xfrm>
            <a:off x="4572000" y="49958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711" name="Google Shape;6711;p320"/>
          <p:cNvSpPr txBox="1"/>
          <p:nvPr/>
        </p:nvSpPr>
        <p:spPr>
          <a:xfrm>
            <a:off x="7416800" y="43862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716" name="Google Shape;6716;p320"/>
          <p:cNvSpPr txBox="1"/>
          <p:nvPr/>
        </p:nvSpPr>
        <p:spPr>
          <a:xfrm>
            <a:off x="685800" y="5867400"/>
            <a:ext cx="7148513" cy="6461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weist eine Reihe von Augenkomplikationen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--Dies sollte angesichts der Art der aktuellen Folienreihe offensichtlich sein</a:t>
            </a:r>
            <a:endParaRPr/>
          </a:p>
        </p:txBody>
      </p:sp>
    </p:spTree>
  </p:cSld>
  <p:clrMapOvr>
    <a:masterClrMapping/>
  </p:clrMapOvr>
</p:sld>
</file>

<file path=ppt/slides/slide3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20" name="Shape 6720"/>
        <p:cNvGrpSpPr/>
        <p:nvPr/>
      </p:nvGrpSpPr>
      <p:grpSpPr>
        <a:xfrm>
          <a:off x="0" y="0"/>
          <a:ext cx="0" cy="0"/>
          <a:chOff x="0" y="0"/>
          <a:chExt cx="0" cy="0"/>
        </a:xfrm>
      </p:grpSpPr>
      <p:sp>
        <p:nvSpPr>
          <p:cNvPr id="6721" name="Google Shape;6721;p32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722" name="Google Shape;6722;p32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723" name="Google Shape;6723;p321"/>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724" name="Google Shape;6724;p32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725" name="Google Shape;6725;p32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726" name="Google Shape;6726;p321"/>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727" name="Google Shape;6727;p32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728" name="Google Shape;6728;p32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729" name="Google Shape;6729;p321"/>
          <p:cNvCxnSpPr>
            <a:stCxn id="6723"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730" name="Google Shape;6730;p321"/>
          <p:cNvCxnSpPr>
            <a:stCxn id="6723"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731" name="Google Shape;6731;p32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6732" name="Google Shape;6732;p32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733" name="Google Shape;6733;p32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734" name="Google Shape;6734;p32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735" name="Google Shape;6735;p32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736" name="Google Shape;6736;p32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737" name="Google Shape;6737;p32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738" name="Google Shape;6738;p32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739" name="Google Shape;6739;p32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740" name="Google Shape;6740;p32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741" name="Google Shape;6741;p321"/>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742" name="Google Shape;6742;p32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743" name="Google Shape;6743;p32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744" name="Google Shape;6744;p32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745" name="Google Shape;6745;p32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746" name="Google Shape;6746;p32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747" name="Google Shape;6747;p32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748" name="Google Shape;6748;p32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749" name="Google Shape;6749;p32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750" name="Google Shape;6750;p32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751" name="Google Shape;6751;p32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752" name="Google Shape;6752;p32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753" name="Google Shape;6753;p32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754" name="Google Shape;6754;p321"/>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755" name="Google Shape;6755;p321"/>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6756" name="Google Shape;6756;p321"/>
          <p:cNvCxnSpPr>
            <a:stCxn id="6757"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6758" name="Google Shape;6758;p321"/>
          <p:cNvCxnSpPr>
            <a:stCxn id="6757"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6759" name="Google Shape;6759;p321"/>
          <p:cNvCxnSpPr>
            <a:stCxn id="6757" idx="3"/>
            <a:endCxn id="6760" idx="1"/>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6761" name="Google Shape;6761;p321"/>
          <p:cNvCxnSpPr>
            <a:stCxn id="6757" idx="3"/>
            <a:endCxn id="6762" idx="1"/>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6763" name="Google Shape;6763;p321"/>
          <p:cNvCxnSpPr>
            <a:stCxn id="6757"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6757" name="Google Shape;6757;p321"/>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6760" name="Google Shape;6760;p321"/>
          <p:cNvSpPr txBox="1"/>
          <p:nvPr/>
        </p:nvSpPr>
        <p:spPr>
          <a:xfrm>
            <a:off x="7345363" y="2981325"/>
            <a:ext cx="341312"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764" name="Google Shape;6764;p321"/>
          <p:cNvSpPr txBox="1"/>
          <p:nvPr/>
        </p:nvSpPr>
        <p:spPr>
          <a:xfrm>
            <a:off x="5362575" y="18335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765" name="Google Shape;6765;p321"/>
          <p:cNvSpPr txBox="1"/>
          <p:nvPr/>
        </p:nvSpPr>
        <p:spPr>
          <a:xfrm>
            <a:off x="4572000" y="49958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762" name="Google Shape;6762;p321"/>
          <p:cNvSpPr txBox="1"/>
          <p:nvPr/>
        </p:nvSpPr>
        <p:spPr>
          <a:xfrm>
            <a:off x="7416800" y="43862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766" name="Google Shape;6766;p321"/>
          <p:cNvSpPr txBox="1"/>
          <p:nvPr/>
        </p:nvSpPr>
        <p:spPr>
          <a:xfrm>
            <a:off x="685800" y="5867400"/>
            <a:ext cx="71484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weist eine Reihe von Augenkomplikationen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--Dies sollte angesichts der Art der aktuellen Folienreihe offensichtlich sein.</a:t>
            </a:r>
            <a:endParaRPr/>
          </a:p>
        </p:txBody>
      </p:sp>
      <p:sp>
        <p:nvSpPr>
          <p:cNvPr id="6767" name="Google Shape;6767;p321"/>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Glaukom</a:t>
            </a:r>
            <a:endParaRPr/>
          </a:p>
        </p:txBody>
      </p:sp>
    </p:spTree>
  </p:cSld>
  <p:clrMapOvr>
    <a:masterClrMapping/>
  </p:clrMapOvr>
</p:sld>
</file>

<file path=ppt/slides/slide3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1" name="Shape 6771"/>
        <p:cNvGrpSpPr/>
        <p:nvPr/>
      </p:nvGrpSpPr>
      <p:grpSpPr>
        <a:xfrm>
          <a:off x="0" y="0"/>
          <a:ext cx="0" cy="0"/>
          <a:chOff x="0" y="0"/>
          <a:chExt cx="0" cy="0"/>
        </a:xfrm>
      </p:grpSpPr>
      <p:sp>
        <p:nvSpPr>
          <p:cNvPr id="6772" name="Google Shape;6772;p32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773" name="Google Shape;6773;p32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774" name="Google Shape;6774;p322"/>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775" name="Google Shape;6775;p32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776" name="Google Shape;6776;p32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777" name="Google Shape;6777;p322"/>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778" name="Google Shape;6778;p32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779" name="Google Shape;6779;p32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780" name="Google Shape;6780;p322"/>
          <p:cNvCxnSpPr>
            <a:stCxn id="6774"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781" name="Google Shape;6781;p322"/>
          <p:cNvCxnSpPr>
            <a:stCxn id="6774"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782" name="Google Shape;6782;p322"/>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6783" name="Google Shape;6783;p32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784" name="Google Shape;6784;p32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785" name="Google Shape;6785;p32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786" name="Google Shape;6786;p32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787" name="Google Shape;6787;p32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788" name="Google Shape;6788;p32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789" name="Google Shape;6789;p32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790" name="Google Shape;6790;p32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791" name="Google Shape;6791;p32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792" name="Google Shape;6792;p322"/>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793" name="Google Shape;6793;p32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794" name="Google Shape;6794;p32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795" name="Google Shape;6795;p32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796" name="Google Shape;6796;p32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797" name="Google Shape;6797;p32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798" name="Google Shape;6798;p32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799" name="Google Shape;6799;p32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800" name="Google Shape;6800;p32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801" name="Google Shape;6801;p32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802" name="Google Shape;6802;p32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803" name="Google Shape;6803;p32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804" name="Google Shape;6804;p32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805" name="Google Shape;6805;p322"/>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806" name="Google Shape;6806;p322"/>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6807" name="Google Shape;6807;p322"/>
          <p:cNvCxnSpPr>
            <a:stCxn id="6808"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6809" name="Google Shape;6809;p322"/>
          <p:cNvCxnSpPr>
            <a:stCxn id="6808"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6810" name="Google Shape;6810;p322"/>
          <p:cNvCxnSpPr>
            <a:stCxn id="6808" idx="3"/>
            <a:endCxn id="6811" idx="1"/>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6812" name="Google Shape;6812;p322"/>
          <p:cNvCxnSpPr>
            <a:stCxn id="6808" idx="3"/>
            <a:endCxn id="6813" idx="1"/>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6814" name="Google Shape;6814;p322"/>
          <p:cNvCxnSpPr>
            <a:stCxn id="6808"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6808" name="Google Shape;6808;p322"/>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6811" name="Google Shape;6811;p322"/>
          <p:cNvSpPr txBox="1"/>
          <p:nvPr/>
        </p:nvSpPr>
        <p:spPr>
          <a:xfrm>
            <a:off x="7345363" y="2981325"/>
            <a:ext cx="341312"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6815" name="Google Shape;6815;p322"/>
          <p:cNvSpPr txBox="1"/>
          <p:nvPr/>
        </p:nvSpPr>
        <p:spPr>
          <a:xfrm>
            <a:off x="5362575" y="18335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816" name="Google Shape;6816;p322"/>
          <p:cNvSpPr txBox="1"/>
          <p:nvPr/>
        </p:nvSpPr>
        <p:spPr>
          <a:xfrm>
            <a:off x="4572000" y="49958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813" name="Google Shape;6813;p322"/>
          <p:cNvSpPr txBox="1"/>
          <p:nvPr/>
        </p:nvSpPr>
        <p:spPr>
          <a:xfrm>
            <a:off x="7416800" y="43862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817" name="Google Shape;6817;p322"/>
          <p:cNvSpPr txBox="1"/>
          <p:nvPr/>
        </p:nvSpPr>
        <p:spPr>
          <a:xfrm>
            <a:off x="685800" y="5867400"/>
            <a:ext cx="4775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geht mit einer Reihe von Augenkomplikationen einher:</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--Hierbei handelt es sich um eine Störung der Augenbewegung.</a:t>
            </a:r>
            <a:endParaRPr/>
          </a:p>
        </p:txBody>
      </p:sp>
      <p:sp>
        <p:nvSpPr>
          <p:cNvPr id="6818" name="Google Shape;6818;p322"/>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Glaukom</a:t>
            </a:r>
            <a:endParaRPr/>
          </a:p>
        </p:txBody>
      </p:sp>
    </p:spTree>
  </p:cSld>
  <p:clrMapOvr>
    <a:masterClrMapping/>
  </p:clrMapOvr>
</p:sld>
</file>

<file path=ppt/slides/slide3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sp>
        <p:nvSpPr>
          <p:cNvPr id="6823" name="Google Shape;6823;p32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824" name="Google Shape;6824;p32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825" name="Google Shape;6825;p323"/>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826" name="Google Shape;6826;p32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827" name="Google Shape;6827;p32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828" name="Google Shape;6828;p323"/>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829" name="Google Shape;6829;p32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830" name="Google Shape;6830;p32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831" name="Google Shape;6831;p323"/>
          <p:cNvCxnSpPr>
            <a:stCxn id="6825"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832" name="Google Shape;6832;p323"/>
          <p:cNvCxnSpPr>
            <a:stCxn id="6825"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833" name="Google Shape;6833;p32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6834" name="Google Shape;6834;p32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835" name="Google Shape;6835;p32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836" name="Google Shape;6836;p32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837" name="Google Shape;6837;p32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838" name="Google Shape;6838;p32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839" name="Google Shape;6839;p32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840" name="Google Shape;6840;p32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841" name="Google Shape;6841;p32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842" name="Google Shape;6842;p32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843" name="Google Shape;6843;p323"/>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844" name="Google Shape;6844;p32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845" name="Google Shape;6845;p32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846" name="Google Shape;6846;p32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847" name="Google Shape;6847;p32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848" name="Google Shape;6848;p32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849" name="Google Shape;6849;p32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850" name="Google Shape;6850;p32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851" name="Google Shape;6851;p32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852" name="Google Shape;6852;p32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853" name="Google Shape;6853;p32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854" name="Google Shape;6854;p32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855" name="Google Shape;6855;p32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856" name="Google Shape;6856;p323"/>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857" name="Google Shape;6857;p323"/>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6858" name="Google Shape;6858;p323"/>
          <p:cNvCxnSpPr>
            <a:stCxn id="6859"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6860" name="Google Shape;6860;p323"/>
          <p:cNvCxnSpPr>
            <a:stCxn id="6859"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6861" name="Google Shape;6861;p323"/>
          <p:cNvCxnSpPr>
            <a:stCxn id="6859" idx="3"/>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6862" name="Google Shape;6862;p323"/>
          <p:cNvCxnSpPr>
            <a:stCxn id="6859" idx="3"/>
            <a:endCxn id="6863" idx="1"/>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6864" name="Google Shape;6864;p323"/>
          <p:cNvCxnSpPr>
            <a:stCxn id="6859"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6859" name="Google Shape;6859;p323"/>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6865" name="Google Shape;6865;p323"/>
          <p:cNvSpPr txBox="1"/>
          <p:nvPr/>
        </p:nvSpPr>
        <p:spPr>
          <a:xfrm>
            <a:off x="5362575" y="18335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866" name="Google Shape;6866;p323"/>
          <p:cNvSpPr txBox="1"/>
          <p:nvPr/>
        </p:nvSpPr>
        <p:spPr>
          <a:xfrm>
            <a:off x="4572000" y="49958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863" name="Google Shape;6863;p323"/>
          <p:cNvSpPr txBox="1"/>
          <p:nvPr/>
        </p:nvSpPr>
        <p:spPr>
          <a:xfrm>
            <a:off x="7416800" y="43862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867" name="Google Shape;6867;p323"/>
          <p:cNvSpPr txBox="1"/>
          <p:nvPr/>
        </p:nvSpPr>
        <p:spPr>
          <a:xfrm>
            <a:off x="685800" y="5867400"/>
            <a:ext cx="4775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weist eine Reihe von Augenkomplikationen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--Hierbei handelt es sich um eine Störung der Augenbewegung.</a:t>
            </a:r>
            <a:endParaRPr/>
          </a:p>
        </p:txBody>
      </p:sp>
      <p:sp>
        <p:nvSpPr>
          <p:cNvPr id="6868" name="Google Shape;6868;p323"/>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Glaukom</a:t>
            </a:r>
            <a:endParaRPr/>
          </a:p>
        </p:txBody>
      </p:sp>
      <p:sp>
        <p:nvSpPr>
          <p:cNvPr id="6869" name="Google Shape;6869;p323"/>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Nystagmus</a:t>
            </a:r>
            <a:endParaRPr/>
          </a:p>
        </p:txBody>
      </p:sp>
      <p:sp>
        <p:nvSpPr>
          <p:cNvPr id="6870" name="Google Shape;6870;p323"/>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(sensorisch)</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 name="Shape 573"/>
        <p:cNvGrpSpPr/>
        <p:nvPr/>
      </p:nvGrpSpPr>
      <p:grpSpPr>
        <a:xfrm>
          <a:off x="0" y="0"/>
          <a:ext cx="0" cy="0"/>
          <a:chOff x="0" y="0"/>
          <a:chExt cx="0" cy="0"/>
        </a:xfrm>
      </p:grpSpPr>
      <p:sp>
        <p:nvSpPr>
          <p:cNvPr id="574" name="Google Shape;574;p3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575" name="Google Shape;575;p3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576" name="Google Shape;576;p32"/>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577" name="Google Shape;577;p32"/>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578" name="Google Shape;578;p32"/>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579" name="Google Shape;579;p32"/>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580" name="Google Shape;580;p32"/>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581" name="Google Shape;581;p32"/>
          <p:cNvSpPr txBox="1"/>
          <p:nvPr/>
        </p:nvSpPr>
        <p:spPr>
          <a:xfrm>
            <a:off x="3852863" y="2286000"/>
            <a:ext cx="4754700" cy="3781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10 bis „</a:t>
            </a:r>
            <a:r>
              <a:rPr lang="en-US" sz="1200">
                <a:solidFill>
                  <a:srgbClr val="0000FF"/>
                </a:solidFill>
              </a:rPr>
              <a:t>unterer Teenager-Bereich</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Glaukom</a:t>
            </a:r>
            <a:r>
              <a:rPr b="0" i="0" lang="en-US" sz="1200" u="none" cap="none" strike="noStrike">
                <a:solidFill>
                  <a:srgbClr val="0000F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„Mittleres Kindesalter“ (</a:t>
            </a:r>
            <a:r>
              <a:rPr lang="en-US" sz="1200">
                <a:solidFill>
                  <a:srgbClr val="0000FF"/>
                </a:solidFill>
              </a:rPr>
              <a:t>gleichfalls</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Weil der Augeninnendruck bei weinenden Kindern fälschlicherweise zu hoch gemessen werden kann</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Eine </a:t>
            </a:r>
            <a:r>
              <a:rPr lang="en-US" sz="1200">
                <a:solidFill>
                  <a:srgbClr val="0000FF"/>
                </a:solidFill>
              </a:rPr>
              <a:t>Untersuchung in Allgemeinanästhesie </a:t>
            </a:r>
            <a:endParaRPr/>
          </a:p>
        </p:txBody>
      </p:sp>
      <p:sp>
        <p:nvSpPr>
          <p:cNvPr id="582" name="Google Shape;582;p3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83" name="Google Shape;583;p32"/>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584" name="Google Shape;584;p3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585" name="Google Shape;585;p3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3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4" name="Shape 6874"/>
        <p:cNvGrpSpPr/>
        <p:nvPr/>
      </p:nvGrpSpPr>
      <p:grpSpPr>
        <a:xfrm>
          <a:off x="0" y="0"/>
          <a:ext cx="0" cy="0"/>
          <a:chOff x="0" y="0"/>
          <a:chExt cx="0" cy="0"/>
        </a:xfrm>
      </p:grpSpPr>
      <p:sp>
        <p:nvSpPr>
          <p:cNvPr id="6875" name="Google Shape;6875;p32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876" name="Google Shape;6876;p32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877" name="Google Shape;6877;p324"/>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878" name="Google Shape;6878;p32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879" name="Google Shape;6879;p32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880" name="Google Shape;6880;p324"/>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881" name="Google Shape;6881;p32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882" name="Google Shape;6882;p32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883" name="Google Shape;6883;p324"/>
          <p:cNvCxnSpPr>
            <a:stCxn id="6877"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884" name="Google Shape;6884;p324"/>
          <p:cNvCxnSpPr>
            <a:stCxn id="6877"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885" name="Google Shape;6885;p32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6886" name="Google Shape;6886;p32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887" name="Google Shape;6887;p32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888" name="Google Shape;6888;p32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889" name="Google Shape;6889;p32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890" name="Google Shape;6890;p32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891" name="Google Shape;6891;p32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892" name="Google Shape;6892;p32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893" name="Google Shape;6893;p32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894" name="Google Shape;6894;p32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895" name="Google Shape;6895;p324"/>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896" name="Google Shape;6896;p32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897" name="Google Shape;6897;p32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898" name="Google Shape;6898;p32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899" name="Google Shape;6899;p32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900" name="Google Shape;6900;p32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901" name="Google Shape;6901;p32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902" name="Google Shape;6902;p32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903" name="Google Shape;6903;p32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904" name="Google Shape;6904;p32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905" name="Google Shape;6905;p32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906" name="Google Shape;6906;p32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907" name="Google Shape;6907;p32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908" name="Google Shape;6908;p324"/>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909" name="Google Shape;6909;p324"/>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6910" name="Google Shape;6910;p324"/>
          <p:cNvCxnSpPr>
            <a:stCxn id="6911"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6912" name="Google Shape;6912;p324"/>
          <p:cNvCxnSpPr>
            <a:stCxn id="6911"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6913" name="Google Shape;6913;p324"/>
          <p:cNvCxnSpPr>
            <a:stCxn id="6911" idx="3"/>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6914" name="Google Shape;6914;p324"/>
          <p:cNvCxnSpPr>
            <a:stCxn id="6911" idx="3"/>
            <a:endCxn id="6915" idx="1"/>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6916" name="Google Shape;6916;p324"/>
          <p:cNvCxnSpPr>
            <a:stCxn id="6911"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6911" name="Google Shape;6911;p324"/>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6917" name="Google Shape;6917;p324"/>
          <p:cNvSpPr txBox="1"/>
          <p:nvPr/>
        </p:nvSpPr>
        <p:spPr>
          <a:xfrm>
            <a:off x="5362575" y="18335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918" name="Google Shape;6918;p324"/>
          <p:cNvSpPr txBox="1"/>
          <p:nvPr/>
        </p:nvSpPr>
        <p:spPr>
          <a:xfrm>
            <a:off x="4572000" y="49958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6915" name="Google Shape;6915;p324"/>
          <p:cNvSpPr txBox="1"/>
          <p:nvPr/>
        </p:nvSpPr>
        <p:spPr>
          <a:xfrm>
            <a:off x="7416800" y="43862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919" name="Google Shape;6919;p324"/>
          <p:cNvSpPr txBox="1"/>
          <p:nvPr/>
        </p:nvSpPr>
        <p:spPr>
          <a:xfrm>
            <a:off x="685800" y="5867400"/>
            <a:ext cx="62754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weist eine Reihe von okulären Begleiterscheinungen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--Diese beiden sind der Grund dafür, dass der Patient einen sensorischen Nystagmus aufweist.</a:t>
            </a:r>
            <a:endParaRPr/>
          </a:p>
        </p:txBody>
      </p:sp>
      <p:sp>
        <p:nvSpPr>
          <p:cNvPr id="6920" name="Google Shape;6920;p324"/>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Glaukom</a:t>
            </a:r>
            <a:endParaRPr/>
          </a:p>
        </p:txBody>
      </p:sp>
      <p:sp>
        <p:nvSpPr>
          <p:cNvPr id="6921" name="Google Shape;6921;p324"/>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Nystagmus</a:t>
            </a:r>
            <a:endParaRPr/>
          </a:p>
        </p:txBody>
      </p:sp>
      <p:sp>
        <p:nvSpPr>
          <p:cNvPr id="6922" name="Google Shape;6922;p324"/>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(sensorisch)</a:t>
            </a:r>
            <a:endParaRPr/>
          </a:p>
        </p:txBody>
      </p:sp>
    </p:spTree>
  </p:cSld>
  <p:clrMapOvr>
    <a:masterClrMapping/>
  </p:clrMapOvr>
</p:sld>
</file>

<file path=ppt/slides/slide3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6" name="Shape 6926"/>
        <p:cNvGrpSpPr/>
        <p:nvPr/>
      </p:nvGrpSpPr>
      <p:grpSpPr>
        <a:xfrm>
          <a:off x="0" y="0"/>
          <a:ext cx="0" cy="0"/>
          <a:chOff x="0" y="0"/>
          <a:chExt cx="0" cy="0"/>
        </a:xfrm>
      </p:grpSpPr>
      <p:sp>
        <p:nvSpPr>
          <p:cNvPr id="6927" name="Google Shape;6927;p32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928" name="Google Shape;6928;p32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929" name="Google Shape;6929;p325"/>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930" name="Google Shape;6930;p32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931" name="Google Shape;6931;p32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932" name="Google Shape;6932;p325"/>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933" name="Google Shape;6933;p32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934" name="Google Shape;6934;p32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935" name="Google Shape;6935;p325"/>
          <p:cNvCxnSpPr>
            <a:stCxn id="6929"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936" name="Google Shape;6936;p325"/>
          <p:cNvCxnSpPr>
            <a:stCxn id="6929"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937" name="Google Shape;6937;p325"/>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6938" name="Google Shape;6938;p32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939" name="Google Shape;6939;p32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940" name="Google Shape;6940;p32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941" name="Google Shape;6941;p32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942" name="Google Shape;6942;p32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943" name="Google Shape;6943;p32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944" name="Google Shape;6944;p32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945" name="Google Shape;6945;p32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946" name="Google Shape;6946;p32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947" name="Google Shape;6947;p325"/>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6948" name="Google Shape;6948;p32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6949" name="Google Shape;6949;p32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6950" name="Google Shape;6950;p32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6951" name="Google Shape;6951;p32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6952" name="Google Shape;6952;p32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6953" name="Google Shape;6953;p32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6954" name="Google Shape;6954;p32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6955" name="Google Shape;6955;p32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6956" name="Google Shape;6956;p32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6957" name="Google Shape;6957;p32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6958" name="Google Shape;6958;p32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6959" name="Google Shape;6959;p32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960" name="Google Shape;6960;p325"/>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961" name="Google Shape;6961;p325"/>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6962" name="Google Shape;6962;p325"/>
          <p:cNvCxnSpPr>
            <a:stCxn id="6963"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6964" name="Google Shape;6964;p325"/>
          <p:cNvCxnSpPr>
            <a:stCxn id="6963"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6965" name="Google Shape;6965;p325"/>
          <p:cNvCxnSpPr>
            <a:stCxn id="6963" idx="3"/>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6966" name="Google Shape;6966;p325"/>
          <p:cNvCxnSpPr>
            <a:stCxn id="6963" idx="3"/>
            <a:endCxn id="6967" idx="1"/>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6968" name="Google Shape;6968;p325"/>
          <p:cNvCxnSpPr>
            <a:stCxn id="6963"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6963" name="Google Shape;6963;p325"/>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6969" name="Google Shape;6969;p325"/>
          <p:cNvSpPr txBox="1"/>
          <p:nvPr/>
        </p:nvSpPr>
        <p:spPr>
          <a:xfrm>
            <a:off x="5362575" y="18335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967" name="Google Shape;6967;p325"/>
          <p:cNvSpPr txBox="1"/>
          <p:nvPr/>
        </p:nvSpPr>
        <p:spPr>
          <a:xfrm>
            <a:off x="7416800" y="43862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6970" name="Google Shape;6970;p325"/>
          <p:cNvSpPr txBox="1"/>
          <p:nvPr/>
        </p:nvSpPr>
        <p:spPr>
          <a:xfrm>
            <a:off x="685800" y="5867400"/>
            <a:ext cx="62754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geht mit einer Reihe von Augenkomplikationen einher:</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--Diese beiden sind der Grund dafür, dass der Patient einen sensorischen Nystagmus aufweist.</a:t>
            </a:r>
            <a:endParaRPr/>
          </a:p>
        </p:txBody>
      </p:sp>
      <p:sp>
        <p:nvSpPr>
          <p:cNvPr id="6971" name="Google Shape;6971;p325"/>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Glaukom</a:t>
            </a:r>
            <a:endParaRPr/>
          </a:p>
        </p:txBody>
      </p:sp>
      <p:sp>
        <p:nvSpPr>
          <p:cNvPr id="6972" name="Google Shape;6972;p325"/>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Nystagmus</a:t>
            </a:r>
            <a:endParaRPr/>
          </a:p>
        </p:txBody>
      </p:sp>
      <p:sp>
        <p:nvSpPr>
          <p:cNvPr id="6973" name="Google Shape;6973;p325"/>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(sensorisch)</a:t>
            </a:r>
            <a:endParaRPr/>
          </a:p>
        </p:txBody>
      </p:sp>
      <p:sp>
        <p:nvSpPr>
          <p:cNvPr id="6974" name="Google Shape;6974;p325"/>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Hypoplasie der Fovea und des Sehnervs</a:t>
            </a:r>
            <a:endParaRPr/>
          </a:p>
        </p:txBody>
      </p:sp>
    </p:spTree>
  </p:cSld>
  <p:clrMapOvr>
    <a:masterClrMapping/>
  </p:clrMapOvr>
</p:sld>
</file>

<file path=ppt/slides/slide3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78" name="Shape 6978"/>
        <p:cNvGrpSpPr/>
        <p:nvPr/>
      </p:nvGrpSpPr>
      <p:grpSpPr>
        <a:xfrm>
          <a:off x="0" y="0"/>
          <a:ext cx="0" cy="0"/>
          <a:chOff x="0" y="0"/>
          <a:chExt cx="0" cy="0"/>
        </a:xfrm>
      </p:grpSpPr>
      <p:sp>
        <p:nvSpPr>
          <p:cNvPr id="6979" name="Google Shape;6979;p32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6980" name="Google Shape;6980;p32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981" name="Google Shape;6981;p326"/>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6982" name="Google Shape;6982;p32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6983" name="Google Shape;6983;p32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6984" name="Google Shape;6984;p326"/>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6985" name="Google Shape;6985;p32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6986" name="Google Shape;6986;p32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6987" name="Google Shape;6987;p326"/>
          <p:cNvCxnSpPr>
            <a:stCxn id="6981"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6988" name="Google Shape;6988;p326"/>
          <p:cNvCxnSpPr>
            <a:stCxn id="6981"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6989" name="Google Shape;6989;p32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6990" name="Google Shape;6990;p32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6991" name="Google Shape;6991;p32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6992" name="Google Shape;6992;p32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6993" name="Google Shape;6993;p32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6994" name="Google Shape;6994;p32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6995" name="Google Shape;6995;p32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6996" name="Google Shape;6996;p32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6997" name="Google Shape;6997;p32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6998" name="Google Shape;6998;p32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6999" name="Google Shape;6999;p326"/>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000" name="Google Shape;7000;p32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001" name="Google Shape;7001;p32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002" name="Google Shape;7002;p32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003" name="Google Shape;7003;p32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004" name="Google Shape;7004;p32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005" name="Google Shape;7005;p32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006" name="Google Shape;7006;p32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007" name="Google Shape;7007;p32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008" name="Google Shape;7008;p32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009" name="Google Shape;7009;p32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010" name="Google Shape;7010;p32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011" name="Google Shape;7011;p32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012" name="Google Shape;7012;p326"/>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013" name="Google Shape;7013;p326"/>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014" name="Google Shape;7014;p326"/>
          <p:cNvCxnSpPr>
            <a:stCxn id="7015"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7016" name="Google Shape;7016;p326"/>
          <p:cNvCxnSpPr>
            <a:stCxn id="7015"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7017" name="Google Shape;7017;p326"/>
          <p:cNvCxnSpPr>
            <a:stCxn id="7015" idx="3"/>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7018" name="Google Shape;7018;p326"/>
          <p:cNvCxnSpPr>
            <a:stCxn id="7015" idx="3"/>
            <a:endCxn id="7019" idx="1"/>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7020" name="Google Shape;7020;p326"/>
          <p:cNvCxnSpPr>
            <a:stCxn id="7015"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7015" name="Google Shape;7015;p326"/>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7021" name="Google Shape;7021;p326"/>
          <p:cNvSpPr txBox="1"/>
          <p:nvPr/>
        </p:nvSpPr>
        <p:spPr>
          <a:xfrm>
            <a:off x="5362575" y="18335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7019" name="Google Shape;7019;p326"/>
          <p:cNvSpPr txBox="1"/>
          <p:nvPr/>
        </p:nvSpPr>
        <p:spPr>
          <a:xfrm>
            <a:off x="7416800" y="43862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7022" name="Google Shape;7022;p326"/>
          <p:cNvSpPr txBox="1"/>
          <p:nvPr/>
        </p:nvSpPr>
        <p:spPr>
          <a:xfrm>
            <a:off x="685800" y="5867400"/>
            <a:ext cx="4775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weist eine Reihe von okulären Begleiterscheinungen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--Hierbei handelt es sich um ein Problem der Linse.</a:t>
            </a:r>
            <a:endParaRPr/>
          </a:p>
        </p:txBody>
      </p:sp>
      <p:sp>
        <p:nvSpPr>
          <p:cNvPr id="7023" name="Google Shape;7023;p326"/>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Glaukom</a:t>
            </a:r>
            <a:endParaRPr/>
          </a:p>
        </p:txBody>
      </p:sp>
      <p:sp>
        <p:nvSpPr>
          <p:cNvPr id="7024" name="Google Shape;7024;p326"/>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Nystagmus</a:t>
            </a:r>
            <a:endParaRPr/>
          </a:p>
        </p:txBody>
      </p:sp>
      <p:sp>
        <p:nvSpPr>
          <p:cNvPr id="7025" name="Google Shape;7025;p326"/>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(sensorisch)</a:t>
            </a:r>
            <a:endParaRPr/>
          </a:p>
        </p:txBody>
      </p:sp>
      <p:sp>
        <p:nvSpPr>
          <p:cNvPr id="7026" name="Google Shape;7026;p326"/>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Hypoplasie der Fovea und des Sehnervs</a:t>
            </a:r>
            <a:endParaRPr/>
          </a:p>
        </p:txBody>
      </p:sp>
    </p:spTree>
  </p:cSld>
  <p:clrMapOvr>
    <a:masterClrMapping/>
  </p:clrMapOvr>
</p:sld>
</file>

<file path=ppt/slides/slide3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0" name="Shape 7030"/>
        <p:cNvGrpSpPr/>
        <p:nvPr/>
      </p:nvGrpSpPr>
      <p:grpSpPr>
        <a:xfrm>
          <a:off x="0" y="0"/>
          <a:ext cx="0" cy="0"/>
          <a:chOff x="0" y="0"/>
          <a:chExt cx="0" cy="0"/>
        </a:xfrm>
      </p:grpSpPr>
      <p:sp>
        <p:nvSpPr>
          <p:cNvPr id="7031" name="Google Shape;7031;p32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032" name="Google Shape;7032;p32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033" name="Google Shape;7033;p327"/>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034" name="Google Shape;7034;p32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035" name="Google Shape;7035;p32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036" name="Google Shape;7036;p327"/>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037" name="Google Shape;7037;p32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038" name="Google Shape;7038;p32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039" name="Google Shape;7039;p327"/>
          <p:cNvCxnSpPr>
            <a:stCxn id="7033"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040" name="Google Shape;7040;p327"/>
          <p:cNvCxnSpPr>
            <a:stCxn id="7033"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041" name="Google Shape;7041;p327"/>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7042" name="Google Shape;7042;p32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043" name="Google Shape;7043;p32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044" name="Google Shape;7044;p32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045" name="Google Shape;7045;p32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046" name="Google Shape;7046;p32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047" name="Google Shape;7047;p32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7048" name="Google Shape;7048;p32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049" name="Google Shape;7049;p32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050" name="Google Shape;7050;p32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051" name="Google Shape;7051;p327"/>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052" name="Google Shape;7052;p32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053" name="Google Shape;7053;p32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054" name="Google Shape;7054;p32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055" name="Google Shape;7055;p32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056" name="Google Shape;7056;p32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057" name="Google Shape;7057;p32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058" name="Google Shape;7058;p32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059" name="Google Shape;7059;p32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060" name="Google Shape;7060;p32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061" name="Google Shape;7061;p32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062" name="Google Shape;7062;p32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063" name="Google Shape;7063;p32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064" name="Google Shape;7064;p327"/>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065" name="Google Shape;7065;p327"/>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066" name="Google Shape;7066;p327"/>
          <p:cNvCxnSpPr>
            <a:stCxn id="7067"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7068" name="Google Shape;7068;p327"/>
          <p:cNvCxnSpPr>
            <a:stCxn id="7067"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7069" name="Google Shape;7069;p327"/>
          <p:cNvCxnSpPr>
            <a:stCxn id="7067" idx="3"/>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7070" name="Google Shape;7070;p327"/>
          <p:cNvCxnSpPr>
            <a:stCxn id="7067" idx="3"/>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7071" name="Google Shape;7071;p327"/>
          <p:cNvCxnSpPr>
            <a:stCxn id="7067"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7067" name="Google Shape;7067;p327"/>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7072" name="Google Shape;7072;p327"/>
          <p:cNvSpPr txBox="1"/>
          <p:nvPr/>
        </p:nvSpPr>
        <p:spPr>
          <a:xfrm>
            <a:off x="5362575" y="18335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rgbClr val="BFBFBF"/>
                </a:solidFill>
                <a:latin typeface="Arial"/>
                <a:ea typeface="Arial"/>
                <a:cs typeface="Arial"/>
                <a:sym typeface="Arial"/>
              </a:rPr>
              <a:t>?</a:t>
            </a:r>
            <a:endParaRPr/>
          </a:p>
        </p:txBody>
      </p:sp>
      <p:sp>
        <p:nvSpPr>
          <p:cNvPr id="7073" name="Google Shape;7073;p327"/>
          <p:cNvSpPr txBox="1"/>
          <p:nvPr/>
        </p:nvSpPr>
        <p:spPr>
          <a:xfrm>
            <a:off x="685800" y="5867400"/>
            <a:ext cx="4775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weist eine Reihe von okulären Begleiterscheinungen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--Hierbei handelt es sich um ein Problem der Linse.</a:t>
            </a:r>
            <a:endParaRPr/>
          </a:p>
        </p:txBody>
      </p:sp>
      <p:sp>
        <p:nvSpPr>
          <p:cNvPr id="7074" name="Google Shape;7074;p327"/>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Glaukom</a:t>
            </a:r>
            <a:endParaRPr/>
          </a:p>
        </p:txBody>
      </p:sp>
      <p:sp>
        <p:nvSpPr>
          <p:cNvPr id="7075" name="Google Shape;7075;p327"/>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Nystagmus</a:t>
            </a:r>
            <a:endParaRPr/>
          </a:p>
        </p:txBody>
      </p:sp>
      <p:sp>
        <p:nvSpPr>
          <p:cNvPr id="7076" name="Google Shape;7076;p327"/>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(sensorisch)</a:t>
            </a:r>
            <a:endParaRPr/>
          </a:p>
        </p:txBody>
      </p:sp>
      <p:sp>
        <p:nvSpPr>
          <p:cNvPr id="7077" name="Google Shape;7077;p327"/>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Hypoplasie der Fovea und des Sehnervs</a:t>
            </a:r>
            <a:endParaRPr/>
          </a:p>
        </p:txBody>
      </p:sp>
      <p:sp>
        <p:nvSpPr>
          <p:cNvPr id="7078" name="Google Shape;7078;p327"/>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Katarakt</a:t>
            </a:r>
            <a:endParaRPr/>
          </a:p>
        </p:txBody>
      </p:sp>
    </p:spTree>
  </p:cSld>
  <p:clrMapOvr>
    <a:masterClrMapping/>
  </p:clrMapOvr>
</p:sld>
</file>

<file path=ppt/slides/slide3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2" name="Shape 7082"/>
        <p:cNvGrpSpPr/>
        <p:nvPr/>
      </p:nvGrpSpPr>
      <p:grpSpPr>
        <a:xfrm>
          <a:off x="0" y="0"/>
          <a:ext cx="0" cy="0"/>
          <a:chOff x="0" y="0"/>
          <a:chExt cx="0" cy="0"/>
        </a:xfrm>
      </p:grpSpPr>
      <p:sp>
        <p:nvSpPr>
          <p:cNvPr id="7083" name="Google Shape;7083;p32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084" name="Google Shape;7084;p32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085" name="Google Shape;7085;p328"/>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086" name="Google Shape;7086;p32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087" name="Google Shape;7087;p32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088" name="Google Shape;7088;p328"/>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089" name="Google Shape;7089;p32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090" name="Google Shape;7090;p32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091" name="Google Shape;7091;p328"/>
          <p:cNvCxnSpPr>
            <a:stCxn id="7085"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092" name="Google Shape;7092;p328"/>
          <p:cNvCxnSpPr>
            <a:stCxn id="7085"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093" name="Google Shape;7093;p32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7094" name="Google Shape;7094;p32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095" name="Google Shape;7095;p32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096" name="Google Shape;7096;p32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097" name="Google Shape;7097;p32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098" name="Google Shape;7098;p32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099" name="Google Shape;7099;p32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7100" name="Google Shape;7100;p32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101" name="Google Shape;7101;p32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102" name="Google Shape;7102;p32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103" name="Google Shape;7103;p328"/>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104" name="Google Shape;7104;p32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105" name="Google Shape;7105;p32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106" name="Google Shape;7106;p32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107" name="Google Shape;7107;p32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108" name="Google Shape;7108;p32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109" name="Google Shape;7109;p32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110" name="Google Shape;7110;p32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111" name="Google Shape;7111;p32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112" name="Google Shape;7112;p32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113" name="Google Shape;7113;p32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114" name="Google Shape;7114;p32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115" name="Google Shape;7115;p32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116" name="Google Shape;7116;p328"/>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117" name="Google Shape;7117;p328"/>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118" name="Google Shape;7118;p328"/>
          <p:cNvCxnSpPr>
            <a:stCxn id="7119"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7120" name="Google Shape;7120;p328"/>
          <p:cNvCxnSpPr>
            <a:stCxn id="7119"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7121" name="Google Shape;7121;p328"/>
          <p:cNvCxnSpPr>
            <a:stCxn id="7119" idx="3"/>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7122" name="Google Shape;7122;p328"/>
          <p:cNvCxnSpPr>
            <a:stCxn id="7119" idx="3"/>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7123" name="Google Shape;7123;p328"/>
          <p:cNvCxnSpPr>
            <a:stCxn id="7119"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7119" name="Google Shape;7119;p328"/>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7124" name="Google Shape;7124;p328"/>
          <p:cNvSpPr txBox="1"/>
          <p:nvPr/>
        </p:nvSpPr>
        <p:spPr>
          <a:xfrm>
            <a:off x="5362575" y="18335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7125" name="Google Shape;7125;p328"/>
          <p:cNvSpPr txBox="1"/>
          <p:nvPr/>
        </p:nvSpPr>
        <p:spPr>
          <a:xfrm>
            <a:off x="685800" y="5867400"/>
            <a:ext cx="4775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weist eine Reihe von okulären Begleiterscheinungen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i="0" lang="en-US" sz="1200" u="none" cap="none" strike="noStrike">
                <a:solidFill>
                  <a:srgbClr val="0000FF"/>
                </a:solidFill>
              </a:rPr>
              <a:t>Hier</a:t>
            </a:r>
            <a:r>
              <a:rPr b="0" i="0" lang="en-US" sz="1200" u="none" cap="none" strike="noStrike">
                <a:solidFill>
                  <a:srgbClr val="0000FF"/>
                </a:solidFill>
                <a:latin typeface="Arial"/>
                <a:ea typeface="Arial"/>
                <a:cs typeface="Arial"/>
                <a:sym typeface="Arial"/>
              </a:rPr>
              <a:t>bei handelt es sich um ein </a:t>
            </a:r>
            <a:r>
              <a:rPr b="1" i="0" lang="en-US" sz="1200" u="none" cap="none" strike="noStrike">
                <a:solidFill>
                  <a:srgbClr val="0000FF"/>
                </a:solidFill>
              </a:rPr>
              <a:t>Hornhaut</a:t>
            </a:r>
            <a:r>
              <a:rPr b="0" i="0" lang="en-US" sz="1200" u="none" cap="none" strike="noStrike">
                <a:solidFill>
                  <a:srgbClr val="0000FF"/>
                </a:solidFill>
                <a:latin typeface="Arial"/>
                <a:ea typeface="Arial"/>
                <a:cs typeface="Arial"/>
                <a:sym typeface="Arial"/>
              </a:rPr>
              <a:t>problem.</a:t>
            </a:r>
            <a:endParaRPr/>
          </a:p>
        </p:txBody>
      </p:sp>
      <p:sp>
        <p:nvSpPr>
          <p:cNvPr id="7126" name="Google Shape;7126;p328"/>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Glaukom</a:t>
            </a:r>
            <a:endParaRPr/>
          </a:p>
        </p:txBody>
      </p:sp>
      <p:sp>
        <p:nvSpPr>
          <p:cNvPr id="7127" name="Google Shape;7127;p328"/>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Nystagmus</a:t>
            </a:r>
            <a:endParaRPr/>
          </a:p>
        </p:txBody>
      </p:sp>
      <p:sp>
        <p:nvSpPr>
          <p:cNvPr id="7128" name="Google Shape;7128;p328"/>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(sensorisch)</a:t>
            </a:r>
            <a:endParaRPr/>
          </a:p>
        </p:txBody>
      </p:sp>
      <p:sp>
        <p:nvSpPr>
          <p:cNvPr id="7129" name="Google Shape;7129;p328"/>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Hypoplasie der Fovea und des Sehnervs</a:t>
            </a:r>
            <a:endParaRPr/>
          </a:p>
        </p:txBody>
      </p:sp>
      <p:sp>
        <p:nvSpPr>
          <p:cNvPr id="7130" name="Google Shape;7130;p328"/>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Katarakt</a:t>
            </a:r>
            <a:endParaRPr/>
          </a:p>
        </p:txBody>
      </p:sp>
    </p:spTree>
  </p:cSld>
  <p:clrMapOvr>
    <a:masterClrMapping/>
  </p:clrMapOvr>
</p:sld>
</file>

<file path=ppt/slides/slide3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4" name="Shape 7134"/>
        <p:cNvGrpSpPr/>
        <p:nvPr/>
      </p:nvGrpSpPr>
      <p:grpSpPr>
        <a:xfrm>
          <a:off x="0" y="0"/>
          <a:ext cx="0" cy="0"/>
          <a:chOff x="0" y="0"/>
          <a:chExt cx="0" cy="0"/>
        </a:xfrm>
      </p:grpSpPr>
      <p:sp>
        <p:nvSpPr>
          <p:cNvPr id="7135" name="Google Shape;7135;p32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136" name="Google Shape;7136;p32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137" name="Google Shape;7137;p329"/>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138" name="Google Shape;7138;p32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139" name="Google Shape;7139;p32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140" name="Google Shape;7140;p329"/>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141" name="Google Shape;7141;p32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142" name="Google Shape;7142;p32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143" name="Google Shape;7143;p329"/>
          <p:cNvCxnSpPr>
            <a:stCxn id="7137"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144" name="Google Shape;7144;p329"/>
          <p:cNvCxnSpPr>
            <a:stCxn id="7137"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145" name="Google Shape;7145;p32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7146" name="Google Shape;7146;p32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147" name="Google Shape;7147;p32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148" name="Google Shape;7148;p32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149" name="Google Shape;7149;p32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150" name="Google Shape;7150;p32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151" name="Google Shape;7151;p32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7152" name="Google Shape;7152;p32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153" name="Google Shape;7153;p32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154" name="Google Shape;7154;p32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155" name="Google Shape;7155;p329"/>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156" name="Google Shape;7156;p32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157" name="Google Shape;7157;p32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158" name="Google Shape;7158;p32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159" name="Google Shape;7159;p32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160" name="Google Shape;7160;p32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161" name="Google Shape;7161;p32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162" name="Google Shape;7162;p32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163" name="Google Shape;7163;p32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164" name="Google Shape;7164;p32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165" name="Google Shape;7165;p32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166" name="Google Shape;7166;p32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167" name="Google Shape;7167;p32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168" name="Google Shape;7168;p329"/>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169" name="Google Shape;7169;p329"/>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170" name="Google Shape;7170;p329"/>
          <p:cNvCxnSpPr>
            <a:stCxn id="7171"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7172" name="Google Shape;7172;p329"/>
          <p:cNvCxnSpPr>
            <a:stCxn id="7171"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7173" name="Google Shape;7173;p329"/>
          <p:cNvCxnSpPr>
            <a:stCxn id="7171" idx="3"/>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7174" name="Google Shape;7174;p329"/>
          <p:cNvCxnSpPr>
            <a:stCxn id="7171" idx="3"/>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7175" name="Google Shape;7175;p329"/>
          <p:cNvCxnSpPr>
            <a:stCxn id="7171"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7171" name="Google Shape;7171;p329"/>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7176" name="Google Shape;7176;p329"/>
          <p:cNvSpPr txBox="1"/>
          <p:nvPr/>
        </p:nvSpPr>
        <p:spPr>
          <a:xfrm>
            <a:off x="685800" y="5867400"/>
            <a:ext cx="4775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weist eine Reihe von okulären Begleiterscheinungen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i="0" lang="en-US" sz="1200" u="none" cap="none" strike="noStrike">
                <a:solidFill>
                  <a:srgbClr val="0000FF"/>
                </a:solidFill>
              </a:rPr>
              <a:t>Hier</a:t>
            </a:r>
            <a:r>
              <a:rPr b="0" i="0" lang="en-US" sz="1200" u="none" cap="none" strike="noStrike">
                <a:solidFill>
                  <a:srgbClr val="0000FF"/>
                </a:solidFill>
                <a:latin typeface="Arial"/>
                <a:ea typeface="Arial"/>
                <a:cs typeface="Arial"/>
                <a:sym typeface="Arial"/>
              </a:rPr>
              <a:t>bei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53"/>
                  </a:ext>
                </a:extLst>
              </a:rPr>
              <a:t>handelt</a:t>
            </a:r>
            <a:r>
              <a:rPr b="0" i="0" lang="en-US" sz="1200" u="none" cap="none" strike="noStrike">
                <a:solidFill>
                  <a:srgbClr val="0000FF"/>
                </a:solidFill>
                <a:latin typeface="Arial"/>
                <a:ea typeface="Arial"/>
                <a:cs typeface="Arial"/>
                <a:sym typeface="Arial"/>
              </a:rPr>
              <a:t> es sich um ein </a:t>
            </a:r>
            <a:r>
              <a:rPr b="1" i="0" lang="en-US" sz="1200" u="none" cap="none" strike="noStrike">
                <a:solidFill>
                  <a:srgbClr val="0000FF"/>
                </a:solidFill>
              </a:rPr>
              <a:t>Hornhaut</a:t>
            </a:r>
            <a:r>
              <a:rPr b="0" i="0" lang="en-US" sz="1200" u="none" cap="none" strike="noStrike">
                <a:solidFill>
                  <a:srgbClr val="0000FF"/>
                </a:solidFill>
                <a:latin typeface="Arial"/>
                <a:ea typeface="Arial"/>
                <a:cs typeface="Arial"/>
                <a:sym typeface="Arial"/>
              </a:rPr>
              <a:t>problem.</a:t>
            </a:r>
            <a:endParaRPr/>
          </a:p>
        </p:txBody>
      </p:sp>
      <p:sp>
        <p:nvSpPr>
          <p:cNvPr id="7177" name="Google Shape;7177;p329"/>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Glaukom</a:t>
            </a:r>
            <a:endParaRPr/>
          </a:p>
        </p:txBody>
      </p:sp>
      <p:sp>
        <p:nvSpPr>
          <p:cNvPr id="7178" name="Google Shape;7178;p329"/>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Nystagmus</a:t>
            </a:r>
            <a:endParaRPr/>
          </a:p>
        </p:txBody>
      </p:sp>
      <p:sp>
        <p:nvSpPr>
          <p:cNvPr id="7179" name="Google Shape;7179;p329"/>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(sensorisch)</a:t>
            </a:r>
            <a:endParaRPr/>
          </a:p>
        </p:txBody>
      </p:sp>
      <p:sp>
        <p:nvSpPr>
          <p:cNvPr id="7180" name="Google Shape;7180;p329"/>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Hypoplasie der Fovea und des Sehnervs</a:t>
            </a:r>
            <a:endParaRPr/>
          </a:p>
        </p:txBody>
      </p:sp>
      <p:sp>
        <p:nvSpPr>
          <p:cNvPr id="7181" name="Google Shape;7181;p329"/>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Katarakt</a:t>
            </a:r>
            <a:endParaRPr/>
          </a:p>
        </p:txBody>
      </p:sp>
      <p:sp>
        <p:nvSpPr>
          <p:cNvPr id="7182" name="Google Shape;7182;p329"/>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Limbaler Stammzellmangel</a:t>
            </a:r>
            <a:endParaRPr/>
          </a:p>
        </p:txBody>
      </p:sp>
    </p:spTree>
  </p:cSld>
  <p:clrMapOvr>
    <a:masterClrMapping/>
  </p:clrMapOvr>
</p:sld>
</file>

<file path=ppt/slides/slide3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86" name="Shape 7186"/>
        <p:cNvGrpSpPr/>
        <p:nvPr/>
      </p:nvGrpSpPr>
      <p:grpSpPr>
        <a:xfrm>
          <a:off x="0" y="0"/>
          <a:ext cx="0" cy="0"/>
          <a:chOff x="0" y="0"/>
          <a:chExt cx="0" cy="0"/>
        </a:xfrm>
      </p:grpSpPr>
      <p:sp>
        <p:nvSpPr>
          <p:cNvPr id="7187" name="Google Shape;7187;p33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188" name="Google Shape;7188;p33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189" name="Google Shape;7189;p330"/>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190" name="Google Shape;7190;p33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191" name="Google Shape;7191;p33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192" name="Google Shape;7192;p330"/>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193" name="Google Shape;7193;p33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194" name="Google Shape;7194;p33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195" name="Google Shape;7195;p330"/>
          <p:cNvCxnSpPr>
            <a:stCxn id="7189"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196" name="Google Shape;7196;p330"/>
          <p:cNvCxnSpPr>
            <a:stCxn id="7189"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197" name="Google Shape;7197;p330"/>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7198" name="Google Shape;7198;p33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199" name="Google Shape;7199;p33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200" name="Google Shape;7200;p33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201" name="Google Shape;7201;p33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202" name="Google Shape;7202;p33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203" name="Google Shape;7203;p33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cxnSp>
        <p:nvCxnSpPr>
          <p:cNvPr id="7204" name="Google Shape;7204;p33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205" name="Google Shape;7205;p33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206" name="Google Shape;7206;p33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207" name="Google Shape;7207;p330"/>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208" name="Google Shape;7208;p33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209" name="Google Shape;7209;p33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210" name="Google Shape;7210;p33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211" name="Google Shape;7211;p33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212" name="Google Shape;7212;p33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213" name="Google Shape;7213;p33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214" name="Google Shape;7214;p33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215" name="Google Shape;7215;p33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216" name="Google Shape;7216;p33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217" name="Google Shape;7217;p33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218" name="Google Shape;7218;p33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219" name="Google Shape;7219;p33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220" name="Google Shape;7220;p330"/>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221" name="Google Shape;7221;p330"/>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222" name="Google Shape;7222;p330"/>
          <p:cNvCxnSpPr>
            <a:stCxn id="7223" idx="3"/>
          </p:cNvCxnSpPr>
          <p:nvPr/>
        </p:nvCxnSpPr>
        <p:spPr>
          <a:xfrm>
            <a:off x="4278313" y="3743325"/>
            <a:ext cx="346200" cy="1274700"/>
          </a:xfrm>
          <a:prstGeom prst="straightConnector1">
            <a:avLst/>
          </a:prstGeom>
          <a:noFill/>
          <a:ln cap="flat" cmpd="sng" w="9525">
            <a:solidFill>
              <a:schemeClr val="dk1"/>
            </a:solidFill>
            <a:prstDash val="solid"/>
            <a:round/>
            <a:headEnd len="sm" w="sm" type="none"/>
            <a:tailEnd len="med" w="med" type="triangle"/>
          </a:ln>
        </p:spPr>
      </p:cxnSp>
      <p:cxnSp>
        <p:nvCxnSpPr>
          <p:cNvPr id="7224" name="Google Shape;7224;p330"/>
          <p:cNvCxnSpPr>
            <a:stCxn id="7223" idx="3"/>
          </p:cNvCxnSpPr>
          <p:nvPr/>
        </p:nvCxnSpPr>
        <p:spPr>
          <a:xfrm flipH="1" rot="10800000">
            <a:off x="4278313" y="2076525"/>
            <a:ext cx="1038300" cy="1666800"/>
          </a:xfrm>
          <a:prstGeom prst="straightConnector1">
            <a:avLst/>
          </a:prstGeom>
          <a:noFill/>
          <a:ln cap="flat" cmpd="sng" w="9525">
            <a:solidFill>
              <a:schemeClr val="dk1"/>
            </a:solidFill>
            <a:prstDash val="solid"/>
            <a:round/>
            <a:headEnd len="sm" w="sm" type="none"/>
            <a:tailEnd len="med" w="med" type="triangle"/>
          </a:ln>
        </p:spPr>
      </p:cxnSp>
      <p:cxnSp>
        <p:nvCxnSpPr>
          <p:cNvPr id="7225" name="Google Shape;7225;p330"/>
          <p:cNvCxnSpPr>
            <a:stCxn id="7223" idx="3"/>
          </p:cNvCxnSpPr>
          <p:nvPr/>
        </p:nvCxnSpPr>
        <p:spPr>
          <a:xfrm flipH="1" rot="10800000">
            <a:off x="4278313" y="3181425"/>
            <a:ext cx="3067200" cy="561900"/>
          </a:xfrm>
          <a:prstGeom prst="straightConnector1">
            <a:avLst/>
          </a:prstGeom>
          <a:noFill/>
          <a:ln cap="flat" cmpd="sng" w="9525">
            <a:solidFill>
              <a:schemeClr val="dk1"/>
            </a:solidFill>
            <a:prstDash val="solid"/>
            <a:round/>
            <a:headEnd len="sm" w="sm" type="none"/>
            <a:tailEnd len="med" w="med" type="triangle"/>
          </a:ln>
        </p:spPr>
      </p:cxnSp>
      <p:cxnSp>
        <p:nvCxnSpPr>
          <p:cNvPr id="7226" name="Google Shape;7226;p330"/>
          <p:cNvCxnSpPr>
            <a:stCxn id="7223" idx="3"/>
          </p:cNvCxnSpPr>
          <p:nvPr/>
        </p:nvCxnSpPr>
        <p:spPr>
          <a:xfrm>
            <a:off x="4278313" y="3743325"/>
            <a:ext cx="3138600" cy="843000"/>
          </a:xfrm>
          <a:prstGeom prst="straightConnector1">
            <a:avLst/>
          </a:prstGeom>
          <a:noFill/>
          <a:ln cap="flat" cmpd="sng" w="9525">
            <a:solidFill>
              <a:schemeClr val="dk1"/>
            </a:solidFill>
            <a:prstDash val="solid"/>
            <a:round/>
            <a:headEnd len="sm" w="sm" type="none"/>
            <a:tailEnd len="med" w="med" type="triangle"/>
          </a:ln>
        </p:spPr>
      </p:cxnSp>
      <p:cxnSp>
        <p:nvCxnSpPr>
          <p:cNvPr id="7227" name="Google Shape;7227;p330"/>
          <p:cNvCxnSpPr>
            <a:stCxn id="7223" idx="3"/>
          </p:cNvCxnSpPr>
          <p:nvPr/>
        </p:nvCxnSpPr>
        <p:spPr>
          <a:xfrm flipH="1" rot="10800000">
            <a:off x="4278313" y="2686125"/>
            <a:ext cx="3008400" cy="1057200"/>
          </a:xfrm>
          <a:prstGeom prst="straightConnector1">
            <a:avLst/>
          </a:prstGeom>
          <a:noFill/>
          <a:ln cap="flat" cmpd="sng" w="9525">
            <a:solidFill>
              <a:schemeClr val="dk1"/>
            </a:solidFill>
            <a:prstDash val="solid"/>
            <a:round/>
            <a:headEnd len="sm" w="sm" type="none"/>
            <a:tailEnd len="med" w="med" type="triangle"/>
          </a:ln>
        </p:spPr>
      </p:cxnSp>
      <p:sp>
        <p:nvSpPr>
          <p:cNvPr id="7223" name="Google Shape;7223;p330"/>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Augenbezogene Begleiterscheinungen der Aniridie:</a:t>
            </a:r>
            <a:endParaRPr/>
          </a:p>
        </p:txBody>
      </p:sp>
      <p:sp>
        <p:nvSpPr>
          <p:cNvPr id="7228" name="Google Shape;7228;p330"/>
          <p:cNvSpPr txBox="1"/>
          <p:nvPr/>
        </p:nvSpPr>
        <p:spPr>
          <a:xfrm>
            <a:off x="685800" y="5867400"/>
            <a:ext cx="4775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sng" cap="none" strike="noStrike">
                <a:solidFill>
                  <a:schemeClr val="dk1"/>
                </a:solidFill>
                <a:latin typeface="Arial"/>
                <a:ea typeface="Arial"/>
                <a:cs typeface="Arial"/>
                <a:sym typeface="Arial"/>
              </a:rPr>
              <a:t>Aniridie weist eine Reihe von okulären Begleiterscheinungen auf:</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i="0" lang="en-US" sz="1200" u="none" cap="none" strike="noStrike">
                <a:solidFill>
                  <a:srgbClr val="0000FF"/>
                </a:solidFill>
              </a:rPr>
              <a:t>Hierbei</a:t>
            </a:r>
            <a:r>
              <a:rPr b="0" i="0" lang="en-US" sz="1200" u="none" cap="none" strike="noStrike">
                <a:solidFill>
                  <a:srgbClr val="0000FF"/>
                </a:solidFill>
                <a:latin typeface="Arial"/>
                <a:ea typeface="Arial"/>
                <a:cs typeface="Arial"/>
                <a:sym typeface="Arial"/>
              </a:rPr>
              <a:t> handelt es sich um ein </a:t>
            </a:r>
            <a:r>
              <a:rPr b="1" i="0" lang="en-US" sz="1200" u="none" cap="none" strike="noStrike">
                <a:solidFill>
                  <a:srgbClr val="0000FF"/>
                </a:solidFill>
                <a:extLst>
                  <a:ext uri="http://customooxmlschemas.google.com/">
                    <go:slidesCustomData xmlns:go="http://customooxmlschemas.google.com/" textRoundtripDataId="54"/>
                  </a:ext>
                </a:extLst>
              </a:rPr>
              <a:t>Hornhaut</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55"/>
                  </a:ext>
                </a:extLst>
              </a:rPr>
              <a:t>problem</a:t>
            </a:r>
            <a:r>
              <a:rPr b="0" i="0" lang="en-US" sz="1200" u="none" cap="none" strike="noStrike">
                <a:solidFill>
                  <a:srgbClr val="0000FF"/>
                </a:solidFill>
                <a:latin typeface="Arial"/>
                <a:ea typeface="Arial"/>
                <a:cs typeface="Arial"/>
                <a:sym typeface="Arial"/>
              </a:rPr>
              <a:t>.</a:t>
            </a:r>
            <a:endParaRPr/>
          </a:p>
        </p:txBody>
      </p:sp>
      <p:sp>
        <p:nvSpPr>
          <p:cNvPr id="7229" name="Google Shape;7229;p330"/>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Glaukom</a:t>
            </a:r>
            <a:endParaRPr/>
          </a:p>
        </p:txBody>
      </p:sp>
      <p:sp>
        <p:nvSpPr>
          <p:cNvPr id="7230" name="Google Shape;7230;p330"/>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Nystagmus</a:t>
            </a:r>
            <a:endParaRPr/>
          </a:p>
        </p:txBody>
      </p:sp>
      <p:sp>
        <p:nvSpPr>
          <p:cNvPr id="7231" name="Google Shape;7231;p330"/>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(sensorisch)</a:t>
            </a:r>
            <a:endParaRPr/>
          </a:p>
        </p:txBody>
      </p:sp>
      <p:sp>
        <p:nvSpPr>
          <p:cNvPr id="7232" name="Google Shape;7232;p330"/>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Hypoplasie der Fovea und des Sehnervs</a:t>
            </a:r>
            <a:endParaRPr/>
          </a:p>
        </p:txBody>
      </p:sp>
      <p:sp>
        <p:nvSpPr>
          <p:cNvPr id="7233" name="Google Shape;7233;p330"/>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Katarakt</a:t>
            </a:r>
            <a:endParaRPr/>
          </a:p>
        </p:txBody>
      </p:sp>
      <p:sp>
        <p:nvSpPr>
          <p:cNvPr id="7234" name="Google Shape;7234;p330"/>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Limbaler Stammzellmangel</a:t>
            </a:r>
            <a:endParaRPr/>
          </a:p>
        </p:txBody>
      </p:sp>
      <p:sp>
        <p:nvSpPr>
          <p:cNvPr id="7235" name="Google Shape;7235;p330"/>
          <p:cNvSpPr txBox="1"/>
          <p:nvPr/>
        </p:nvSpPr>
        <p:spPr>
          <a:xfrm>
            <a:off x="2212975" y="3136900"/>
            <a:ext cx="4143375" cy="1076325"/>
          </a:xfrm>
          <a:prstGeom prst="rect">
            <a:avLst/>
          </a:prstGeom>
          <a:solidFill>
            <a:srgbClr val="00B0F0"/>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sng" cap="none" strike="noStrike">
                <a:solidFill>
                  <a:schemeClr val="lt1"/>
                </a:solidFill>
                <a:latin typeface="Arial"/>
                <a:ea typeface="Arial"/>
                <a:cs typeface="Arial"/>
                <a:sym typeface="Arial"/>
              </a:rPr>
              <a:t>Betrachten Sie Aniridie nicht nur als eine Erkrankung der Iris! </a:t>
            </a:r>
            <a:r>
              <a:rPr b="0" i="0" lang="en-US" sz="1200" u="none" cap="none" strike="noStrike">
                <a:solidFill>
                  <a:schemeClr val="lt1"/>
                </a:solidFill>
                <a:latin typeface="Arial"/>
                <a:ea typeface="Arial"/>
                <a:cs typeface="Arial"/>
                <a:sym typeface="Arial"/>
              </a:rPr>
              <a:t>Das </a:t>
            </a:r>
            <a:r>
              <a:rPr b="0" i="1" lang="en-US" sz="1200" u="none" cap="none" strike="noStrike">
                <a:solidFill>
                  <a:schemeClr val="lt1"/>
                </a:solidFill>
                <a:latin typeface="Arial"/>
                <a:ea typeface="Arial"/>
                <a:cs typeface="Arial"/>
                <a:sym typeface="Arial"/>
              </a:rPr>
              <a:t>BCSC </a:t>
            </a:r>
            <a:r>
              <a:rPr b="0" i="0" lang="en-US" sz="1200" u="none" cap="none" strike="noStrike">
                <a:solidFill>
                  <a:schemeClr val="lt1"/>
                </a:solidFill>
                <a:latin typeface="Arial"/>
                <a:ea typeface="Arial"/>
                <a:cs typeface="Arial"/>
                <a:sym typeface="Arial"/>
              </a:rPr>
              <a:t>bezeichnet sie als </a:t>
            </a:r>
            <a:r>
              <a:rPr b="1" i="1" lang="en-US" sz="1200" u="none" cap="none" strike="noStrike">
                <a:solidFill>
                  <a:schemeClr val="dk1"/>
                </a:solidFill>
                <a:latin typeface="Arial"/>
                <a:ea typeface="Arial"/>
                <a:cs typeface="Arial"/>
                <a:sym typeface="Arial"/>
              </a:rPr>
              <a:t>panophthalmische Störung</a:t>
            </a:r>
            <a:endParaRPr b="1" i="1" sz="2000" u="none" cap="none" strike="noStrike">
              <a:solidFill>
                <a:schemeClr val="dk1"/>
              </a:solidFill>
              <a:latin typeface="Arial"/>
              <a:ea typeface="Arial"/>
              <a:cs typeface="Arial"/>
              <a:sym typeface="Arial"/>
            </a:endParaRPr>
          </a:p>
        </p:txBody>
      </p:sp>
    </p:spTree>
  </p:cSld>
  <p:clrMapOvr>
    <a:masterClrMapping/>
  </p:clrMapOvr>
</p:sld>
</file>

<file path=ppt/slides/slide3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39" name="Shape 7239"/>
        <p:cNvGrpSpPr/>
        <p:nvPr/>
      </p:nvGrpSpPr>
      <p:grpSpPr>
        <a:xfrm>
          <a:off x="0" y="0"/>
          <a:ext cx="0" cy="0"/>
          <a:chOff x="0" y="0"/>
          <a:chExt cx="0" cy="0"/>
        </a:xfrm>
      </p:grpSpPr>
      <p:sp>
        <p:nvSpPr>
          <p:cNvPr id="7240" name="Google Shape;7240;p33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241" name="Google Shape;7241;p33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242" name="Google Shape;7242;p331"/>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243" name="Google Shape;7243;p33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244" name="Google Shape;7244;p33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245" name="Google Shape;7245;p331"/>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246" name="Google Shape;7246;p33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247" name="Google Shape;7247;p33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248" name="Google Shape;7248;p331"/>
          <p:cNvCxnSpPr>
            <a:stCxn id="7242"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249" name="Google Shape;7249;p331"/>
          <p:cNvCxnSpPr>
            <a:stCxn id="7242"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250" name="Google Shape;7250;p33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7251" name="Google Shape;7251;p33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252" name="Google Shape;7252;p33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253" name="Google Shape;7253;p33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254" name="Google Shape;7254;p33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255" name="Google Shape;7255;p33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256" name="Google Shape;7256;p33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7257" name="Google Shape;7257;p33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258" name="Google Shape;7258;p33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259" name="Google Shape;7259;p33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260" name="Google Shape;7260;p331"/>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261" name="Google Shape;7261;p33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262" name="Google Shape;7262;p33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263" name="Google Shape;7263;p33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264" name="Google Shape;7264;p33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265" name="Google Shape;7265;p33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266" name="Google Shape;7266;p33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267" name="Google Shape;7267;p33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268" name="Google Shape;7268;p33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269" name="Google Shape;7269;p33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270" name="Google Shape;7270;p33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271" name="Google Shape;7271;p33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272" name="Google Shape;7272;p33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273" name="Google Shape;7273;p331"/>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274" name="Google Shape;7274;p331"/>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275" name="Google Shape;7275;p331"/>
          <p:cNvCxnSpPr>
            <a:stCxn id="7276" idx="3"/>
          </p:cNvCxnSpPr>
          <p:nvPr/>
        </p:nvCxnSpPr>
        <p:spPr>
          <a:xfrm>
            <a:off x="4278313" y="3743325"/>
            <a:ext cx="346200" cy="1274700"/>
          </a:xfrm>
          <a:prstGeom prst="straightConnector1">
            <a:avLst/>
          </a:prstGeom>
          <a:noFill/>
          <a:ln cap="flat" cmpd="sng" w="9525">
            <a:solidFill>
              <a:srgbClr val="BFBFBF"/>
            </a:solidFill>
            <a:prstDash val="solid"/>
            <a:round/>
            <a:headEnd len="sm" w="sm" type="none"/>
            <a:tailEnd len="med" w="med" type="triangle"/>
          </a:ln>
        </p:spPr>
      </p:cxnSp>
      <p:cxnSp>
        <p:nvCxnSpPr>
          <p:cNvPr id="7277" name="Google Shape;7277;p331"/>
          <p:cNvCxnSpPr>
            <a:stCxn id="7276" idx="3"/>
          </p:cNvCxnSpPr>
          <p:nvPr/>
        </p:nvCxnSpPr>
        <p:spPr>
          <a:xfrm flipH="1" rot="10800000">
            <a:off x="4278313" y="2076525"/>
            <a:ext cx="1038300" cy="1666800"/>
          </a:xfrm>
          <a:prstGeom prst="straightConnector1">
            <a:avLst/>
          </a:prstGeom>
          <a:noFill/>
          <a:ln cap="flat" cmpd="sng" w="9525">
            <a:solidFill>
              <a:srgbClr val="BFBFBF"/>
            </a:solidFill>
            <a:prstDash val="solid"/>
            <a:round/>
            <a:headEnd len="sm" w="sm" type="none"/>
            <a:tailEnd len="med" w="med" type="triangle"/>
          </a:ln>
        </p:spPr>
      </p:cxnSp>
      <p:cxnSp>
        <p:nvCxnSpPr>
          <p:cNvPr id="7278" name="Google Shape;7278;p331"/>
          <p:cNvCxnSpPr>
            <a:stCxn id="7276" idx="3"/>
          </p:cNvCxnSpPr>
          <p:nvPr/>
        </p:nvCxnSpPr>
        <p:spPr>
          <a:xfrm flipH="1" rot="10800000">
            <a:off x="4278313" y="3181425"/>
            <a:ext cx="3067200" cy="561900"/>
          </a:xfrm>
          <a:prstGeom prst="straightConnector1">
            <a:avLst/>
          </a:prstGeom>
          <a:noFill/>
          <a:ln cap="flat" cmpd="sng" w="9525">
            <a:solidFill>
              <a:srgbClr val="BFBFBF"/>
            </a:solidFill>
            <a:prstDash val="solid"/>
            <a:round/>
            <a:headEnd len="sm" w="sm" type="none"/>
            <a:tailEnd len="med" w="med" type="triangle"/>
          </a:ln>
        </p:spPr>
      </p:cxnSp>
      <p:cxnSp>
        <p:nvCxnSpPr>
          <p:cNvPr id="7279" name="Google Shape;7279;p331"/>
          <p:cNvCxnSpPr>
            <a:stCxn id="7276" idx="3"/>
          </p:cNvCxnSpPr>
          <p:nvPr/>
        </p:nvCxnSpPr>
        <p:spPr>
          <a:xfrm>
            <a:off x="4278313" y="3743325"/>
            <a:ext cx="3138600" cy="843000"/>
          </a:xfrm>
          <a:prstGeom prst="straightConnector1">
            <a:avLst/>
          </a:prstGeom>
          <a:noFill/>
          <a:ln cap="flat" cmpd="sng" w="9525">
            <a:solidFill>
              <a:srgbClr val="BFBFBF"/>
            </a:solidFill>
            <a:prstDash val="solid"/>
            <a:round/>
            <a:headEnd len="sm" w="sm" type="none"/>
            <a:tailEnd len="med" w="med" type="triangle"/>
          </a:ln>
        </p:spPr>
      </p:cxnSp>
      <p:cxnSp>
        <p:nvCxnSpPr>
          <p:cNvPr id="7280" name="Google Shape;7280;p331"/>
          <p:cNvCxnSpPr>
            <a:stCxn id="7276" idx="3"/>
          </p:cNvCxnSpPr>
          <p:nvPr/>
        </p:nvCxnSpPr>
        <p:spPr>
          <a:xfrm flipH="1" rot="10800000">
            <a:off x="4278313" y="2686125"/>
            <a:ext cx="3008400" cy="1057200"/>
          </a:xfrm>
          <a:prstGeom prst="straightConnector1">
            <a:avLst/>
          </a:prstGeom>
          <a:noFill/>
          <a:ln cap="flat" cmpd="sng" w="9525">
            <a:solidFill>
              <a:srgbClr val="BFBFBF"/>
            </a:solidFill>
            <a:prstDash val="solid"/>
            <a:round/>
            <a:headEnd len="sm" w="sm" type="none"/>
            <a:tailEnd len="med" w="med" type="triangle"/>
          </a:ln>
        </p:spPr>
      </p:cxnSp>
      <p:sp>
        <p:nvSpPr>
          <p:cNvPr id="7276" name="Google Shape;7276;p331"/>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Augenbezogene Begleiterscheinungen der Aniridie:</a:t>
            </a:r>
            <a:endParaRPr/>
          </a:p>
        </p:txBody>
      </p:sp>
      <p:sp>
        <p:nvSpPr>
          <p:cNvPr id="7281" name="Google Shape;7281;p331"/>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Glaukom</a:t>
            </a:r>
            <a:endParaRPr/>
          </a:p>
        </p:txBody>
      </p:sp>
      <p:sp>
        <p:nvSpPr>
          <p:cNvPr id="7282" name="Google Shape;7282;p331"/>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Nystagmus</a:t>
            </a:r>
            <a:endParaRPr/>
          </a:p>
        </p:txBody>
      </p:sp>
      <p:sp>
        <p:nvSpPr>
          <p:cNvPr id="7283" name="Google Shape;7283;p331"/>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(sensorisch)</a:t>
            </a:r>
            <a:endParaRPr/>
          </a:p>
        </p:txBody>
      </p:sp>
      <p:sp>
        <p:nvSpPr>
          <p:cNvPr id="7284" name="Google Shape;7284;p331"/>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Hypoplasie der Fovea und des Sehnervs</a:t>
            </a:r>
            <a:endParaRPr/>
          </a:p>
        </p:txBody>
      </p:sp>
      <p:sp>
        <p:nvSpPr>
          <p:cNvPr id="7285" name="Google Shape;7285;p331"/>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Katarakt</a:t>
            </a:r>
            <a:endParaRPr/>
          </a:p>
        </p:txBody>
      </p:sp>
      <p:sp>
        <p:nvSpPr>
          <p:cNvPr id="7286" name="Google Shape;7286;p331"/>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Limbaler Stammzellmangel</a:t>
            </a:r>
            <a:endParaRPr/>
          </a:p>
        </p:txBody>
      </p:sp>
      <p:sp>
        <p:nvSpPr>
          <p:cNvPr id="7287" name="Google Shape;7287;p331"/>
          <p:cNvSpPr txBox="1"/>
          <p:nvPr/>
        </p:nvSpPr>
        <p:spPr>
          <a:xfrm>
            <a:off x="2212975" y="3136900"/>
            <a:ext cx="4143375" cy="1076325"/>
          </a:xfrm>
          <a:prstGeom prst="rect">
            <a:avLst/>
          </a:prstGeom>
          <a:solidFill>
            <a:srgbClr val="00B0F0"/>
          </a:solidFill>
          <a:ln cap="flat" cmpd="sng" w="9525">
            <a:solidFill>
              <a:srgbClr val="BFBFBF"/>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sng" cap="none" strike="noStrike">
                <a:solidFill>
                  <a:srgbClr val="BFBFBF"/>
                </a:solidFill>
                <a:latin typeface="Arial"/>
                <a:ea typeface="Arial"/>
                <a:cs typeface="Arial"/>
                <a:sym typeface="Arial"/>
              </a:rPr>
              <a:t>Betrachten Sie Aniridie nicht nur als eine Erkrankung der Iris! </a:t>
            </a:r>
            <a:r>
              <a:rPr b="0" i="0" lang="en-US" sz="1200" u="none" cap="none" strike="noStrike">
                <a:solidFill>
                  <a:srgbClr val="BFBFBF"/>
                </a:solidFill>
                <a:latin typeface="Arial"/>
                <a:ea typeface="Arial"/>
                <a:cs typeface="Arial"/>
                <a:sym typeface="Arial"/>
              </a:rPr>
              <a:t>Das </a:t>
            </a:r>
            <a:r>
              <a:rPr b="0" i="1" lang="en-US" sz="1200" u="none" cap="none" strike="noStrike">
                <a:solidFill>
                  <a:srgbClr val="BFBFBF"/>
                </a:solidFill>
                <a:latin typeface="Arial"/>
                <a:ea typeface="Arial"/>
                <a:cs typeface="Arial"/>
                <a:sym typeface="Arial"/>
              </a:rPr>
              <a:t>BCSC </a:t>
            </a:r>
            <a:r>
              <a:rPr b="0" i="0" lang="en-US" sz="1200" u="none" cap="none" strike="noStrike">
                <a:solidFill>
                  <a:srgbClr val="BFBFBF"/>
                </a:solidFill>
                <a:latin typeface="Arial"/>
                <a:ea typeface="Arial"/>
                <a:cs typeface="Arial"/>
                <a:sym typeface="Arial"/>
              </a:rPr>
              <a:t>bezeichnet sie als </a:t>
            </a:r>
            <a:r>
              <a:rPr b="1" i="1" lang="en-US" sz="1200" u="none" cap="none" strike="noStrike">
                <a:solidFill>
                  <a:srgbClr val="BFBFBF"/>
                </a:solidFill>
                <a:latin typeface="Arial"/>
                <a:ea typeface="Arial"/>
                <a:cs typeface="Arial"/>
                <a:sym typeface="Arial"/>
              </a:rPr>
              <a:t>panophthalmische</a:t>
            </a:r>
            <a:r>
              <a:rPr b="0" i="0" lang="en-US" sz="1200" u="none" cap="none" strike="noStrike">
                <a:solidFill>
                  <a:srgbClr val="BFBFBF"/>
                </a:solidFill>
                <a:latin typeface="Arial"/>
                <a:ea typeface="Arial"/>
                <a:cs typeface="Arial"/>
                <a:sym typeface="Arial"/>
              </a:rPr>
              <a:t> </a:t>
            </a:r>
            <a:r>
              <a:rPr b="1" i="1" lang="en-US" sz="1200" u="none" cap="none" strike="noStrike">
                <a:solidFill>
                  <a:srgbClr val="BFBFBF"/>
                </a:solidFill>
                <a:latin typeface="Arial"/>
                <a:ea typeface="Arial"/>
                <a:cs typeface="Arial"/>
                <a:sym typeface="Arial"/>
              </a:rPr>
              <a:t>Störung</a:t>
            </a:r>
            <a:endParaRPr b="1" i="1" sz="2000" u="none" cap="none" strike="noStrike">
              <a:solidFill>
                <a:srgbClr val="BFBFBF"/>
              </a:solidFill>
              <a:latin typeface="Arial"/>
              <a:ea typeface="Arial"/>
              <a:cs typeface="Arial"/>
              <a:sym typeface="Arial"/>
            </a:endParaRPr>
          </a:p>
        </p:txBody>
      </p:sp>
      <p:sp>
        <p:nvSpPr>
          <p:cNvPr id="7288" name="Google Shape;7288;p331"/>
          <p:cNvSpPr txBox="1"/>
          <p:nvPr/>
        </p:nvSpPr>
        <p:spPr>
          <a:xfrm>
            <a:off x="455613" y="1760538"/>
            <a:ext cx="6388100" cy="2800350"/>
          </a:xfrm>
          <a:prstGeom prst="rect">
            <a:avLst/>
          </a:prstGeom>
          <a:solidFill>
            <a:srgbClr val="FFE28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die Genetik der Aniridie sprechen. Mit wenigen Ausnahmen lassen sich die meisten Fälle auf Defekte in einem bestimmten Gen zurückführen. Welches? (Das wissen Sie übrigens.)</a:t>
            </a:r>
            <a:endParaRPr b="0" i="1"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E285"/>
                </a:solidFill>
                <a:latin typeface="Arial"/>
                <a:ea typeface="Arial"/>
                <a:cs typeface="Arial"/>
                <a:sym typeface="Arial"/>
              </a:rPr>
              <a:t>PAX6</a:t>
            </a:r>
            <a:endParaRPr/>
          </a:p>
          <a:p>
            <a:pPr indent="0" lvl="0" marL="0" marR="0" rtl="0" algn="l">
              <a:spcBef>
                <a:spcPts val="0"/>
              </a:spcBef>
              <a:spcAft>
                <a:spcPts val="0"/>
              </a:spcAft>
              <a:buNone/>
            </a:pPr>
            <a:r>
              <a:t/>
            </a:r>
            <a:endParaRPr b="0" i="0"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E285"/>
                </a:solidFill>
                <a:latin typeface="Arial"/>
                <a:ea typeface="Arial"/>
                <a:cs typeface="Arial"/>
                <a:sym typeface="Arial"/>
              </a:rPr>
              <a:t>Was für ein Gen ist PAX6 eigentlich?</a:t>
            </a:r>
            <a:endParaRPr/>
          </a:p>
          <a:p>
            <a:pPr indent="0" lvl="0" marL="0" marR="0" rtl="0" algn="l">
              <a:spcBef>
                <a:spcPts val="0"/>
              </a:spcBef>
              <a:spcAft>
                <a:spcPts val="0"/>
              </a:spcAft>
              <a:buNone/>
            </a:pPr>
            <a:r>
              <a:rPr b="0" i="0" lang="en-US" sz="1200" u="none" cap="none" strike="noStrike">
                <a:solidFill>
                  <a:srgbClr val="FFE285"/>
                </a:solidFill>
                <a:latin typeface="Arial"/>
                <a:ea typeface="Arial"/>
                <a:cs typeface="Arial"/>
                <a:sym typeface="Arial"/>
              </a:rPr>
              <a:t>Ein Homeobox-Gen</a:t>
            </a:r>
            <a:endParaRPr/>
          </a:p>
          <a:p>
            <a:pPr indent="0" lvl="0" marL="0" marR="0" rtl="0" algn="l">
              <a:spcBef>
                <a:spcPts val="0"/>
              </a:spcBef>
              <a:spcAft>
                <a:spcPts val="0"/>
              </a:spcAft>
              <a:buNone/>
            </a:pPr>
            <a:r>
              <a:t/>
            </a:r>
            <a:endParaRPr b="0" i="0"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E285"/>
                </a:solidFill>
                <a:latin typeface="Arial"/>
                <a:ea typeface="Arial"/>
                <a:cs typeface="Arial"/>
                <a:sym typeface="Arial"/>
              </a:rPr>
              <a:t>Was ist ein </a:t>
            </a:r>
            <a:r>
              <a:rPr b="0" i="0" lang="en-US" sz="1200" u="none" cap="none" strike="noStrike">
                <a:solidFill>
                  <a:srgbClr val="FFE285"/>
                </a:solidFill>
                <a:latin typeface="Arial"/>
                <a:ea typeface="Arial"/>
                <a:cs typeface="Arial"/>
                <a:sym typeface="Arial"/>
              </a:rPr>
              <a:t>Homeobox-Gen</a:t>
            </a:r>
            <a:r>
              <a:rPr b="0" i="1" lang="en-US" sz="1200" u="none" cap="none" strike="noStrike">
                <a:solidFill>
                  <a:srgbClr val="FFE285"/>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E285"/>
                </a:solidFill>
                <a:latin typeface="Arial"/>
                <a:ea typeface="Arial"/>
                <a:cs typeface="Arial"/>
                <a:sym typeface="Arial"/>
              </a:rPr>
              <a:t>Eines, das die Morphogenese reguliert</a:t>
            </a:r>
            <a:r>
              <a:rPr b="1" i="0" lang="en-US" sz="1200" u="none" cap="none" strike="noStrike">
                <a:solidFill>
                  <a:srgbClr val="FFE285"/>
                </a:solidFill>
                <a:latin typeface="Arial"/>
                <a:ea typeface="Arial"/>
                <a:cs typeface="Arial"/>
                <a:sym typeface="Arial"/>
              </a:rPr>
              <a:t>. </a:t>
            </a:r>
            <a:r>
              <a:rPr b="0" i="0" lang="en-US" sz="1200" u="none" cap="none" strike="noStrike">
                <a:solidFill>
                  <a:srgbClr val="FFE285"/>
                </a:solidFill>
                <a:latin typeface="Arial"/>
                <a:ea typeface="Arial"/>
                <a:cs typeface="Arial"/>
                <a:sym typeface="Arial"/>
              </a:rPr>
              <a:t>Wie es im </a:t>
            </a:r>
            <a:r>
              <a:rPr b="0" i="1" lang="en-US" sz="1200" u="none" cap="none" strike="noStrike">
                <a:solidFill>
                  <a:srgbClr val="FFE285"/>
                </a:solidFill>
                <a:latin typeface="Arial"/>
                <a:ea typeface="Arial"/>
                <a:cs typeface="Arial"/>
                <a:sym typeface="Arial"/>
              </a:rPr>
              <a:t>Peds</a:t>
            </a:r>
            <a:r>
              <a:rPr b="0" i="0" lang="en-US" sz="1200" u="none" cap="none" strike="noStrike">
                <a:solidFill>
                  <a:srgbClr val="FFE285"/>
                </a:solidFill>
                <a:latin typeface="Arial"/>
                <a:ea typeface="Arial"/>
                <a:cs typeface="Arial"/>
                <a:sym typeface="Arial"/>
              </a:rPr>
              <a:t>-Buch heißt: „Das </a:t>
            </a:r>
            <a:r>
              <a:rPr b="0" i="1" lang="en-US" sz="1200" u="none" cap="none" strike="noStrike">
                <a:solidFill>
                  <a:srgbClr val="FFE285"/>
                </a:solidFill>
                <a:latin typeface="Arial"/>
                <a:ea typeface="Arial"/>
                <a:cs typeface="Arial"/>
                <a:sym typeface="Arial"/>
              </a:rPr>
              <a:t>PAX6</a:t>
            </a:r>
            <a:r>
              <a:rPr b="0" i="0" lang="en-US" sz="1200" u="none" cap="none" strike="noStrike">
                <a:solidFill>
                  <a:srgbClr val="FFE285"/>
                </a:solidFill>
                <a:latin typeface="Arial"/>
                <a:ea typeface="Arial"/>
                <a:cs typeface="Arial"/>
                <a:sym typeface="Arial"/>
              </a:rPr>
              <a:t>-Gen ist das Hauptkontrollgen für die Augenmorphogenese.“</a:t>
            </a:r>
            <a:endParaRPr/>
          </a:p>
        </p:txBody>
      </p:sp>
    </p:spTree>
  </p:cSld>
  <p:clrMapOvr>
    <a:masterClrMapping/>
  </p:clrMapOvr>
</p:sld>
</file>

<file path=ppt/slides/slide3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92" name="Shape 7292"/>
        <p:cNvGrpSpPr/>
        <p:nvPr/>
      </p:nvGrpSpPr>
      <p:grpSpPr>
        <a:xfrm>
          <a:off x="0" y="0"/>
          <a:ext cx="0" cy="0"/>
          <a:chOff x="0" y="0"/>
          <a:chExt cx="0" cy="0"/>
        </a:xfrm>
      </p:grpSpPr>
      <p:sp>
        <p:nvSpPr>
          <p:cNvPr id="7293" name="Google Shape;7293;p33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294" name="Google Shape;7294;p33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295" name="Google Shape;7295;p332"/>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296" name="Google Shape;7296;p33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297" name="Google Shape;7297;p33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298" name="Google Shape;7298;p332"/>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299" name="Google Shape;7299;p33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300" name="Google Shape;7300;p33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301" name="Google Shape;7301;p332"/>
          <p:cNvCxnSpPr>
            <a:stCxn id="7295"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302" name="Google Shape;7302;p332"/>
          <p:cNvCxnSpPr>
            <a:stCxn id="7295"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303" name="Google Shape;7303;p332"/>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7304" name="Google Shape;7304;p33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305" name="Google Shape;7305;p33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306" name="Google Shape;7306;p33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307" name="Google Shape;7307;p33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308" name="Google Shape;7308;p33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309" name="Google Shape;7309;p33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7310" name="Google Shape;7310;p33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311" name="Google Shape;7311;p33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312" name="Google Shape;7312;p33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313" name="Google Shape;7313;p332"/>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314" name="Google Shape;7314;p33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315" name="Google Shape;7315;p33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316" name="Google Shape;7316;p33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317" name="Google Shape;7317;p33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318" name="Google Shape;7318;p33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319" name="Google Shape;7319;p33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320" name="Google Shape;7320;p33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321" name="Google Shape;7321;p33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322" name="Google Shape;7322;p33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323" name="Google Shape;7323;p33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324" name="Google Shape;7324;p33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325" name="Google Shape;7325;p33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326" name="Google Shape;7326;p332"/>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327" name="Google Shape;7327;p332"/>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328" name="Google Shape;7328;p332"/>
          <p:cNvCxnSpPr>
            <a:stCxn id="7329" idx="3"/>
          </p:cNvCxnSpPr>
          <p:nvPr/>
        </p:nvCxnSpPr>
        <p:spPr>
          <a:xfrm>
            <a:off x="4278313" y="3743325"/>
            <a:ext cx="346200" cy="1274700"/>
          </a:xfrm>
          <a:prstGeom prst="straightConnector1">
            <a:avLst/>
          </a:prstGeom>
          <a:noFill/>
          <a:ln cap="flat" cmpd="sng" w="9525">
            <a:solidFill>
              <a:srgbClr val="BFBFBF"/>
            </a:solidFill>
            <a:prstDash val="solid"/>
            <a:round/>
            <a:headEnd len="sm" w="sm" type="none"/>
            <a:tailEnd len="med" w="med" type="triangle"/>
          </a:ln>
        </p:spPr>
      </p:cxnSp>
      <p:cxnSp>
        <p:nvCxnSpPr>
          <p:cNvPr id="7330" name="Google Shape;7330;p332"/>
          <p:cNvCxnSpPr>
            <a:stCxn id="7329" idx="3"/>
          </p:cNvCxnSpPr>
          <p:nvPr/>
        </p:nvCxnSpPr>
        <p:spPr>
          <a:xfrm flipH="1" rot="10800000">
            <a:off x="4278313" y="2076525"/>
            <a:ext cx="1038300" cy="1666800"/>
          </a:xfrm>
          <a:prstGeom prst="straightConnector1">
            <a:avLst/>
          </a:prstGeom>
          <a:noFill/>
          <a:ln cap="flat" cmpd="sng" w="9525">
            <a:solidFill>
              <a:srgbClr val="BFBFBF"/>
            </a:solidFill>
            <a:prstDash val="solid"/>
            <a:round/>
            <a:headEnd len="sm" w="sm" type="none"/>
            <a:tailEnd len="med" w="med" type="triangle"/>
          </a:ln>
        </p:spPr>
      </p:cxnSp>
      <p:cxnSp>
        <p:nvCxnSpPr>
          <p:cNvPr id="7331" name="Google Shape;7331;p332"/>
          <p:cNvCxnSpPr>
            <a:stCxn id="7329" idx="3"/>
          </p:cNvCxnSpPr>
          <p:nvPr/>
        </p:nvCxnSpPr>
        <p:spPr>
          <a:xfrm flipH="1" rot="10800000">
            <a:off x="4278313" y="3181425"/>
            <a:ext cx="3067200" cy="561900"/>
          </a:xfrm>
          <a:prstGeom prst="straightConnector1">
            <a:avLst/>
          </a:prstGeom>
          <a:noFill/>
          <a:ln cap="flat" cmpd="sng" w="9525">
            <a:solidFill>
              <a:srgbClr val="BFBFBF"/>
            </a:solidFill>
            <a:prstDash val="solid"/>
            <a:round/>
            <a:headEnd len="sm" w="sm" type="none"/>
            <a:tailEnd len="med" w="med" type="triangle"/>
          </a:ln>
        </p:spPr>
      </p:cxnSp>
      <p:cxnSp>
        <p:nvCxnSpPr>
          <p:cNvPr id="7332" name="Google Shape;7332;p332"/>
          <p:cNvCxnSpPr>
            <a:stCxn id="7329" idx="3"/>
          </p:cNvCxnSpPr>
          <p:nvPr/>
        </p:nvCxnSpPr>
        <p:spPr>
          <a:xfrm>
            <a:off x="4278313" y="3743325"/>
            <a:ext cx="3138600" cy="843000"/>
          </a:xfrm>
          <a:prstGeom prst="straightConnector1">
            <a:avLst/>
          </a:prstGeom>
          <a:noFill/>
          <a:ln cap="flat" cmpd="sng" w="9525">
            <a:solidFill>
              <a:srgbClr val="BFBFBF"/>
            </a:solidFill>
            <a:prstDash val="solid"/>
            <a:round/>
            <a:headEnd len="sm" w="sm" type="none"/>
            <a:tailEnd len="med" w="med" type="triangle"/>
          </a:ln>
        </p:spPr>
      </p:cxnSp>
      <p:cxnSp>
        <p:nvCxnSpPr>
          <p:cNvPr id="7333" name="Google Shape;7333;p332"/>
          <p:cNvCxnSpPr>
            <a:stCxn id="7329" idx="3"/>
          </p:cNvCxnSpPr>
          <p:nvPr/>
        </p:nvCxnSpPr>
        <p:spPr>
          <a:xfrm flipH="1" rot="10800000">
            <a:off x="4278313" y="2686125"/>
            <a:ext cx="3008400" cy="1057200"/>
          </a:xfrm>
          <a:prstGeom prst="straightConnector1">
            <a:avLst/>
          </a:prstGeom>
          <a:noFill/>
          <a:ln cap="flat" cmpd="sng" w="9525">
            <a:solidFill>
              <a:srgbClr val="BFBFBF"/>
            </a:solidFill>
            <a:prstDash val="solid"/>
            <a:round/>
            <a:headEnd len="sm" w="sm" type="none"/>
            <a:tailEnd len="med" w="med" type="triangle"/>
          </a:ln>
        </p:spPr>
      </p:cxnSp>
      <p:sp>
        <p:nvSpPr>
          <p:cNvPr id="7329" name="Google Shape;7329;p332"/>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Augenbezogene Begleiterscheinungen der Aniridie:</a:t>
            </a:r>
            <a:endParaRPr/>
          </a:p>
        </p:txBody>
      </p:sp>
      <p:sp>
        <p:nvSpPr>
          <p:cNvPr id="7334" name="Google Shape;7334;p332"/>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Glaukom</a:t>
            </a:r>
            <a:endParaRPr/>
          </a:p>
        </p:txBody>
      </p:sp>
      <p:sp>
        <p:nvSpPr>
          <p:cNvPr id="7335" name="Google Shape;7335;p332"/>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Nystagmus</a:t>
            </a:r>
            <a:endParaRPr/>
          </a:p>
        </p:txBody>
      </p:sp>
      <p:sp>
        <p:nvSpPr>
          <p:cNvPr id="7336" name="Google Shape;7336;p332"/>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(sensorisch)</a:t>
            </a:r>
            <a:endParaRPr/>
          </a:p>
        </p:txBody>
      </p:sp>
      <p:sp>
        <p:nvSpPr>
          <p:cNvPr id="7337" name="Google Shape;7337;p332"/>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Hypoplasie der Fovea und des Sehnervs</a:t>
            </a:r>
            <a:endParaRPr/>
          </a:p>
        </p:txBody>
      </p:sp>
      <p:sp>
        <p:nvSpPr>
          <p:cNvPr id="7338" name="Google Shape;7338;p332"/>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Katarakt</a:t>
            </a:r>
            <a:endParaRPr/>
          </a:p>
        </p:txBody>
      </p:sp>
      <p:sp>
        <p:nvSpPr>
          <p:cNvPr id="7339" name="Google Shape;7339;p332"/>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Limbaler Stammzellmangel</a:t>
            </a:r>
            <a:endParaRPr/>
          </a:p>
        </p:txBody>
      </p:sp>
      <p:sp>
        <p:nvSpPr>
          <p:cNvPr id="7340" name="Google Shape;7340;p332"/>
          <p:cNvSpPr txBox="1"/>
          <p:nvPr/>
        </p:nvSpPr>
        <p:spPr>
          <a:xfrm>
            <a:off x="2212975" y="3136900"/>
            <a:ext cx="4143375" cy="1076325"/>
          </a:xfrm>
          <a:prstGeom prst="rect">
            <a:avLst/>
          </a:prstGeom>
          <a:solidFill>
            <a:srgbClr val="00B0F0"/>
          </a:solidFill>
          <a:ln cap="flat" cmpd="sng" w="9525">
            <a:solidFill>
              <a:srgbClr val="BFBFBF"/>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sng" cap="none" strike="noStrike">
                <a:solidFill>
                  <a:srgbClr val="BFBFBF"/>
                </a:solidFill>
                <a:latin typeface="Arial"/>
                <a:ea typeface="Arial"/>
                <a:cs typeface="Arial"/>
                <a:sym typeface="Arial"/>
              </a:rPr>
              <a:t>Betrachten Sie Aniridie nicht nur als eine Erkrankung der Iris! </a:t>
            </a:r>
            <a:r>
              <a:rPr b="0" i="0" lang="en-US" sz="1200" u="none" cap="none" strike="noStrike">
                <a:solidFill>
                  <a:srgbClr val="BFBFBF"/>
                </a:solidFill>
                <a:latin typeface="Arial"/>
                <a:ea typeface="Arial"/>
                <a:cs typeface="Arial"/>
                <a:sym typeface="Arial"/>
              </a:rPr>
              <a:t>Das </a:t>
            </a:r>
            <a:r>
              <a:rPr b="0" i="1" lang="en-US" sz="1200" u="none" cap="none" strike="noStrike">
                <a:solidFill>
                  <a:srgbClr val="BFBFBF"/>
                </a:solidFill>
                <a:latin typeface="Arial"/>
                <a:ea typeface="Arial"/>
                <a:cs typeface="Arial"/>
                <a:sym typeface="Arial"/>
              </a:rPr>
              <a:t>BCSC </a:t>
            </a:r>
            <a:r>
              <a:rPr b="0" i="0" lang="en-US" sz="1200" u="none" cap="none" strike="noStrike">
                <a:solidFill>
                  <a:srgbClr val="BFBFBF"/>
                </a:solidFill>
                <a:latin typeface="Arial"/>
                <a:ea typeface="Arial"/>
                <a:cs typeface="Arial"/>
                <a:sym typeface="Arial"/>
              </a:rPr>
              <a:t>bezeichnet sie als </a:t>
            </a:r>
            <a:r>
              <a:rPr b="1" i="1" lang="en-US" sz="1200" u="none" cap="none" strike="noStrike">
                <a:solidFill>
                  <a:srgbClr val="BFBFBF"/>
                </a:solidFill>
                <a:latin typeface="Arial"/>
                <a:ea typeface="Arial"/>
                <a:cs typeface="Arial"/>
                <a:sym typeface="Arial"/>
              </a:rPr>
              <a:t>panophthalmische</a:t>
            </a:r>
            <a:r>
              <a:rPr b="0" i="0" lang="en-US" sz="1200" u="none" cap="none" strike="noStrike">
                <a:solidFill>
                  <a:srgbClr val="BFBFBF"/>
                </a:solidFill>
                <a:latin typeface="Arial"/>
                <a:ea typeface="Arial"/>
                <a:cs typeface="Arial"/>
                <a:sym typeface="Arial"/>
              </a:rPr>
              <a:t> </a:t>
            </a:r>
            <a:r>
              <a:rPr b="1" i="1" lang="en-US" sz="1200" u="none" cap="none" strike="noStrike">
                <a:solidFill>
                  <a:srgbClr val="BFBFBF"/>
                </a:solidFill>
                <a:latin typeface="Arial"/>
                <a:ea typeface="Arial"/>
                <a:cs typeface="Arial"/>
                <a:sym typeface="Arial"/>
              </a:rPr>
              <a:t>Störung</a:t>
            </a:r>
            <a:endParaRPr b="1" i="1" sz="2000" u="none" cap="none" strike="noStrike">
              <a:solidFill>
                <a:srgbClr val="BFBFBF"/>
              </a:solidFill>
              <a:latin typeface="Arial"/>
              <a:ea typeface="Arial"/>
              <a:cs typeface="Arial"/>
              <a:sym typeface="Arial"/>
            </a:endParaRPr>
          </a:p>
        </p:txBody>
      </p:sp>
      <p:sp>
        <p:nvSpPr>
          <p:cNvPr id="7341" name="Google Shape;7341;p332"/>
          <p:cNvSpPr txBox="1"/>
          <p:nvPr/>
        </p:nvSpPr>
        <p:spPr>
          <a:xfrm>
            <a:off x="455613" y="1760538"/>
            <a:ext cx="6388200" cy="2180700"/>
          </a:xfrm>
          <a:prstGeom prst="rect">
            <a:avLst/>
          </a:prstGeom>
          <a:solidFill>
            <a:srgbClr val="FFE28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die Genetik der Aniridie sprechen. Mit wenigen Ausnahmen lassen sich die meisten Fälle auf Defekte in einem bestimmten Gen zurückführen. Welches?</a:t>
            </a:r>
            <a:r>
              <a:rPr i="1" lang="en-US" sz="1200">
                <a:solidFill>
                  <a:schemeClr val="dk1"/>
                </a:solidFill>
              </a:rPr>
              <a:t> </a:t>
            </a:r>
            <a:r>
              <a:rPr b="0" i="1" lang="en-US" sz="1200" u="none" cap="none" strike="noStrike">
                <a:solidFill>
                  <a:schemeClr val="dk1"/>
                </a:solidFill>
                <a:latin typeface="Arial"/>
                <a:ea typeface="Arial"/>
                <a:cs typeface="Arial"/>
                <a:sym typeface="Arial"/>
              </a:rPr>
              <a:t>(Das wissen Sie übrigens.)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PAX6</a:t>
            </a:r>
            <a:endParaRPr b="0" i="0"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E285"/>
                </a:solidFill>
                <a:latin typeface="Arial"/>
                <a:ea typeface="Arial"/>
                <a:cs typeface="Arial"/>
                <a:sym typeface="Arial"/>
              </a:rPr>
              <a:t>Was für ein Gen ist PAX6 eigentlich?</a:t>
            </a:r>
            <a:endParaRPr/>
          </a:p>
          <a:p>
            <a:pPr indent="0" lvl="0" marL="0" marR="0" rtl="0" algn="l">
              <a:spcBef>
                <a:spcPts val="0"/>
              </a:spcBef>
              <a:spcAft>
                <a:spcPts val="0"/>
              </a:spcAft>
              <a:buNone/>
            </a:pPr>
            <a:r>
              <a:rPr b="0" i="0" lang="en-US" sz="1200" u="none" cap="none" strike="noStrike">
                <a:solidFill>
                  <a:srgbClr val="FFE285"/>
                </a:solidFill>
                <a:latin typeface="Arial"/>
                <a:ea typeface="Arial"/>
                <a:cs typeface="Arial"/>
                <a:sym typeface="Arial"/>
              </a:rPr>
              <a:t>Ein Homeobox-Gen</a:t>
            </a:r>
            <a:endParaRPr/>
          </a:p>
          <a:p>
            <a:pPr indent="0" lvl="0" marL="0" marR="0" rtl="0" algn="l">
              <a:spcBef>
                <a:spcPts val="0"/>
              </a:spcBef>
              <a:spcAft>
                <a:spcPts val="0"/>
              </a:spcAft>
              <a:buNone/>
            </a:pPr>
            <a:r>
              <a:t/>
            </a:r>
            <a:endParaRPr b="0" i="0"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E285"/>
                </a:solidFill>
                <a:latin typeface="Arial"/>
                <a:ea typeface="Arial"/>
                <a:cs typeface="Arial"/>
                <a:sym typeface="Arial"/>
              </a:rPr>
              <a:t>Was ist ein </a:t>
            </a:r>
            <a:r>
              <a:rPr b="0" i="0" lang="en-US" sz="1200" u="none" cap="none" strike="noStrike">
                <a:solidFill>
                  <a:srgbClr val="FFE285"/>
                </a:solidFill>
                <a:latin typeface="Arial"/>
                <a:ea typeface="Arial"/>
                <a:cs typeface="Arial"/>
                <a:sym typeface="Arial"/>
              </a:rPr>
              <a:t>Homeobox-Gen</a:t>
            </a:r>
            <a:r>
              <a:rPr b="0" i="1" lang="en-US" sz="1200" u="none" cap="none" strike="noStrike">
                <a:solidFill>
                  <a:srgbClr val="FFE285"/>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E285"/>
                </a:solidFill>
                <a:latin typeface="Arial"/>
                <a:ea typeface="Arial"/>
                <a:cs typeface="Arial"/>
                <a:sym typeface="Arial"/>
              </a:rPr>
              <a:t>Eines, das die Morphogenese reguliert</a:t>
            </a:r>
            <a:r>
              <a:rPr b="1" i="0" lang="en-US" sz="1200" u="none" cap="none" strike="noStrike">
                <a:solidFill>
                  <a:srgbClr val="FFE285"/>
                </a:solidFill>
                <a:latin typeface="Arial"/>
                <a:ea typeface="Arial"/>
                <a:cs typeface="Arial"/>
                <a:sym typeface="Arial"/>
              </a:rPr>
              <a:t>. </a:t>
            </a:r>
            <a:r>
              <a:rPr b="0" i="0" lang="en-US" sz="1200" u="none" cap="none" strike="noStrike">
                <a:solidFill>
                  <a:srgbClr val="FFE285"/>
                </a:solidFill>
                <a:latin typeface="Arial"/>
                <a:ea typeface="Arial"/>
                <a:cs typeface="Arial"/>
                <a:sym typeface="Arial"/>
              </a:rPr>
              <a:t>Wie es im </a:t>
            </a:r>
            <a:r>
              <a:rPr b="0" i="1" lang="en-US" sz="1200" u="none" cap="none" strike="noStrike">
                <a:solidFill>
                  <a:srgbClr val="FFE285"/>
                </a:solidFill>
                <a:latin typeface="Arial"/>
                <a:ea typeface="Arial"/>
                <a:cs typeface="Arial"/>
                <a:sym typeface="Arial"/>
              </a:rPr>
              <a:t>Peds</a:t>
            </a:r>
            <a:r>
              <a:rPr b="0" i="0" lang="en-US" sz="1200" u="none" cap="none" strike="noStrike">
                <a:solidFill>
                  <a:srgbClr val="FFE285"/>
                </a:solidFill>
                <a:latin typeface="Arial"/>
                <a:ea typeface="Arial"/>
                <a:cs typeface="Arial"/>
                <a:sym typeface="Arial"/>
              </a:rPr>
              <a:t>-Buch heißt: „Das </a:t>
            </a:r>
            <a:r>
              <a:rPr b="0" i="1" lang="en-US" sz="1200" u="none" cap="none" strike="noStrike">
                <a:solidFill>
                  <a:srgbClr val="FFE285"/>
                </a:solidFill>
                <a:latin typeface="Arial"/>
                <a:ea typeface="Arial"/>
                <a:cs typeface="Arial"/>
                <a:sym typeface="Arial"/>
              </a:rPr>
              <a:t>PAX6</a:t>
            </a:r>
            <a:r>
              <a:rPr b="0" i="0" lang="en-US" sz="1200" u="none" cap="none" strike="noStrike">
                <a:solidFill>
                  <a:srgbClr val="FFE285"/>
                </a:solidFill>
                <a:latin typeface="Arial"/>
                <a:ea typeface="Arial"/>
                <a:cs typeface="Arial"/>
                <a:sym typeface="Arial"/>
              </a:rPr>
              <a:t>-Gen ist das Hauptkontrollgen für die Augenmorphogenese.“</a:t>
            </a:r>
            <a:endParaRPr/>
          </a:p>
        </p:txBody>
      </p:sp>
    </p:spTree>
  </p:cSld>
  <p:clrMapOvr>
    <a:masterClrMapping/>
  </p:clrMapOvr>
</p:sld>
</file>

<file path=ppt/slides/slide3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5" name="Shape 7345"/>
        <p:cNvGrpSpPr/>
        <p:nvPr/>
      </p:nvGrpSpPr>
      <p:grpSpPr>
        <a:xfrm>
          <a:off x="0" y="0"/>
          <a:ext cx="0" cy="0"/>
          <a:chOff x="0" y="0"/>
          <a:chExt cx="0" cy="0"/>
        </a:xfrm>
      </p:grpSpPr>
      <p:sp>
        <p:nvSpPr>
          <p:cNvPr id="7346" name="Google Shape;7346;p33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347" name="Google Shape;7347;p33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348" name="Google Shape;7348;p333"/>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349" name="Google Shape;7349;p33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350" name="Google Shape;7350;p33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351" name="Google Shape;7351;p333"/>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352" name="Google Shape;7352;p33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353" name="Google Shape;7353;p33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354" name="Google Shape;7354;p333"/>
          <p:cNvCxnSpPr>
            <a:stCxn id="7348"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355" name="Google Shape;7355;p333"/>
          <p:cNvCxnSpPr>
            <a:stCxn id="7348"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356" name="Google Shape;7356;p33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7357" name="Google Shape;7357;p33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358" name="Google Shape;7358;p33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359" name="Google Shape;7359;p33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360" name="Google Shape;7360;p33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361" name="Google Shape;7361;p33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362" name="Google Shape;7362;p33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7363" name="Google Shape;7363;p33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364" name="Google Shape;7364;p33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365" name="Google Shape;7365;p33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366" name="Google Shape;7366;p333"/>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367" name="Google Shape;7367;p33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368" name="Google Shape;7368;p33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369" name="Google Shape;7369;p33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370" name="Google Shape;7370;p33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371" name="Google Shape;7371;p33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372" name="Google Shape;7372;p33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373" name="Google Shape;7373;p33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374" name="Google Shape;7374;p33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375" name="Google Shape;7375;p33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376" name="Google Shape;7376;p33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377" name="Google Shape;7377;p33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378" name="Google Shape;7378;p33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379" name="Google Shape;7379;p333"/>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380" name="Google Shape;7380;p333"/>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381" name="Google Shape;7381;p333"/>
          <p:cNvCxnSpPr>
            <a:stCxn id="7382" idx="3"/>
          </p:cNvCxnSpPr>
          <p:nvPr/>
        </p:nvCxnSpPr>
        <p:spPr>
          <a:xfrm>
            <a:off x="4278313" y="3743325"/>
            <a:ext cx="346200" cy="1274700"/>
          </a:xfrm>
          <a:prstGeom prst="straightConnector1">
            <a:avLst/>
          </a:prstGeom>
          <a:noFill/>
          <a:ln cap="flat" cmpd="sng" w="9525">
            <a:solidFill>
              <a:srgbClr val="BFBFBF"/>
            </a:solidFill>
            <a:prstDash val="solid"/>
            <a:round/>
            <a:headEnd len="sm" w="sm" type="none"/>
            <a:tailEnd len="med" w="med" type="triangle"/>
          </a:ln>
        </p:spPr>
      </p:cxnSp>
      <p:cxnSp>
        <p:nvCxnSpPr>
          <p:cNvPr id="7383" name="Google Shape;7383;p333"/>
          <p:cNvCxnSpPr>
            <a:stCxn id="7382" idx="3"/>
          </p:cNvCxnSpPr>
          <p:nvPr/>
        </p:nvCxnSpPr>
        <p:spPr>
          <a:xfrm flipH="1" rot="10800000">
            <a:off x="4278313" y="2076525"/>
            <a:ext cx="1038300" cy="1666800"/>
          </a:xfrm>
          <a:prstGeom prst="straightConnector1">
            <a:avLst/>
          </a:prstGeom>
          <a:noFill/>
          <a:ln cap="flat" cmpd="sng" w="9525">
            <a:solidFill>
              <a:srgbClr val="BFBFBF"/>
            </a:solidFill>
            <a:prstDash val="solid"/>
            <a:round/>
            <a:headEnd len="sm" w="sm" type="none"/>
            <a:tailEnd len="med" w="med" type="triangle"/>
          </a:ln>
        </p:spPr>
      </p:cxnSp>
      <p:cxnSp>
        <p:nvCxnSpPr>
          <p:cNvPr id="7384" name="Google Shape;7384;p333"/>
          <p:cNvCxnSpPr>
            <a:stCxn id="7382" idx="3"/>
          </p:cNvCxnSpPr>
          <p:nvPr/>
        </p:nvCxnSpPr>
        <p:spPr>
          <a:xfrm flipH="1" rot="10800000">
            <a:off x="4278313" y="3181425"/>
            <a:ext cx="3067200" cy="561900"/>
          </a:xfrm>
          <a:prstGeom prst="straightConnector1">
            <a:avLst/>
          </a:prstGeom>
          <a:noFill/>
          <a:ln cap="flat" cmpd="sng" w="9525">
            <a:solidFill>
              <a:srgbClr val="BFBFBF"/>
            </a:solidFill>
            <a:prstDash val="solid"/>
            <a:round/>
            <a:headEnd len="sm" w="sm" type="none"/>
            <a:tailEnd len="med" w="med" type="triangle"/>
          </a:ln>
        </p:spPr>
      </p:cxnSp>
      <p:cxnSp>
        <p:nvCxnSpPr>
          <p:cNvPr id="7385" name="Google Shape;7385;p333"/>
          <p:cNvCxnSpPr>
            <a:stCxn id="7382" idx="3"/>
          </p:cNvCxnSpPr>
          <p:nvPr/>
        </p:nvCxnSpPr>
        <p:spPr>
          <a:xfrm>
            <a:off x="4278313" y="3743325"/>
            <a:ext cx="3138600" cy="843000"/>
          </a:xfrm>
          <a:prstGeom prst="straightConnector1">
            <a:avLst/>
          </a:prstGeom>
          <a:noFill/>
          <a:ln cap="flat" cmpd="sng" w="9525">
            <a:solidFill>
              <a:srgbClr val="BFBFBF"/>
            </a:solidFill>
            <a:prstDash val="solid"/>
            <a:round/>
            <a:headEnd len="sm" w="sm" type="none"/>
            <a:tailEnd len="med" w="med" type="triangle"/>
          </a:ln>
        </p:spPr>
      </p:cxnSp>
      <p:cxnSp>
        <p:nvCxnSpPr>
          <p:cNvPr id="7386" name="Google Shape;7386;p333"/>
          <p:cNvCxnSpPr>
            <a:stCxn id="7382" idx="3"/>
          </p:cNvCxnSpPr>
          <p:nvPr/>
        </p:nvCxnSpPr>
        <p:spPr>
          <a:xfrm flipH="1" rot="10800000">
            <a:off x="4278313" y="2686125"/>
            <a:ext cx="3008400" cy="1057200"/>
          </a:xfrm>
          <a:prstGeom prst="straightConnector1">
            <a:avLst/>
          </a:prstGeom>
          <a:noFill/>
          <a:ln cap="flat" cmpd="sng" w="9525">
            <a:solidFill>
              <a:srgbClr val="BFBFBF"/>
            </a:solidFill>
            <a:prstDash val="solid"/>
            <a:round/>
            <a:headEnd len="sm" w="sm" type="none"/>
            <a:tailEnd len="med" w="med" type="triangle"/>
          </a:ln>
        </p:spPr>
      </p:cxnSp>
      <p:sp>
        <p:nvSpPr>
          <p:cNvPr id="7382" name="Google Shape;7382;p333"/>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Augenbezogene Begleiterscheinungen der Aniridie:</a:t>
            </a:r>
            <a:endParaRPr/>
          </a:p>
        </p:txBody>
      </p:sp>
      <p:sp>
        <p:nvSpPr>
          <p:cNvPr id="7387" name="Google Shape;7387;p333"/>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Glaukom</a:t>
            </a:r>
            <a:endParaRPr/>
          </a:p>
        </p:txBody>
      </p:sp>
      <p:sp>
        <p:nvSpPr>
          <p:cNvPr id="7388" name="Google Shape;7388;p333"/>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Nystagmus</a:t>
            </a:r>
            <a:endParaRPr/>
          </a:p>
        </p:txBody>
      </p:sp>
      <p:sp>
        <p:nvSpPr>
          <p:cNvPr id="7389" name="Google Shape;7389;p333"/>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(sensorisch)</a:t>
            </a:r>
            <a:endParaRPr/>
          </a:p>
        </p:txBody>
      </p:sp>
      <p:sp>
        <p:nvSpPr>
          <p:cNvPr id="7390" name="Google Shape;7390;p333"/>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Hypoplasie der Fovea und des Sehnervs</a:t>
            </a:r>
            <a:endParaRPr/>
          </a:p>
        </p:txBody>
      </p:sp>
      <p:sp>
        <p:nvSpPr>
          <p:cNvPr id="7391" name="Google Shape;7391;p333"/>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Katarakt</a:t>
            </a:r>
            <a:endParaRPr/>
          </a:p>
        </p:txBody>
      </p:sp>
      <p:sp>
        <p:nvSpPr>
          <p:cNvPr id="7392" name="Google Shape;7392;p333"/>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Limbaler Stammzellmangel</a:t>
            </a:r>
            <a:endParaRPr/>
          </a:p>
        </p:txBody>
      </p:sp>
      <p:sp>
        <p:nvSpPr>
          <p:cNvPr id="7393" name="Google Shape;7393;p333"/>
          <p:cNvSpPr txBox="1"/>
          <p:nvPr/>
        </p:nvSpPr>
        <p:spPr>
          <a:xfrm>
            <a:off x="2212975" y="3136900"/>
            <a:ext cx="4143375" cy="1076325"/>
          </a:xfrm>
          <a:prstGeom prst="rect">
            <a:avLst/>
          </a:prstGeom>
          <a:solidFill>
            <a:srgbClr val="00B0F0"/>
          </a:solidFill>
          <a:ln cap="flat" cmpd="sng" w="9525">
            <a:solidFill>
              <a:srgbClr val="BFBFBF"/>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sng" cap="none" strike="noStrike">
                <a:solidFill>
                  <a:srgbClr val="BFBFBF"/>
                </a:solidFill>
                <a:latin typeface="Arial"/>
                <a:ea typeface="Arial"/>
                <a:cs typeface="Arial"/>
                <a:sym typeface="Arial"/>
              </a:rPr>
              <a:t>Betrachten Sie Aniridie nicht nur als eine Erkrankung der Iris! </a:t>
            </a:r>
            <a:r>
              <a:rPr b="0" i="0" lang="en-US" sz="1200" u="none" cap="none" strike="noStrike">
                <a:solidFill>
                  <a:srgbClr val="BFBFBF"/>
                </a:solidFill>
                <a:latin typeface="Arial"/>
                <a:ea typeface="Arial"/>
                <a:cs typeface="Arial"/>
                <a:sym typeface="Arial"/>
              </a:rPr>
              <a:t>Das </a:t>
            </a:r>
            <a:r>
              <a:rPr b="0" i="1" lang="en-US" sz="1200" u="none" cap="none" strike="noStrike">
                <a:solidFill>
                  <a:srgbClr val="BFBFBF"/>
                </a:solidFill>
                <a:latin typeface="Arial"/>
                <a:ea typeface="Arial"/>
                <a:cs typeface="Arial"/>
                <a:sym typeface="Arial"/>
              </a:rPr>
              <a:t>BCSC </a:t>
            </a:r>
            <a:r>
              <a:rPr b="0" i="0" lang="en-US" sz="1200" u="none" cap="none" strike="noStrike">
                <a:solidFill>
                  <a:srgbClr val="BFBFBF"/>
                </a:solidFill>
                <a:latin typeface="Arial"/>
                <a:ea typeface="Arial"/>
                <a:cs typeface="Arial"/>
                <a:sym typeface="Arial"/>
              </a:rPr>
              <a:t>bezeichnet sie als </a:t>
            </a:r>
            <a:r>
              <a:rPr b="1" i="1" lang="en-US" sz="1200" u="none" cap="none" strike="noStrike">
                <a:solidFill>
                  <a:srgbClr val="BFBFBF"/>
                </a:solidFill>
                <a:latin typeface="Arial"/>
                <a:ea typeface="Arial"/>
                <a:cs typeface="Arial"/>
                <a:sym typeface="Arial"/>
              </a:rPr>
              <a:t>panophthalmische</a:t>
            </a:r>
            <a:r>
              <a:rPr b="0" i="0" lang="en-US" sz="1200" u="none" cap="none" strike="noStrike">
                <a:solidFill>
                  <a:srgbClr val="BFBFBF"/>
                </a:solidFill>
                <a:latin typeface="Arial"/>
                <a:ea typeface="Arial"/>
                <a:cs typeface="Arial"/>
                <a:sym typeface="Arial"/>
              </a:rPr>
              <a:t> </a:t>
            </a:r>
            <a:r>
              <a:rPr b="1" i="1" lang="en-US" sz="1200" u="none" cap="none" strike="noStrike">
                <a:solidFill>
                  <a:srgbClr val="BFBFBF"/>
                </a:solidFill>
                <a:latin typeface="Arial"/>
                <a:ea typeface="Arial"/>
                <a:cs typeface="Arial"/>
                <a:sym typeface="Arial"/>
              </a:rPr>
              <a:t>Störung</a:t>
            </a:r>
            <a:endParaRPr b="1" i="1" sz="2000" u="none" cap="none" strike="noStrike">
              <a:solidFill>
                <a:srgbClr val="BFBFBF"/>
              </a:solidFill>
              <a:latin typeface="Arial"/>
              <a:ea typeface="Arial"/>
              <a:cs typeface="Arial"/>
              <a:sym typeface="Arial"/>
            </a:endParaRPr>
          </a:p>
        </p:txBody>
      </p:sp>
      <p:sp>
        <p:nvSpPr>
          <p:cNvPr id="7394" name="Google Shape;7394;p333"/>
          <p:cNvSpPr txBox="1"/>
          <p:nvPr/>
        </p:nvSpPr>
        <p:spPr>
          <a:xfrm>
            <a:off x="455613" y="1760538"/>
            <a:ext cx="6388200" cy="2180700"/>
          </a:xfrm>
          <a:prstGeom prst="rect">
            <a:avLst/>
          </a:prstGeom>
          <a:solidFill>
            <a:srgbClr val="FFE28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die Genetik der Aniridie sprechen. Mit wenigen Ausnahmen lassen sich die meisten Fälle auf Defekte in einem bestimmten Gen zurückführen. Welches? (Das wissen Sie übrigens.)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PAX6.</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für ein Gen ist PAX6?</a:t>
            </a:r>
            <a:endParaRPr b="0" i="1"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E285"/>
                </a:solidFill>
                <a:latin typeface="Arial"/>
                <a:ea typeface="Arial"/>
                <a:cs typeface="Arial"/>
                <a:sym typeface="Arial"/>
              </a:rPr>
              <a:t>Ein Homeobox-Gen</a:t>
            </a:r>
            <a:endParaRPr/>
          </a:p>
          <a:p>
            <a:pPr indent="0" lvl="0" marL="0" marR="0" rtl="0" algn="l">
              <a:spcBef>
                <a:spcPts val="0"/>
              </a:spcBef>
              <a:spcAft>
                <a:spcPts val="0"/>
              </a:spcAft>
              <a:buNone/>
            </a:pPr>
            <a:r>
              <a:t/>
            </a:r>
            <a:endParaRPr b="0" i="0"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E285"/>
                </a:solidFill>
                <a:latin typeface="Arial"/>
                <a:ea typeface="Arial"/>
                <a:cs typeface="Arial"/>
                <a:sym typeface="Arial"/>
              </a:rPr>
              <a:t>Was ist ein </a:t>
            </a:r>
            <a:r>
              <a:rPr b="0" i="0" lang="en-US" sz="1200" u="none" cap="none" strike="noStrike">
                <a:solidFill>
                  <a:srgbClr val="FFE285"/>
                </a:solidFill>
                <a:latin typeface="Arial"/>
                <a:ea typeface="Arial"/>
                <a:cs typeface="Arial"/>
                <a:sym typeface="Arial"/>
              </a:rPr>
              <a:t>Homeobox-Gen</a:t>
            </a:r>
            <a:r>
              <a:rPr b="0" i="1" lang="en-US" sz="1200" u="none" cap="none" strike="noStrike">
                <a:solidFill>
                  <a:srgbClr val="FFE285"/>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E285"/>
                </a:solidFill>
                <a:latin typeface="Arial"/>
                <a:ea typeface="Arial"/>
                <a:cs typeface="Arial"/>
                <a:sym typeface="Arial"/>
              </a:rPr>
              <a:t>Eines, das die Morphogenese reguliert</a:t>
            </a:r>
            <a:r>
              <a:rPr b="1" i="0" lang="en-US" sz="1200" u="none" cap="none" strike="noStrike">
                <a:solidFill>
                  <a:srgbClr val="FFE285"/>
                </a:solidFill>
                <a:latin typeface="Arial"/>
                <a:ea typeface="Arial"/>
                <a:cs typeface="Arial"/>
                <a:sym typeface="Arial"/>
              </a:rPr>
              <a:t>. </a:t>
            </a:r>
            <a:r>
              <a:rPr b="0" i="0" lang="en-US" sz="1200" u="none" cap="none" strike="noStrike">
                <a:solidFill>
                  <a:srgbClr val="FFE285"/>
                </a:solidFill>
                <a:latin typeface="Arial"/>
                <a:ea typeface="Arial"/>
                <a:cs typeface="Arial"/>
                <a:sym typeface="Arial"/>
              </a:rPr>
              <a:t>Wie es im </a:t>
            </a:r>
            <a:r>
              <a:rPr b="0" i="1" lang="en-US" sz="1200" u="none" cap="none" strike="noStrike">
                <a:solidFill>
                  <a:srgbClr val="FFE285"/>
                </a:solidFill>
                <a:latin typeface="Arial"/>
                <a:ea typeface="Arial"/>
                <a:cs typeface="Arial"/>
                <a:sym typeface="Arial"/>
              </a:rPr>
              <a:t>Peds</a:t>
            </a:r>
            <a:r>
              <a:rPr b="0" i="0" lang="en-US" sz="1200" u="none" cap="none" strike="noStrike">
                <a:solidFill>
                  <a:srgbClr val="FFE285"/>
                </a:solidFill>
                <a:latin typeface="Arial"/>
                <a:ea typeface="Arial"/>
                <a:cs typeface="Arial"/>
                <a:sym typeface="Arial"/>
              </a:rPr>
              <a:t>-Buch heißt: „Das </a:t>
            </a:r>
            <a:r>
              <a:rPr b="0" i="1" lang="en-US" sz="1200" u="none" cap="none" strike="noStrike">
                <a:solidFill>
                  <a:srgbClr val="FFE285"/>
                </a:solidFill>
                <a:latin typeface="Arial"/>
                <a:ea typeface="Arial"/>
                <a:cs typeface="Arial"/>
                <a:sym typeface="Arial"/>
              </a:rPr>
              <a:t>PAX6</a:t>
            </a:r>
            <a:r>
              <a:rPr b="0" i="0" lang="en-US" sz="1200" u="none" cap="none" strike="noStrike">
                <a:solidFill>
                  <a:srgbClr val="FFE285"/>
                </a:solidFill>
                <a:latin typeface="Arial"/>
                <a:ea typeface="Arial"/>
                <a:cs typeface="Arial"/>
                <a:sym typeface="Arial"/>
              </a:rPr>
              <a:t>-Gen ist das Hauptkontrollgen für die Augenmorphogenese.“</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 name="Shape 589"/>
        <p:cNvGrpSpPr/>
        <p:nvPr/>
      </p:nvGrpSpPr>
      <p:grpSpPr>
        <a:xfrm>
          <a:off x="0" y="0"/>
          <a:ext cx="0" cy="0"/>
          <a:chOff x="0" y="0"/>
          <a:chExt cx="0" cy="0"/>
        </a:xfrm>
      </p:grpSpPr>
      <p:sp>
        <p:nvSpPr>
          <p:cNvPr id="590" name="Google Shape;590;p3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591" name="Google Shape;591;p3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592" name="Google Shape;592;p33"/>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593" name="Google Shape;593;p33"/>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594" name="Google Shape;594;p33"/>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595" name="Google Shape;595;p33"/>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596" name="Google Shape;596;p33"/>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597" name="Google Shape;597;p33"/>
          <p:cNvSpPr txBox="1"/>
          <p:nvPr/>
        </p:nvSpPr>
        <p:spPr>
          <a:xfrm>
            <a:off x="3852863" y="2286000"/>
            <a:ext cx="4754700" cy="3781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IOD-Grenzwert für das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10 bis „</a:t>
            </a:r>
            <a:r>
              <a:rPr lang="en-US" sz="1200">
                <a:solidFill>
                  <a:srgbClr val="0000FF"/>
                </a:solidFill>
              </a:rPr>
              <a:t>unterer Teenager-Bereich</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Glaukom</a:t>
            </a:r>
            <a:r>
              <a:rPr b="0" i="0" lang="en-US" sz="1200" u="none" cap="none" strike="noStrike">
                <a:solidFill>
                  <a:srgbClr val="0000F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„Mittleres Kindesalter“ (</a:t>
            </a:r>
            <a:r>
              <a:rPr lang="en-US" sz="1200">
                <a:solidFill>
                  <a:srgbClr val="0000FF"/>
                </a:solidFill>
              </a:rPr>
              <a:t>gleichfalls</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Weil der Augeninnendruck bei weinenden Kindern fälschlicherweise zu hoch gemessen werden kann</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Eine </a:t>
            </a:r>
            <a:r>
              <a:rPr lang="en-US" sz="1200">
                <a:solidFill>
                  <a:srgbClr val="0000FF"/>
                </a:solidFill>
              </a:rPr>
              <a:t>Untersuchung in Allgemeinanästhesie </a:t>
            </a:r>
            <a:endParaRPr/>
          </a:p>
        </p:txBody>
      </p:sp>
      <p:sp>
        <p:nvSpPr>
          <p:cNvPr id="598" name="Google Shape;598;p3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599" name="Google Shape;599;p33"/>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600" name="Google Shape;600;p33"/>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601" name="Google Shape;601;p3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3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8" name="Shape 7398"/>
        <p:cNvGrpSpPr/>
        <p:nvPr/>
      </p:nvGrpSpPr>
      <p:grpSpPr>
        <a:xfrm>
          <a:off x="0" y="0"/>
          <a:ext cx="0" cy="0"/>
          <a:chOff x="0" y="0"/>
          <a:chExt cx="0" cy="0"/>
        </a:xfrm>
      </p:grpSpPr>
      <p:sp>
        <p:nvSpPr>
          <p:cNvPr id="7399" name="Google Shape;7399;p33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400" name="Google Shape;7400;p33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401" name="Google Shape;7401;p334"/>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402" name="Google Shape;7402;p33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403" name="Google Shape;7403;p33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404" name="Google Shape;7404;p334"/>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405" name="Google Shape;7405;p33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406" name="Google Shape;7406;p33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407" name="Google Shape;7407;p334"/>
          <p:cNvCxnSpPr>
            <a:stCxn id="7401"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408" name="Google Shape;7408;p334"/>
          <p:cNvCxnSpPr>
            <a:stCxn id="7401"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409" name="Google Shape;7409;p334"/>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7410" name="Google Shape;7410;p33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411" name="Google Shape;7411;p33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412" name="Google Shape;7412;p33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413" name="Google Shape;7413;p33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414" name="Google Shape;7414;p33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415" name="Google Shape;7415;p33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7416" name="Google Shape;7416;p33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417" name="Google Shape;7417;p33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418" name="Google Shape;7418;p33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419" name="Google Shape;7419;p334"/>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420" name="Google Shape;7420;p33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421" name="Google Shape;7421;p33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422" name="Google Shape;7422;p33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423" name="Google Shape;7423;p33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424" name="Google Shape;7424;p33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425" name="Google Shape;7425;p33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426" name="Google Shape;7426;p33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427" name="Google Shape;7427;p33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428" name="Google Shape;7428;p33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429" name="Google Shape;7429;p33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430" name="Google Shape;7430;p33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431" name="Google Shape;7431;p33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432" name="Google Shape;7432;p334"/>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433" name="Google Shape;7433;p334"/>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434" name="Google Shape;7434;p334"/>
          <p:cNvCxnSpPr>
            <a:stCxn id="7435" idx="3"/>
          </p:cNvCxnSpPr>
          <p:nvPr/>
        </p:nvCxnSpPr>
        <p:spPr>
          <a:xfrm>
            <a:off x="4278313" y="3743325"/>
            <a:ext cx="346200" cy="1274700"/>
          </a:xfrm>
          <a:prstGeom prst="straightConnector1">
            <a:avLst/>
          </a:prstGeom>
          <a:noFill/>
          <a:ln cap="flat" cmpd="sng" w="9525">
            <a:solidFill>
              <a:srgbClr val="BFBFBF"/>
            </a:solidFill>
            <a:prstDash val="solid"/>
            <a:round/>
            <a:headEnd len="sm" w="sm" type="none"/>
            <a:tailEnd len="med" w="med" type="triangle"/>
          </a:ln>
        </p:spPr>
      </p:cxnSp>
      <p:cxnSp>
        <p:nvCxnSpPr>
          <p:cNvPr id="7436" name="Google Shape;7436;p334"/>
          <p:cNvCxnSpPr>
            <a:stCxn id="7435" idx="3"/>
          </p:cNvCxnSpPr>
          <p:nvPr/>
        </p:nvCxnSpPr>
        <p:spPr>
          <a:xfrm flipH="1" rot="10800000">
            <a:off x="4278313" y="2076525"/>
            <a:ext cx="1038300" cy="1666800"/>
          </a:xfrm>
          <a:prstGeom prst="straightConnector1">
            <a:avLst/>
          </a:prstGeom>
          <a:noFill/>
          <a:ln cap="flat" cmpd="sng" w="9525">
            <a:solidFill>
              <a:srgbClr val="BFBFBF"/>
            </a:solidFill>
            <a:prstDash val="solid"/>
            <a:round/>
            <a:headEnd len="sm" w="sm" type="none"/>
            <a:tailEnd len="med" w="med" type="triangle"/>
          </a:ln>
        </p:spPr>
      </p:cxnSp>
      <p:cxnSp>
        <p:nvCxnSpPr>
          <p:cNvPr id="7437" name="Google Shape;7437;p334"/>
          <p:cNvCxnSpPr>
            <a:stCxn id="7435" idx="3"/>
          </p:cNvCxnSpPr>
          <p:nvPr/>
        </p:nvCxnSpPr>
        <p:spPr>
          <a:xfrm flipH="1" rot="10800000">
            <a:off x="4278313" y="3181425"/>
            <a:ext cx="3067200" cy="561900"/>
          </a:xfrm>
          <a:prstGeom prst="straightConnector1">
            <a:avLst/>
          </a:prstGeom>
          <a:noFill/>
          <a:ln cap="flat" cmpd="sng" w="9525">
            <a:solidFill>
              <a:srgbClr val="BFBFBF"/>
            </a:solidFill>
            <a:prstDash val="solid"/>
            <a:round/>
            <a:headEnd len="sm" w="sm" type="none"/>
            <a:tailEnd len="med" w="med" type="triangle"/>
          </a:ln>
        </p:spPr>
      </p:cxnSp>
      <p:cxnSp>
        <p:nvCxnSpPr>
          <p:cNvPr id="7438" name="Google Shape;7438;p334"/>
          <p:cNvCxnSpPr>
            <a:stCxn id="7435" idx="3"/>
          </p:cNvCxnSpPr>
          <p:nvPr/>
        </p:nvCxnSpPr>
        <p:spPr>
          <a:xfrm>
            <a:off x="4278313" y="3743325"/>
            <a:ext cx="3138600" cy="843000"/>
          </a:xfrm>
          <a:prstGeom prst="straightConnector1">
            <a:avLst/>
          </a:prstGeom>
          <a:noFill/>
          <a:ln cap="flat" cmpd="sng" w="9525">
            <a:solidFill>
              <a:srgbClr val="BFBFBF"/>
            </a:solidFill>
            <a:prstDash val="solid"/>
            <a:round/>
            <a:headEnd len="sm" w="sm" type="none"/>
            <a:tailEnd len="med" w="med" type="triangle"/>
          </a:ln>
        </p:spPr>
      </p:cxnSp>
      <p:cxnSp>
        <p:nvCxnSpPr>
          <p:cNvPr id="7439" name="Google Shape;7439;p334"/>
          <p:cNvCxnSpPr>
            <a:stCxn id="7435" idx="3"/>
          </p:cNvCxnSpPr>
          <p:nvPr/>
        </p:nvCxnSpPr>
        <p:spPr>
          <a:xfrm flipH="1" rot="10800000">
            <a:off x="4278313" y="2686125"/>
            <a:ext cx="3008400" cy="1057200"/>
          </a:xfrm>
          <a:prstGeom prst="straightConnector1">
            <a:avLst/>
          </a:prstGeom>
          <a:noFill/>
          <a:ln cap="flat" cmpd="sng" w="9525">
            <a:solidFill>
              <a:srgbClr val="BFBFBF"/>
            </a:solidFill>
            <a:prstDash val="solid"/>
            <a:round/>
            <a:headEnd len="sm" w="sm" type="none"/>
            <a:tailEnd len="med" w="med" type="triangle"/>
          </a:ln>
        </p:spPr>
      </p:cxnSp>
      <p:sp>
        <p:nvSpPr>
          <p:cNvPr id="7435" name="Google Shape;7435;p334"/>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Augenbezogene Begleiterscheinungen der Aniridie:</a:t>
            </a:r>
            <a:endParaRPr/>
          </a:p>
        </p:txBody>
      </p:sp>
      <p:sp>
        <p:nvSpPr>
          <p:cNvPr id="7440" name="Google Shape;7440;p334"/>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Glaukom</a:t>
            </a:r>
            <a:endParaRPr/>
          </a:p>
        </p:txBody>
      </p:sp>
      <p:sp>
        <p:nvSpPr>
          <p:cNvPr id="7441" name="Google Shape;7441;p334"/>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Nystagmus</a:t>
            </a:r>
            <a:endParaRPr/>
          </a:p>
        </p:txBody>
      </p:sp>
      <p:sp>
        <p:nvSpPr>
          <p:cNvPr id="7442" name="Google Shape;7442;p334"/>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(sensorisch)</a:t>
            </a:r>
            <a:endParaRPr/>
          </a:p>
        </p:txBody>
      </p:sp>
      <p:sp>
        <p:nvSpPr>
          <p:cNvPr id="7443" name="Google Shape;7443;p334"/>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Hypoplasie der Fovea und des Sehnervs</a:t>
            </a:r>
            <a:endParaRPr/>
          </a:p>
        </p:txBody>
      </p:sp>
      <p:sp>
        <p:nvSpPr>
          <p:cNvPr id="7444" name="Google Shape;7444;p334"/>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Katarakt</a:t>
            </a:r>
            <a:endParaRPr/>
          </a:p>
        </p:txBody>
      </p:sp>
      <p:sp>
        <p:nvSpPr>
          <p:cNvPr id="7445" name="Google Shape;7445;p334"/>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Limbaler Stammzellmangel</a:t>
            </a:r>
            <a:endParaRPr/>
          </a:p>
        </p:txBody>
      </p:sp>
      <p:sp>
        <p:nvSpPr>
          <p:cNvPr id="7446" name="Google Shape;7446;p334"/>
          <p:cNvSpPr txBox="1"/>
          <p:nvPr/>
        </p:nvSpPr>
        <p:spPr>
          <a:xfrm>
            <a:off x="2212975" y="3136900"/>
            <a:ext cx="4143375" cy="1076325"/>
          </a:xfrm>
          <a:prstGeom prst="rect">
            <a:avLst/>
          </a:prstGeom>
          <a:solidFill>
            <a:srgbClr val="00B0F0"/>
          </a:solidFill>
          <a:ln cap="flat" cmpd="sng" w="9525">
            <a:solidFill>
              <a:srgbClr val="BFBFBF"/>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sng" cap="none" strike="noStrike">
                <a:solidFill>
                  <a:srgbClr val="BFBFBF"/>
                </a:solidFill>
                <a:latin typeface="Arial"/>
                <a:ea typeface="Arial"/>
                <a:cs typeface="Arial"/>
                <a:sym typeface="Arial"/>
              </a:rPr>
              <a:t>Betrachten Sie Aniridie nicht nur als eine Erkrankung der Iris! </a:t>
            </a:r>
            <a:r>
              <a:rPr b="0" i="0" lang="en-US" sz="1200" u="none" cap="none" strike="noStrike">
                <a:solidFill>
                  <a:srgbClr val="BFBFBF"/>
                </a:solidFill>
                <a:latin typeface="Arial"/>
                <a:ea typeface="Arial"/>
                <a:cs typeface="Arial"/>
                <a:sym typeface="Arial"/>
              </a:rPr>
              <a:t>Das </a:t>
            </a:r>
            <a:r>
              <a:rPr b="0" i="1" lang="en-US" sz="1200" u="none" cap="none" strike="noStrike">
                <a:solidFill>
                  <a:srgbClr val="BFBFBF"/>
                </a:solidFill>
                <a:latin typeface="Arial"/>
                <a:ea typeface="Arial"/>
                <a:cs typeface="Arial"/>
                <a:sym typeface="Arial"/>
              </a:rPr>
              <a:t>BCSC </a:t>
            </a:r>
            <a:r>
              <a:rPr b="0" i="0" lang="en-US" sz="1200" u="none" cap="none" strike="noStrike">
                <a:solidFill>
                  <a:srgbClr val="BFBFBF"/>
                </a:solidFill>
                <a:latin typeface="Arial"/>
                <a:ea typeface="Arial"/>
                <a:cs typeface="Arial"/>
                <a:sym typeface="Arial"/>
              </a:rPr>
              <a:t>bezeichnet sie als </a:t>
            </a:r>
            <a:r>
              <a:rPr b="1" i="1" lang="en-US" sz="1200" u="none" cap="none" strike="noStrike">
                <a:solidFill>
                  <a:srgbClr val="BFBFBF"/>
                </a:solidFill>
                <a:latin typeface="Arial"/>
                <a:ea typeface="Arial"/>
                <a:cs typeface="Arial"/>
                <a:sym typeface="Arial"/>
              </a:rPr>
              <a:t>panophthalmische</a:t>
            </a:r>
            <a:r>
              <a:rPr b="0" i="0" lang="en-US" sz="1200" u="none" cap="none" strike="noStrike">
                <a:solidFill>
                  <a:srgbClr val="BFBFBF"/>
                </a:solidFill>
                <a:latin typeface="Arial"/>
                <a:ea typeface="Arial"/>
                <a:cs typeface="Arial"/>
                <a:sym typeface="Arial"/>
              </a:rPr>
              <a:t> </a:t>
            </a:r>
            <a:r>
              <a:rPr b="1" i="1" lang="en-US" sz="1200" u="none" cap="none" strike="noStrike">
                <a:solidFill>
                  <a:srgbClr val="BFBFBF"/>
                </a:solidFill>
                <a:latin typeface="Arial"/>
                <a:ea typeface="Arial"/>
                <a:cs typeface="Arial"/>
                <a:sym typeface="Arial"/>
              </a:rPr>
              <a:t>Störung</a:t>
            </a:r>
            <a:endParaRPr b="1" i="1" sz="2000" u="none" cap="none" strike="noStrike">
              <a:solidFill>
                <a:srgbClr val="BFBFBF"/>
              </a:solidFill>
              <a:latin typeface="Arial"/>
              <a:ea typeface="Arial"/>
              <a:cs typeface="Arial"/>
              <a:sym typeface="Arial"/>
            </a:endParaRPr>
          </a:p>
        </p:txBody>
      </p:sp>
      <p:sp>
        <p:nvSpPr>
          <p:cNvPr id="7447" name="Google Shape;7447;p334"/>
          <p:cNvSpPr txBox="1"/>
          <p:nvPr/>
        </p:nvSpPr>
        <p:spPr>
          <a:xfrm>
            <a:off x="455613" y="1760538"/>
            <a:ext cx="6388200" cy="2180700"/>
          </a:xfrm>
          <a:prstGeom prst="rect">
            <a:avLst/>
          </a:prstGeom>
          <a:solidFill>
            <a:srgbClr val="FFE28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die Genetik der Aniridie sprechen. Mit wenigen Ausnahmen lassen sich die meisten Fälle auf Defekte in einem bestimmten Gen zurückführen. Welches? (Das wissen Sie übrigens.)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PAX6.</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für ein Gen ist PAX6?</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Homeobox-Gen.</a:t>
            </a:r>
            <a:endParaRPr b="0" i="0"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E285"/>
                </a:solidFill>
                <a:latin typeface="Arial"/>
                <a:ea typeface="Arial"/>
                <a:cs typeface="Arial"/>
                <a:sym typeface="Arial"/>
              </a:rPr>
              <a:t>Was ist ein </a:t>
            </a:r>
            <a:r>
              <a:rPr b="0" i="0" lang="en-US" sz="1200" u="none" cap="none" strike="noStrike">
                <a:solidFill>
                  <a:srgbClr val="FFE285"/>
                </a:solidFill>
                <a:latin typeface="Arial"/>
                <a:ea typeface="Arial"/>
                <a:cs typeface="Arial"/>
                <a:sym typeface="Arial"/>
              </a:rPr>
              <a:t>Homeobox-Gen</a:t>
            </a:r>
            <a:r>
              <a:rPr b="0" i="1" lang="en-US" sz="1200" u="none" cap="none" strike="noStrike">
                <a:solidFill>
                  <a:srgbClr val="FFE285"/>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E285"/>
                </a:solidFill>
                <a:latin typeface="Arial"/>
                <a:ea typeface="Arial"/>
                <a:cs typeface="Arial"/>
                <a:sym typeface="Arial"/>
              </a:rPr>
              <a:t>Eines, das die Morphogenese reguliert</a:t>
            </a:r>
            <a:r>
              <a:rPr b="1" i="0" lang="en-US" sz="1200" u="none" cap="none" strike="noStrike">
                <a:solidFill>
                  <a:srgbClr val="FFE285"/>
                </a:solidFill>
                <a:latin typeface="Arial"/>
                <a:ea typeface="Arial"/>
                <a:cs typeface="Arial"/>
                <a:sym typeface="Arial"/>
              </a:rPr>
              <a:t>. </a:t>
            </a:r>
            <a:r>
              <a:rPr b="0" i="0" lang="en-US" sz="1200" u="none" cap="none" strike="noStrike">
                <a:solidFill>
                  <a:srgbClr val="FFE285"/>
                </a:solidFill>
                <a:latin typeface="Arial"/>
                <a:ea typeface="Arial"/>
                <a:cs typeface="Arial"/>
                <a:sym typeface="Arial"/>
              </a:rPr>
              <a:t>Wie es im </a:t>
            </a:r>
            <a:r>
              <a:rPr b="0" i="1" lang="en-US" sz="1200" u="none" cap="none" strike="noStrike">
                <a:solidFill>
                  <a:srgbClr val="FFE285"/>
                </a:solidFill>
                <a:latin typeface="Arial"/>
                <a:ea typeface="Arial"/>
                <a:cs typeface="Arial"/>
                <a:sym typeface="Arial"/>
              </a:rPr>
              <a:t>Peds</a:t>
            </a:r>
            <a:r>
              <a:rPr b="0" i="0" lang="en-US" sz="1200" u="none" cap="none" strike="noStrike">
                <a:solidFill>
                  <a:srgbClr val="FFE285"/>
                </a:solidFill>
                <a:latin typeface="Arial"/>
                <a:ea typeface="Arial"/>
                <a:cs typeface="Arial"/>
                <a:sym typeface="Arial"/>
              </a:rPr>
              <a:t>-Buch heißt: „Das </a:t>
            </a:r>
            <a:r>
              <a:rPr b="0" i="1" lang="en-US" sz="1200" u="none" cap="none" strike="noStrike">
                <a:solidFill>
                  <a:srgbClr val="FFE285"/>
                </a:solidFill>
                <a:latin typeface="Arial"/>
                <a:ea typeface="Arial"/>
                <a:cs typeface="Arial"/>
                <a:sym typeface="Arial"/>
              </a:rPr>
              <a:t>PAX6</a:t>
            </a:r>
            <a:r>
              <a:rPr b="0" i="0" lang="en-US" sz="1200" u="none" cap="none" strike="noStrike">
                <a:solidFill>
                  <a:srgbClr val="FFE285"/>
                </a:solidFill>
                <a:latin typeface="Arial"/>
                <a:ea typeface="Arial"/>
                <a:cs typeface="Arial"/>
                <a:sym typeface="Arial"/>
              </a:rPr>
              <a:t>-Gen ist das Hauptkontrollgen für die Augenmorphogenese.“</a:t>
            </a:r>
            <a:endParaRPr/>
          </a:p>
        </p:txBody>
      </p:sp>
    </p:spTree>
  </p:cSld>
  <p:clrMapOvr>
    <a:masterClrMapping/>
  </p:clrMapOvr>
</p:sld>
</file>

<file path=ppt/slides/slide3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51" name="Shape 7451"/>
        <p:cNvGrpSpPr/>
        <p:nvPr/>
      </p:nvGrpSpPr>
      <p:grpSpPr>
        <a:xfrm>
          <a:off x="0" y="0"/>
          <a:ext cx="0" cy="0"/>
          <a:chOff x="0" y="0"/>
          <a:chExt cx="0" cy="0"/>
        </a:xfrm>
      </p:grpSpPr>
      <p:sp>
        <p:nvSpPr>
          <p:cNvPr id="7452" name="Google Shape;7452;p33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453" name="Google Shape;7453;p33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454" name="Google Shape;7454;p335"/>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455" name="Google Shape;7455;p33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456" name="Google Shape;7456;p33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457" name="Google Shape;7457;p335"/>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458" name="Google Shape;7458;p33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459" name="Google Shape;7459;p33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460" name="Google Shape;7460;p335"/>
          <p:cNvCxnSpPr>
            <a:stCxn id="7454"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461" name="Google Shape;7461;p335"/>
          <p:cNvCxnSpPr>
            <a:stCxn id="7454"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462" name="Google Shape;7462;p335"/>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7463" name="Google Shape;7463;p33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464" name="Google Shape;7464;p33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465" name="Google Shape;7465;p33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466" name="Google Shape;7466;p33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467" name="Google Shape;7467;p33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468" name="Google Shape;7468;p33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7469" name="Google Shape;7469;p33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470" name="Google Shape;7470;p33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471" name="Google Shape;7471;p33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472" name="Google Shape;7472;p335"/>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473" name="Google Shape;7473;p33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474" name="Google Shape;7474;p33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475" name="Google Shape;7475;p33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476" name="Google Shape;7476;p33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477" name="Google Shape;7477;p33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478" name="Google Shape;7478;p33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479" name="Google Shape;7479;p33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480" name="Google Shape;7480;p33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481" name="Google Shape;7481;p33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482" name="Google Shape;7482;p33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483" name="Google Shape;7483;p33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484" name="Google Shape;7484;p33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485" name="Google Shape;7485;p335"/>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486" name="Google Shape;7486;p335"/>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487" name="Google Shape;7487;p335"/>
          <p:cNvCxnSpPr>
            <a:stCxn id="7488" idx="3"/>
          </p:cNvCxnSpPr>
          <p:nvPr/>
        </p:nvCxnSpPr>
        <p:spPr>
          <a:xfrm>
            <a:off x="4278313" y="3743325"/>
            <a:ext cx="346200" cy="1274700"/>
          </a:xfrm>
          <a:prstGeom prst="straightConnector1">
            <a:avLst/>
          </a:prstGeom>
          <a:noFill/>
          <a:ln cap="flat" cmpd="sng" w="9525">
            <a:solidFill>
              <a:srgbClr val="BFBFBF"/>
            </a:solidFill>
            <a:prstDash val="solid"/>
            <a:round/>
            <a:headEnd len="sm" w="sm" type="none"/>
            <a:tailEnd len="med" w="med" type="triangle"/>
          </a:ln>
        </p:spPr>
      </p:cxnSp>
      <p:cxnSp>
        <p:nvCxnSpPr>
          <p:cNvPr id="7489" name="Google Shape;7489;p335"/>
          <p:cNvCxnSpPr>
            <a:stCxn id="7488" idx="3"/>
          </p:cNvCxnSpPr>
          <p:nvPr/>
        </p:nvCxnSpPr>
        <p:spPr>
          <a:xfrm flipH="1" rot="10800000">
            <a:off x="4278313" y="2076525"/>
            <a:ext cx="1038300" cy="1666800"/>
          </a:xfrm>
          <a:prstGeom prst="straightConnector1">
            <a:avLst/>
          </a:prstGeom>
          <a:noFill/>
          <a:ln cap="flat" cmpd="sng" w="9525">
            <a:solidFill>
              <a:srgbClr val="BFBFBF"/>
            </a:solidFill>
            <a:prstDash val="solid"/>
            <a:round/>
            <a:headEnd len="sm" w="sm" type="none"/>
            <a:tailEnd len="med" w="med" type="triangle"/>
          </a:ln>
        </p:spPr>
      </p:cxnSp>
      <p:cxnSp>
        <p:nvCxnSpPr>
          <p:cNvPr id="7490" name="Google Shape;7490;p335"/>
          <p:cNvCxnSpPr>
            <a:stCxn id="7488" idx="3"/>
          </p:cNvCxnSpPr>
          <p:nvPr/>
        </p:nvCxnSpPr>
        <p:spPr>
          <a:xfrm flipH="1" rot="10800000">
            <a:off x="4278313" y="3181425"/>
            <a:ext cx="3067200" cy="561900"/>
          </a:xfrm>
          <a:prstGeom prst="straightConnector1">
            <a:avLst/>
          </a:prstGeom>
          <a:noFill/>
          <a:ln cap="flat" cmpd="sng" w="9525">
            <a:solidFill>
              <a:srgbClr val="BFBFBF"/>
            </a:solidFill>
            <a:prstDash val="solid"/>
            <a:round/>
            <a:headEnd len="sm" w="sm" type="none"/>
            <a:tailEnd len="med" w="med" type="triangle"/>
          </a:ln>
        </p:spPr>
      </p:cxnSp>
      <p:cxnSp>
        <p:nvCxnSpPr>
          <p:cNvPr id="7491" name="Google Shape;7491;p335"/>
          <p:cNvCxnSpPr>
            <a:stCxn id="7488" idx="3"/>
          </p:cNvCxnSpPr>
          <p:nvPr/>
        </p:nvCxnSpPr>
        <p:spPr>
          <a:xfrm>
            <a:off x="4278313" y="3743325"/>
            <a:ext cx="3138600" cy="843000"/>
          </a:xfrm>
          <a:prstGeom prst="straightConnector1">
            <a:avLst/>
          </a:prstGeom>
          <a:noFill/>
          <a:ln cap="flat" cmpd="sng" w="9525">
            <a:solidFill>
              <a:srgbClr val="BFBFBF"/>
            </a:solidFill>
            <a:prstDash val="solid"/>
            <a:round/>
            <a:headEnd len="sm" w="sm" type="none"/>
            <a:tailEnd len="med" w="med" type="triangle"/>
          </a:ln>
        </p:spPr>
      </p:cxnSp>
      <p:cxnSp>
        <p:nvCxnSpPr>
          <p:cNvPr id="7492" name="Google Shape;7492;p335"/>
          <p:cNvCxnSpPr>
            <a:stCxn id="7488" idx="3"/>
          </p:cNvCxnSpPr>
          <p:nvPr/>
        </p:nvCxnSpPr>
        <p:spPr>
          <a:xfrm flipH="1" rot="10800000">
            <a:off x="4278313" y="2686125"/>
            <a:ext cx="3008400" cy="1057200"/>
          </a:xfrm>
          <a:prstGeom prst="straightConnector1">
            <a:avLst/>
          </a:prstGeom>
          <a:noFill/>
          <a:ln cap="flat" cmpd="sng" w="9525">
            <a:solidFill>
              <a:srgbClr val="BFBFBF"/>
            </a:solidFill>
            <a:prstDash val="solid"/>
            <a:round/>
            <a:headEnd len="sm" w="sm" type="none"/>
            <a:tailEnd len="med" w="med" type="triangle"/>
          </a:ln>
        </p:spPr>
      </p:cxnSp>
      <p:sp>
        <p:nvSpPr>
          <p:cNvPr id="7488" name="Google Shape;7488;p335"/>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Augenbezogene Begleiterscheinungen der Aniridie:</a:t>
            </a:r>
            <a:endParaRPr/>
          </a:p>
        </p:txBody>
      </p:sp>
      <p:sp>
        <p:nvSpPr>
          <p:cNvPr id="7493" name="Google Shape;7493;p335"/>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Glaukom</a:t>
            </a:r>
            <a:endParaRPr/>
          </a:p>
        </p:txBody>
      </p:sp>
      <p:sp>
        <p:nvSpPr>
          <p:cNvPr id="7494" name="Google Shape;7494;p335"/>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Nystagmus</a:t>
            </a:r>
            <a:endParaRPr/>
          </a:p>
        </p:txBody>
      </p:sp>
      <p:sp>
        <p:nvSpPr>
          <p:cNvPr id="7495" name="Google Shape;7495;p335"/>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(sensorisch)</a:t>
            </a:r>
            <a:endParaRPr/>
          </a:p>
        </p:txBody>
      </p:sp>
      <p:sp>
        <p:nvSpPr>
          <p:cNvPr id="7496" name="Google Shape;7496;p335"/>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Hypoplasie der Fovea und des Sehnervs</a:t>
            </a:r>
            <a:endParaRPr/>
          </a:p>
        </p:txBody>
      </p:sp>
      <p:sp>
        <p:nvSpPr>
          <p:cNvPr id="7497" name="Google Shape;7497;p335"/>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Katarakt</a:t>
            </a:r>
            <a:endParaRPr/>
          </a:p>
        </p:txBody>
      </p:sp>
      <p:sp>
        <p:nvSpPr>
          <p:cNvPr id="7498" name="Google Shape;7498;p335"/>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Limbaler Stammzellmangel</a:t>
            </a:r>
            <a:endParaRPr/>
          </a:p>
        </p:txBody>
      </p:sp>
      <p:sp>
        <p:nvSpPr>
          <p:cNvPr id="7499" name="Google Shape;7499;p335"/>
          <p:cNvSpPr txBox="1"/>
          <p:nvPr/>
        </p:nvSpPr>
        <p:spPr>
          <a:xfrm>
            <a:off x="2212975" y="3136900"/>
            <a:ext cx="4143375" cy="1076325"/>
          </a:xfrm>
          <a:prstGeom prst="rect">
            <a:avLst/>
          </a:prstGeom>
          <a:solidFill>
            <a:srgbClr val="00B0F0"/>
          </a:solidFill>
          <a:ln cap="flat" cmpd="sng" w="9525">
            <a:solidFill>
              <a:srgbClr val="BFBFBF"/>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sng" cap="none" strike="noStrike">
                <a:solidFill>
                  <a:srgbClr val="BFBFBF"/>
                </a:solidFill>
                <a:latin typeface="Arial"/>
                <a:ea typeface="Arial"/>
                <a:cs typeface="Arial"/>
                <a:sym typeface="Arial"/>
              </a:rPr>
              <a:t>Betrachten Sie Aniridie nicht nur als eine Erkrankung der Iris! </a:t>
            </a:r>
            <a:r>
              <a:rPr b="0" i="0" lang="en-US" sz="1200" u="none" cap="none" strike="noStrike">
                <a:solidFill>
                  <a:srgbClr val="BFBFBF"/>
                </a:solidFill>
                <a:latin typeface="Arial"/>
                <a:ea typeface="Arial"/>
                <a:cs typeface="Arial"/>
                <a:sym typeface="Arial"/>
              </a:rPr>
              <a:t>Das </a:t>
            </a:r>
            <a:r>
              <a:rPr b="0" i="1" lang="en-US" sz="1200" u="none" cap="none" strike="noStrike">
                <a:solidFill>
                  <a:srgbClr val="BFBFBF"/>
                </a:solidFill>
                <a:latin typeface="Arial"/>
                <a:ea typeface="Arial"/>
                <a:cs typeface="Arial"/>
                <a:sym typeface="Arial"/>
              </a:rPr>
              <a:t>BCSC </a:t>
            </a:r>
            <a:r>
              <a:rPr b="0" i="0" lang="en-US" sz="1200" u="none" cap="none" strike="noStrike">
                <a:solidFill>
                  <a:srgbClr val="BFBFBF"/>
                </a:solidFill>
                <a:latin typeface="Arial"/>
                <a:ea typeface="Arial"/>
                <a:cs typeface="Arial"/>
                <a:sym typeface="Arial"/>
              </a:rPr>
              <a:t>bezeichnet sie als </a:t>
            </a:r>
            <a:r>
              <a:rPr b="1" i="1" lang="en-US" sz="1200" u="none" cap="none" strike="noStrike">
                <a:solidFill>
                  <a:srgbClr val="BFBFBF"/>
                </a:solidFill>
                <a:latin typeface="Arial"/>
                <a:ea typeface="Arial"/>
                <a:cs typeface="Arial"/>
                <a:sym typeface="Arial"/>
              </a:rPr>
              <a:t>panophthalmische</a:t>
            </a:r>
            <a:r>
              <a:rPr b="0" i="0" lang="en-US" sz="1200" u="none" cap="none" strike="noStrike">
                <a:solidFill>
                  <a:srgbClr val="BFBFBF"/>
                </a:solidFill>
                <a:latin typeface="Arial"/>
                <a:ea typeface="Arial"/>
                <a:cs typeface="Arial"/>
                <a:sym typeface="Arial"/>
              </a:rPr>
              <a:t> </a:t>
            </a:r>
            <a:r>
              <a:rPr b="1" i="1" lang="en-US" sz="1200" u="none" cap="none" strike="noStrike">
                <a:solidFill>
                  <a:srgbClr val="BFBFBF"/>
                </a:solidFill>
                <a:latin typeface="Arial"/>
                <a:ea typeface="Arial"/>
                <a:cs typeface="Arial"/>
                <a:sym typeface="Arial"/>
              </a:rPr>
              <a:t>Störung</a:t>
            </a:r>
            <a:endParaRPr b="1" i="1" sz="2000" u="none" cap="none" strike="noStrike">
              <a:solidFill>
                <a:srgbClr val="BFBFBF"/>
              </a:solidFill>
              <a:latin typeface="Arial"/>
              <a:ea typeface="Arial"/>
              <a:cs typeface="Arial"/>
              <a:sym typeface="Arial"/>
            </a:endParaRPr>
          </a:p>
        </p:txBody>
      </p:sp>
      <p:sp>
        <p:nvSpPr>
          <p:cNvPr id="7500" name="Google Shape;7500;p335"/>
          <p:cNvSpPr txBox="1"/>
          <p:nvPr/>
        </p:nvSpPr>
        <p:spPr>
          <a:xfrm>
            <a:off x="455613" y="1760538"/>
            <a:ext cx="6388100" cy="2800350"/>
          </a:xfrm>
          <a:prstGeom prst="rect">
            <a:avLst/>
          </a:prstGeom>
          <a:solidFill>
            <a:srgbClr val="FFE28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die Genetik der Aniridie sprechen. Mit wenigen Ausnahmen lassen sich die meisten Fälle auf Defekte in einem bestimmten Gen zurückführen. Welches? (Das wissen Sie übrigens.)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PAX6</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für ein Gen ist PAX6?</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Homeobox-Gen</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ein </a:t>
            </a:r>
            <a:r>
              <a:rPr b="0" i="0" lang="en-US" sz="1200" u="none" cap="none" strike="noStrike">
                <a:solidFill>
                  <a:schemeClr val="dk1"/>
                </a:solidFill>
                <a:latin typeface="Arial"/>
                <a:ea typeface="Arial"/>
                <a:cs typeface="Arial"/>
                <a:sym typeface="Arial"/>
              </a:rPr>
              <a:t>Homeobox-Gen</a:t>
            </a:r>
            <a:r>
              <a:rPr b="0" i="1" lang="en-US" sz="1200" u="none" cap="none" strike="noStrike">
                <a:solidFill>
                  <a:schemeClr val="dk1"/>
                </a:solidFill>
                <a:latin typeface="Arial"/>
                <a:ea typeface="Arial"/>
                <a:cs typeface="Arial"/>
                <a:sym typeface="Arial"/>
              </a:rPr>
              <a:t>?</a:t>
            </a:r>
            <a:endParaRPr b="0" i="1" sz="1600" u="none" cap="none" strike="noStrike">
              <a:solidFill>
                <a:srgbClr val="FFE285"/>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E285"/>
                </a:solidFill>
                <a:latin typeface="Arial"/>
                <a:ea typeface="Arial"/>
                <a:cs typeface="Arial"/>
                <a:sym typeface="Arial"/>
              </a:rPr>
              <a:t>Eines, das die Morphogenese reguliert</a:t>
            </a:r>
            <a:r>
              <a:rPr b="1" i="0" lang="en-US" sz="1200" u="none" cap="none" strike="noStrike">
                <a:solidFill>
                  <a:srgbClr val="FFE285"/>
                </a:solidFill>
                <a:latin typeface="Arial"/>
                <a:ea typeface="Arial"/>
                <a:cs typeface="Arial"/>
                <a:sym typeface="Arial"/>
              </a:rPr>
              <a:t>. </a:t>
            </a:r>
            <a:r>
              <a:rPr b="0" i="0" lang="en-US" sz="1200" u="none" cap="none" strike="noStrike">
                <a:solidFill>
                  <a:srgbClr val="FFE285"/>
                </a:solidFill>
                <a:latin typeface="Arial"/>
                <a:ea typeface="Arial"/>
                <a:cs typeface="Arial"/>
                <a:sym typeface="Arial"/>
              </a:rPr>
              <a:t>Wie es im </a:t>
            </a:r>
            <a:r>
              <a:rPr b="0" i="1" lang="en-US" sz="1200" u="none" cap="none" strike="noStrike">
                <a:solidFill>
                  <a:srgbClr val="FFE285"/>
                </a:solidFill>
                <a:latin typeface="Arial"/>
                <a:ea typeface="Arial"/>
                <a:cs typeface="Arial"/>
                <a:sym typeface="Arial"/>
              </a:rPr>
              <a:t>Peds</a:t>
            </a:r>
            <a:r>
              <a:rPr b="0" i="0" lang="en-US" sz="1200" u="none" cap="none" strike="noStrike">
                <a:solidFill>
                  <a:srgbClr val="FFE285"/>
                </a:solidFill>
                <a:latin typeface="Arial"/>
                <a:ea typeface="Arial"/>
                <a:cs typeface="Arial"/>
                <a:sym typeface="Arial"/>
              </a:rPr>
              <a:t>-Buch heißt: „Das </a:t>
            </a:r>
            <a:r>
              <a:rPr b="0" i="1" lang="en-US" sz="1200" u="none" cap="none" strike="noStrike">
                <a:solidFill>
                  <a:srgbClr val="FFE285"/>
                </a:solidFill>
                <a:latin typeface="Arial"/>
                <a:ea typeface="Arial"/>
                <a:cs typeface="Arial"/>
                <a:sym typeface="Arial"/>
              </a:rPr>
              <a:t>PAX6</a:t>
            </a:r>
            <a:r>
              <a:rPr b="0" i="0" lang="en-US" sz="1200" u="none" cap="none" strike="noStrike">
                <a:solidFill>
                  <a:srgbClr val="FFE285"/>
                </a:solidFill>
                <a:latin typeface="Arial"/>
                <a:ea typeface="Arial"/>
                <a:cs typeface="Arial"/>
                <a:sym typeface="Arial"/>
              </a:rPr>
              <a:t>-Gen ist das Hauptkontrollgen für die Augenmorphogenese.“</a:t>
            </a:r>
            <a:endParaRPr/>
          </a:p>
        </p:txBody>
      </p:sp>
    </p:spTree>
  </p:cSld>
  <p:clrMapOvr>
    <a:masterClrMapping/>
  </p:clrMapOvr>
</p:sld>
</file>

<file path=ppt/slides/slide3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4" name="Shape 7504"/>
        <p:cNvGrpSpPr/>
        <p:nvPr/>
      </p:nvGrpSpPr>
      <p:grpSpPr>
        <a:xfrm>
          <a:off x="0" y="0"/>
          <a:ext cx="0" cy="0"/>
          <a:chOff x="0" y="0"/>
          <a:chExt cx="0" cy="0"/>
        </a:xfrm>
      </p:grpSpPr>
      <p:sp>
        <p:nvSpPr>
          <p:cNvPr id="7505" name="Google Shape;7505;p33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506" name="Google Shape;7506;p33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507" name="Google Shape;7507;p336"/>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508" name="Google Shape;7508;p33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509" name="Google Shape;7509;p33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510" name="Google Shape;7510;p336"/>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511" name="Google Shape;7511;p33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512" name="Google Shape;7512;p33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513" name="Google Shape;7513;p336"/>
          <p:cNvCxnSpPr>
            <a:stCxn id="7507"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514" name="Google Shape;7514;p336"/>
          <p:cNvCxnSpPr>
            <a:stCxn id="7507"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515" name="Google Shape;7515;p33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7516" name="Google Shape;7516;p33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517" name="Google Shape;7517;p33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518" name="Google Shape;7518;p33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519" name="Google Shape;7519;p33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520" name="Google Shape;7520;p33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521" name="Google Shape;7521;p33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7522" name="Google Shape;7522;p33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523" name="Google Shape;7523;p33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524" name="Google Shape;7524;p33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525" name="Google Shape;7525;p336"/>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526" name="Google Shape;7526;p33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527" name="Google Shape;7527;p33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528" name="Google Shape;7528;p33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529" name="Google Shape;7529;p33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530" name="Google Shape;7530;p33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531" name="Google Shape;7531;p33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532" name="Google Shape;7532;p33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533" name="Google Shape;7533;p33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534" name="Google Shape;7534;p33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535" name="Google Shape;7535;p33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536" name="Google Shape;7536;p33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537" name="Google Shape;7537;p33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538" name="Google Shape;7538;p336"/>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539" name="Google Shape;7539;p336"/>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540" name="Google Shape;7540;p336"/>
          <p:cNvCxnSpPr>
            <a:stCxn id="7541" idx="3"/>
          </p:cNvCxnSpPr>
          <p:nvPr/>
        </p:nvCxnSpPr>
        <p:spPr>
          <a:xfrm>
            <a:off x="4278313" y="3743325"/>
            <a:ext cx="346200" cy="1274700"/>
          </a:xfrm>
          <a:prstGeom prst="straightConnector1">
            <a:avLst/>
          </a:prstGeom>
          <a:noFill/>
          <a:ln cap="flat" cmpd="sng" w="9525">
            <a:solidFill>
              <a:srgbClr val="BFBFBF"/>
            </a:solidFill>
            <a:prstDash val="solid"/>
            <a:round/>
            <a:headEnd len="sm" w="sm" type="none"/>
            <a:tailEnd len="med" w="med" type="triangle"/>
          </a:ln>
        </p:spPr>
      </p:cxnSp>
      <p:cxnSp>
        <p:nvCxnSpPr>
          <p:cNvPr id="7542" name="Google Shape;7542;p336"/>
          <p:cNvCxnSpPr>
            <a:stCxn id="7541" idx="3"/>
          </p:cNvCxnSpPr>
          <p:nvPr/>
        </p:nvCxnSpPr>
        <p:spPr>
          <a:xfrm flipH="1" rot="10800000">
            <a:off x="4278313" y="2076525"/>
            <a:ext cx="1038300" cy="1666800"/>
          </a:xfrm>
          <a:prstGeom prst="straightConnector1">
            <a:avLst/>
          </a:prstGeom>
          <a:noFill/>
          <a:ln cap="flat" cmpd="sng" w="9525">
            <a:solidFill>
              <a:srgbClr val="BFBFBF"/>
            </a:solidFill>
            <a:prstDash val="solid"/>
            <a:round/>
            <a:headEnd len="sm" w="sm" type="none"/>
            <a:tailEnd len="med" w="med" type="triangle"/>
          </a:ln>
        </p:spPr>
      </p:cxnSp>
      <p:cxnSp>
        <p:nvCxnSpPr>
          <p:cNvPr id="7543" name="Google Shape;7543;p336"/>
          <p:cNvCxnSpPr>
            <a:stCxn id="7541" idx="3"/>
          </p:cNvCxnSpPr>
          <p:nvPr/>
        </p:nvCxnSpPr>
        <p:spPr>
          <a:xfrm flipH="1" rot="10800000">
            <a:off x="4278313" y="3181425"/>
            <a:ext cx="3067200" cy="561900"/>
          </a:xfrm>
          <a:prstGeom prst="straightConnector1">
            <a:avLst/>
          </a:prstGeom>
          <a:noFill/>
          <a:ln cap="flat" cmpd="sng" w="9525">
            <a:solidFill>
              <a:srgbClr val="BFBFBF"/>
            </a:solidFill>
            <a:prstDash val="solid"/>
            <a:round/>
            <a:headEnd len="sm" w="sm" type="none"/>
            <a:tailEnd len="med" w="med" type="triangle"/>
          </a:ln>
        </p:spPr>
      </p:cxnSp>
      <p:cxnSp>
        <p:nvCxnSpPr>
          <p:cNvPr id="7544" name="Google Shape;7544;p336"/>
          <p:cNvCxnSpPr>
            <a:stCxn id="7541" idx="3"/>
          </p:cNvCxnSpPr>
          <p:nvPr/>
        </p:nvCxnSpPr>
        <p:spPr>
          <a:xfrm>
            <a:off x="4278313" y="3743325"/>
            <a:ext cx="3138600" cy="843000"/>
          </a:xfrm>
          <a:prstGeom prst="straightConnector1">
            <a:avLst/>
          </a:prstGeom>
          <a:noFill/>
          <a:ln cap="flat" cmpd="sng" w="9525">
            <a:solidFill>
              <a:srgbClr val="BFBFBF"/>
            </a:solidFill>
            <a:prstDash val="solid"/>
            <a:round/>
            <a:headEnd len="sm" w="sm" type="none"/>
            <a:tailEnd len="med" w="med" type="triangle"/>
          </a:ln>
        </p:spPr>
      </p:cxnSp>
      <p:cxnSp>
        <p:nvCxnSpPr>
          <p:cNvPr id="7545" name="Google Shape;7545;p336"/>
          <p:cNvCxnSpPr>
            <a:stCxn id="7541" idx="3"/>
          </p:cNvCxnSpPr>
          <p:nvPr/>
        </p:nvCxnSpPr>
        <p:spPr>
          <a:xfrm flipH="1" rot="10800000">
            <a:off x="4278313" y="2686125"/>
            <a:ext cx="3008400" cy="1057200"/>
          </a:xfrm>
          <a:prstGeom prst="straightConnector1">
            <a:avLst/>
          </a:prstGeom>
          <a:noFill/>
          <a:ln cap="flat" cmpd="sng" w="9525">
            <a:solidFill>
              <a:srgbClr val="BFBFBF"/>
            </a:solidFill>
            <a:prstDash val="solid"/>
            <a:round/>
            <a:headEnd len="sm" w="sm" type="none"/>
            <a:tailEnd len="med" w="med" type="triangle"/>
          </a:ln>
        </p:spPr>
      </p:cxnSp>
      <p:sp>
        <p:nvSpPr>
          <p:cNvPr id="7541" name="Google Shape;7541;p336"/>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Augenbezogene Begleiterscheinungen der Aniridie:</a:t>
            </a:r>
            <a:endParaRPr/>
          </a:p>
        </p:txBody>
      </p:sp>
      <p:sp>
        <p:nvSpPr>
          <p:cNvPr id="7546" name="Google Shape;7546;p336"/>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Glaukom</a:t>
            </a:r>
            <a:endParaRPr/>
          </a:p>
        </p:txBody>
      </p:sp>
      <p:sp>
        <p:nvSpPr>
          <p:cNvPr id="7547" name="Google Shape;7547;p336"/>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Nystagmus</a:t>
            </a:r>
            <a:endParaRPr/>
          </a:p>
        </p:txBody>
      </p:sp>
      <p:sp>
        <p:nvSpPr>
          <p:cNvPr id="7548" name="Google Shape;7548;p336"/>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(sensorisch)</a:t>
            </a:r>
            <a:endParaRPr/>
          </a:p>
        </p:txBody>
      </p:sp>
      <p:sp>
        <p:nvSpPr>
          <p:cNvPr id="7549" name="Google Shape;7549;p336"/>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Hypoplasie der Fovea und des Sehnervs</a:t>
            </a:r>
            <a:endParaRPr/>
          </a:p>
        </p:txBody>
      </p:sp>
      <p:sp>
        <p:nvSpPr>
          <p:cNvPr id="7550" name="Google Shape;7550;p336"/>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Katarakt</a:t>
            </a:r>
            <a:endParaRPr/>
          </a:p>
        </p:txBody>
      </p:sp>
      <p:sp>
        <p:nvSpPr>
          <p:cNvPr id="7551" name="Google Shape;7551;p336"/>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Limbaler Stammzellmangel</a:t>
            </a:r>
            <a:endParaRPr/>
          </a:p>
        </p:txBody>
      </p:sp>
      <p:sp>
        <p:nvSpPr>
          <p:cNvPr id="7552" name="Google Shape;7552;p336"/>
          <p:cNvSpPr txBox="1"/>
          <p:nvPr/>
        </p:nvSpPr>
        <p:spPr>
          <a:xfrm>
            <a:off x="2212975" y="3136900"/>
            <a:ext cx="4143375" cy="1076325"/>
          </a:xfrm>
          <a:prstGeom prst="rect">
            <a:avLst/>
          </a:prstGeom>
          <a:solidFill>
            <a:srgbClr val="00B0F0"/>
          </a:solidFill>
          <a:ln cap="flat" cmpd="sng" w="9525">
            <a:solidFill>
              <a:srgbClr val="BFBFBF"/>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sng" cap="none" strike="noStrike">
                <a:solidFill>
                  <a:srgbClr val="BFBFBF"/>
                </a:solidFill>
                <a:latin typeface="Arial"/>
                <a:ea typeface="Arial"/>
                <a:cs typeface="Arial"/>
                <a:sym typeface="Arial"/>
              </a:rPr>
              <a:t>Betrachten Sie Aniridie nicht nur als eine Erkrankung der Iris! </a:t>
            </a:r>
            <a:r>
              <a:rPr b="0" i="0" lang="en-US" sz="1200" u="none" cap="none" strike="noStrike">
                <a:solidFill>
                  <a:srgbClr val="BFBFBF"/>
                </a:solidFill>
                <a:latin typeface="Arial"/>
                <a:ea typeface="Arial"/>
                <a:cs typeface="Arial"/>
                <a:sym typeface="Arial"/>
              </a:rPr>
              <a:t>Das </a:t>
            </a:r>
            <a:r>
              <a:rPr b="0" i="1" lang="en-US" sz="1200" u="none" cap="none" strike="noStrike">
                <a:solidFill>
                  <a:srgbClr val="BFBFBF"/>
                </a:solidFill>
                <a:latin typeface="Arial"/>
                <a:ea typeface="Arial"/>
                <a:cs typeface="Arial"/>
                <a:sym typeface="Arial"/>
              </a:rPr>
              <a:t>BCSC </a:t>
            </a:r>
            <a:r>
              <a:rPr b="0" i="0" lang="en-US" sz="1200" u="none" cap="none" strike="noStrike">
                <a:solidFill>
                  <a:srgbClr val="BFBFBF"/>
                </a:solidFill>
                <a:latin typeface="Arial"/>
                <a:ea typeface="Arial"/>
                <a:cs typeface="Arial"/>
                <a:sym typeface="Arial"/>
              </a:rPr>
              <a:t>bezeichnet sie als </a:t>
            </a:r>
            <a:r>
              <a:rPr b="1" i="1" lang="en-US" sz="1200" u="none" cap="none" strike="noStrike">
                <a:solidFill>
                  <a:srgbClr val="BFBFBF"/>
                </a:solidFill>
                <a:latin typeface="Arial"/>
                <a:ea typeface="Arial"/>
                <a:cs typeface="Arial"/>
                <a:sym typeface="Arial"/>
              </a:rPr>
              <a:t>panophthalmische</a:t>
            </a:r>
            <a:r>
              <a:rPr b="0" i="0" lang="en-US" sz="1200" u="none" cap="none" strike="noStrike">
                <a:solidFill>
                  <a:srgbClr val="BFBFBF"/>
                </a:solidFill>
                <a:latin typeface="Arial"/>
                <a:ea typeface="Arial"/>
                <a:cs typeface="Arial"/>
                <a:sym typeface="Arial"/>
              </a:rPr>
              <a:t> </a:t>
            </a:r>
            <a:r>
              <a:rPr b="1" i="1" lang="en-US" sz="1200" u="none" cap="none" strike="noStrike">
                <a:solidFill>
                  <a:srgbClr val="BFBFBF"/>
                </a:solidFill>
                <a:latin typeface="Arial"/>
                <a:ea typeface="Arial"/>
                <a:cs typeface="Arial"/>
                <a:sym typeface="Arial"/>
              </a:rPr>
              <a:t>Störung</a:t>
            </a:r>
            <a:endParaRPr b="1" i="1" sz="2000" u="none" cap="none" strike="noStrike">
              <a:solidFill>
                <a:srgbClr val="BFBFBF"/>
              </a:solidFill>
              <a:latin typeface="Arial"/>
              <a:ea typeface="Arial"/>
              <a:cs typeface="Arial"/>
              <a:sym typeface="Arial"/>
            </a:endParaRPr>
          </a:p>
        </p:txBody>
      </p:sp>
      <p:sp>
        <p:nvSpPr>
          <p:cNvPr id="7553" name="Google Shape;7553;p336"/>
          <p:cNvSpPr txBox="1"/>
          <p:nvPr/>
        </p:nvSpPr>
        <p:spPr>
          <a:xfrm>
            <a:off x="455613" y="1760538"/>
            <a:ext cx="6388200" cy="2180700"/>
          </a:xfrm>
          <a:prstGeom prst="rect">
            <a:avLst/>
          </a:prstGeom>
          <a:solidFill>
            <a:srgbClr val="FFE28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die Genetik der Aniridie sprechen. Mit wenigen Ausnahmen lassen sich die meisten Fälle auf Defekte in einem bestimmten Gen zurückführen. Welches?</a:t>
            </a:r>
            <a:r>
              <a:rPr i="1" lang="en-US" sz="1200">
                <a:solidFill>
                  <a:schemeClr val="dk1"/>
                </a:solidFill>
              </a:rPr>
              <a:t> </a:t>
            </a:r>
            <a:r>
              <a:rPr b="0" i="1" lang="en-US" sz="1200" u="none" cap="none" strike="noStrike">
                <a:solidFill>
                  <a:schemeClr val="dk1"/>
                </a:solidFill>
                <a:latin typeface="Arial"/>
                <a:ea typeface="Arial"/>
                <a:cs typeface="Arial"/>
                <a:sym typeface="Arial"/>
              </a:rPr>
              <a:t>(Das wissen Sie übrigens.)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PAX6</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für ein Gen ist PAX6?</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Homeobox-Gen</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ein </a:t>
            </a:r>
            <a:r>
              <a:rPr b="0" i="0" lang="en-US" sz="1200" u="none" cap="none" strike="noStrike">
                <a:solidFill>
                  <a:schemeClr val="dk1"/>
                </a:solidFill>
                <a:latin typeface="Arial"/>
                <a:ea typeface="Arial"/>
                <a:cs typeface="Arial"/>
                <a:sym typeface="Arial"/>
              </a:rPr>
              <a:t>Homeobox-Gen</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Eines, das die Morphogenese reguliert.</a:t>
            </a:r>
            <a:r>
              <a:rPr b="1" i="0" lang="en-US" sz="1200" u="none" cap="none" strike="noStrike">
                <a:solidFill>
                  <a:srgbClr val="FFE285"/>
                </a:solidFill>
                <a:latin typeface="Arial"/>
                <a:ea typeface="Arial"/>
                <a:cs typeface="Arial"/>
                <a:sym typeface="Arial"/>
              </a:rPr>
              <a:t>. </a:t>
            </a:r>
            <a:r>
              <a:rPr b="0" i="0" lang="en-US" sz="1200" u="none" cap="none" strike="noStrike">
                <a:solidFill>
                  <a:srgbClr val="FFE285"/>
                </a:solidFill>
                <a:latin typeface="Arial"/>
                <a:ea typeface="Arial"/>
                <a:cs typeface="Arial"/>
                <a:sym typeface="Arial"/>
              </a:rPr>
              <a:t>Wie es im </a:t>
            </a:r>
            <a:r>
              <a:rPr b="0" i="1" lang="en-US" sz="1200" u="none" cap="none" strike="noStrike">
                <a:solidFill>
                  <a:srgbClr val="FFE285"/>
                </a:solidFill>
                <a:latin typeface="Arial"/>
                <a:ea typeface="Arial"/>
                <a:cs typeface="Arial"/>
                <a:sym typeface="Arial"/>
              </a:rPr>
              <a:t>Peds</a:t>
            </a:r>
            <a:r>
              <a:rPr b="0" i="0" lang="en-US" sz="1200" u="none" cap="none" strike="noStrike">
                <a:solidFill>
                  <a:srgbClr val="FFE285"/>
                </a:solidFill>
                <a:latin typeface="Arial"/>
                <a:ea typeface="Arial"/>
                <a:cs typeface="Arial"/>
                <a:sym typeface="Arial"/>
              </a:rPr>
              <a:t>-Buch heißt: „Das </a:t>
            </a:r>
            <a:r>
              <a:rPr b="0" i="1" lang="en-US" sz="1200" u="none" cap="none" strike="noStrike">
                <a:solidFill>
                  <a:srgbClr val="FFE285"/>
                </a:solidFill>
                <a:latin typeface="Arial"/>
                <a:ea typeface="Arial"/>
                <a:cs typeface="Arial"/>
                <a:sym typeface="Arial"/>
              </a:rPr>
              <a:t>PAX6</a:t>
            </a:r>
            <a:r>
              <a:rPr b="0" i="0" lang="en-US" sz="1200" u="none" cap="none" strike="noStrike">
                <a:solidFill>
                  <a:srgbClr val="FFE285"/>
                </a:solidFill>
                <a:latin typeface="Arial"/>
                <a:ea typeface="Arial"/>
                <a:cs typeface="Arial"/>
                <a:sym typeface="Arial"/>
              </a:rPr>
              <a:t>-Gen ist das Hauptkontrollgen für die Augenmorphogenese.“</a:t>
            </a:r>
            <a:endParaRPr/>
          </a:p>
        </p:txBody>
      </p:sp>
      <p:sp>
        <p:nvSpPr>
          <p:cNvPr id="7554" name="Google Shape;7554;p336"/>
          <p:cNvSpPr/>
          <p:nvPr/>
        </p:nvSpPr>
        <p:spPr>
          <a:xfrm>
            <a:off x="1441450" y="3567925"/>
            <a:ext cx="1060500" cy="2112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3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58" name="Shape 7558"/>
        <p:cNvGrpSpPr/>
        <p:nvPr/>
      </p:nvGrpSpPr>
      <p:grpSpPr>
        <a:xfrm>
          <a:off x="0" y="0"/>
          <a:ext cx="0" cy="0"/>
          <a:chOff x="0" y="0"/>
          <a:chExt cx="0" cy="0"/>
        </a:xfrm>
      </p:grpSpPr>
      <p:sp>
        <p:nvSpPr>
          <p:cNvPr id="7559" name="Google Shape;7559;p33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560" name="Google Shape;7560;p33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561" name="Google Shape;7561;p337"/>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562" name="Google Shape;7562;p33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563" name="Google Shape;7563;p33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564" name="Google Shape;7564;p337"/>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565" name="Google Shape;7565;p33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566" name="Google Shape;7566;p33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567" name="Google Shape;7567;p337"/>
          <p:cNvCxnSpPr>
            <a:stCxn id="7561"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568" name="Google Shape;7568;p337"/>
          <p:cNvCxnSpPr>
            <a:stCxn id="7561"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569" name="Google Shape;7569;p33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7570" name="Google Shape;7570;p33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571" name="Google Shape;7571;p33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572" name="Google Shape;7572;p33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573" name="Google Shape;7573;p33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574" name="Google Shape;7574;p33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575" name="Google Shape;7575;p33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7576" name="Google Shape;7576;p33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577" name="Google Shape;7577;p33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578" name="Google Shape;7578;p33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579" name="Google Shape;7579;p337"/>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580" name="Google Shape;7580;p33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581" name="Google Shape;7581;p33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582" name="Google Shape;7582;p33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583" name="Google Shape;7583;p33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584" name="Google Shape;7584;p33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585" name="Google Shape;7585;p33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586" name="Google Shape;7586;p33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587" name="Google Shape;7587;p33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588" name="Google Shape;7588;p33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589" name="Google Shape;7589;p33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590" name="Google Shape;7590;p33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591" name="Google Shape;7591;p33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592" name="Google Shape;7592;p337"/>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593" name="Google Shape;7593;p337"/>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594" name="Google Shape;7594;p337"/>
          <p:cNvCxnSpPr>
            <a:stCxn id="7595" idx="3"/>
          </p:cNvCxnSpPr>
          <p:nvPr/>
        </p:nvCxnSpPr>
        <p:spPr>
          <a:xfrm>
            <a:off x="4278313" y="3743325"/>
            <a:ext cx="346200" cy="1274700"/>
          </a:xfrm>
          <a:prstGeom prst="straightConnector1">
            <a:avLst/>
          </a:prstGeom>
          <a:noFill/>
          <a:ln cap="flat" cmpd="sng" w="9525">
            <a:solidFill>
              <a:srgbClr val="BFBFBF"/>
            </a:solidFill>
            <a:prstDash val="solid"/>
            <a:round/>
            <a:headEnd len="sm" w="sm" type="none"/>
            <a:tailEnd len="med" w="med" type="triangle"/>
          </a:ln>
        </p:spPr>
      </p:cxnSp>
      <p:cxnSp>
        <p:nvCxnSpPr>
          <p:cNvPr id="7596" name="Google Shape;7596;p337"/>
          <p:cNvCxnSpPr>
            <a:stCxn id="7595" idx="3"/>
          </p:cNvCxnSpPr>
          <p:nvPr/>
        </p:nvCxnSpPr>
        <p:spPr>
          <a:xfrm flipH="1" rot="10800000">
            <a:off x="4278313" y="2076525"/>
            <a:ext cx="1038300" cy="1666800"/>
          </a:xfrm>
          <a:prstGeom prst="straightConnector1">
            <a:avLst/>
          </a:prstGeom>
          <a:noFill/>
          <a:ln cap="flat" cmpd="sng" w="9525">
            <a:solidFill>
              <a:srgbClr val="BFBFBF"/>
            </a:solidFill>
            <a:prstDash val="solid"/>
            <a:round/>
            <a:headEnd len="sm" w="sm" type="none"/>
            <a:tailEnd len="med" w="med" type="triangle"/>
          </a:ln>
        </p:spPr>
      </p:cxnSp>
      <p:cxnSp>
        <p:nvCxnSpPr>
          <p:cNvPr id="7597" name="Google Shape;7597;p337"/>
          <p:cNvCxnSpPr>
            <a:stCxn id="7595" idx="3"/>
          </p:cNvCxnSpPr>
          <p:nvPr/>
        </p:nvCxnSpPr>
        <p:spPr>
          <a:xfrm flipH="1" rot="10800000">
            <a:off x="4278313" y="3181425"/>
            <a:ext cx="3067200" cy="561900"/>
          </a:xfrm>
          <a:prstGeom prst="straightConnector1">
            <a:avLst/>
          </a:prstGeom>
          <a:noFill/>
          <a:ln cap="flat" cmpd="sng" w="9525">
            <a:solidFill>
              <a:srgbClr val="BFBFBF"/>
            </a:solidFill>
            <a:prstDash val="solid"/>
            <a:round/>
            <a:headEnd len="sm" w="sm" type="none"/>
            <a:tailEnd len="med" w="med" type="triangle"/>
          </a:ln>
        </p:spPr>
      </p:cxnSp>
      <p:cxnSp>
        <p:nvCxnSpPr>
          <p:cNvPr id="7598" name="Google Shape;7598;p337"/>
          <p:cNvCxnSpPr>
            <a:stCxn id="7595" idx="3"/>
          </p:cNvCxnSpPr>
          <p:nvPr/>
        </p:nvCxnSpPr>
        <p:spPr>
          <a:xfrm>
            <a:off x="4278313" y="3743325"/>
            <a:ext cx="3138600" cy="843000"/>
          </a:xfrm>
          <a:prstGeom prst="straightConnector1">
            <a:avLst/>
          </a:prstGeom>
          <a:noFill/>
          <a:ln cap="flat" cmpd="sng" w="9525">
            <a:solidFill>
              <a:srgbClr val="BFBFBF"/>
            </a:solidFill>
            <a:prstDash val="solid"/>
            <a:round/>
            <a:headEnd len="sm" w="sm" type="none"/>
            <a:tailEnd len="med" w="med" type="triangle"/>
          </a:ln>
        </p:spPr>
      </p:cxnSp>
      <p:cxnSp>
        <p:nvCxnSpPr>
          <p:cNvPr id="7599" name="Google Shape;7599;p337"/>
          <p:cNvCxnSpPr>
            <a:stCxn id="7595" idx="3"/>
          </p:cNvCxnSpPr>
          <p:nvPr/>
        </p:nvCxnSpPr>
        <p:spPr>
          <a:xfrm flipH="1" rot="10800000">
            <a:off x="4278313" y="2686125"/>
            <a:ext cx="3008400" cy="1057200"/>
          </a:xfrm>
          <a:prstGeom prst="straightConnector1">
            <a:avLst/>
          </a:prstGeom>
          <a:noFill/>
          <a:ln cap="flat" cmpd="sng" w="9525">
            <a:solidFill>
              <a:srgbClr val="BFBFBF"/>
            </a:solidFill>
            <a:prstDash val="solid"/>
            <a:round/>
            <a:headEnd len="sm" w="sm" type="none"/>
            <a:tailEnd len="med" w="med" type="triangle"/>
          </a:ln>
        </p:spPr>
      </p:cxnSp>
      <p:sp>
        <p:nvSpPr>
          <p:cNvPr id="7595" name="Google Shape;7595;p337"/>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Augenbezogene Begleiterscheinungen der Aniridie:</a:t>
            </a:r>
            <a:endParaRPr/>
          </a:p>
        </p:txBody>
      </p:sp>
      <p:sp>
        <p:nvSpPr>
          <p:cNvPr id="7600" name="Google Shape;7600;p337"/>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Glaukom</a:t>
            </a:r>
            <a:endParaRPr/>
          </a:p>
        </p:txBody>
      </p:sp>
      <p:sp>
        <p:nvSpPr>
          <p:cNvPr id="7601" name="Google Shape;7601;p337"/>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Nystagmus</a:t>
            </a:r>
            <a:endParaRPr/>
          </a:p>
        </p:txBody>
      </p:sp>
      <p:sp>
        <p:nvSpPr>
          <p:cNvPr id="7602" name="Google Shape;7602;p337"/>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(sensorisch)</a:t>
            </a:r>
            <a:endParaRPr/>
          </a:p>
        </p:txBody>
      </p:sp>
      <p:sp>
        <p:nvSpPr>
          <p:cNvPr id="7603" name="Google Shape;7603;p337"/>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Hypoplasie der Fovea und des Sehnervs</a:t>
            </a:r>
            <a:endParaRPr/>
          </a:p>
        </p:txBody>
      </p:sp>
      <p:sp>
        <p:nvSpPr>
          <p:cNvPr id="7604" name="Google Shape;7604;p337"/>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Katarakt</a:t>
            </a:r>
            <a:endParaRPr/>
          </a:p>
        </p:txBody>
      </p:sp>
      <p:sp>
        <p:nvSpPr>
          <p:cNvPr id="7605" name="Google Shape;7605;p337"/>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Limbaler Stammzellmangel</a:t>
            </a:r>
            <a:endParaRPr/>
          </a:p>
        </p:txBody>
      </p:sp>
      <p:sp>
        <p:nvSpPr>
          <p:cNvPr id="7606" name="Google Shape;7606;p337"/>
          <p:cNvSpPr txBox="1"/>
          <p:nvPr/>
        </p:nvSpPr>
        <p:spPr>
          <a:xfrm>
            <a:off x="2212975" y="3136900"/>
            <a:ext cx="4143375" cy="1076325"/>
          </a:xfrm>
          <a:prstGeom prst="rect">
            <a:avLst/>
          </a:prstGeom>
          <a:solidFill>
            <a:srgbClr val="00B0F0"/>
          </a:solidFill>
          <a:ln cap="flat" cmpd="sng" w="9525">
            <a:solidFill>
              <a:srgbClr val="BFBFBF"/>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sng" cap="none" strike="noStrike">
                <a:solidFill>
                  <a:srgbClr val="BFBFBF"/>
                </a:solidFill>
                <a:latin typeface="Arial"/>
                <a:ea typeface="Arial"/>
                <a:cs typeface="Arial"/>
                <a:sym typeface="Arial"/>
              </a:rPr>
              <a:t>Betrachten Sie Aniridie nicht nur als eine Erkrankung der Iris! </a:t>
            </a:r>
            <a:r>
              <a:rPr b="0" i="0" lang="en-US" sz="1200" u="none" cap="none" strike="noStrike">
                <a:solidFill>
                  <a:srgbClr val="BFBFBF"/>
                </a:solidFill>
                <a:latin typeface="Arial"/>
                <a:ea typeface="Arial"/>
                <a:cs typeface="Arial"/>
                <a:sym typeface="Arial"/>
              </a:rPr>
              <a:t>Das </a:t>
            </a:r>
            <a:r>
              <a:rPr b="0" i="1" lang="en-US" sz="1200" u="none" cap="none" strike="noStrike">
                <a:solidFill>
                  <a:srgbClr val="BFBFBF"/>
                </a:solidFill>
                <a:latin typeface="Arial"/>
                <a:ea typeface="Arial"/>
                <a:cs typeface="Arial"/>
                <a:sym typeface="Arial"/>
              </a:rPr>
              <a:t>BCSC </a:t>
            </a:r>
            <a:r>
              <a:rPr b="0" i="0" lang="en-US" sz="1200" u="none" cap="none" strike="noStrike">
                <a:solidFill>
                  <a:srgbClr val="BFBFBF"/>
                </a:solidFill>
                <a:latin typeface="Arial"/>
                <a:ea typeface="Arial"/>
                <a:cs typeface="Arial"/>
                <a:sym typeface="Arial"/>
              </a:rPr>
              <a:t>bezeichnet sie als </a:t>
            </a:r>
            <a:r>
              <a:rPr b="1" i="1" lang="en-US" sz="1200" u="none" cap="none" strike="noStrike">
                <a:solidFill>
                  <a:srgbClr val="BFBFBF"/>
                </a:solidFill>
                <a:latin typeface="Arial"/>
                <a:ea typeface="Arial"/>
                <a:cs typeface="Arial"/>
                <a:sym typeface="Arial"/>
              </a:rPr>
              <a:t>panophthalmische</a:t>
            </a:r>
            <a:r>
              <a:rPr b="0" i="0" lang="en-US" sz="1200" u="none" cap="none" strike="noStrike">
                <a:solidFill>
                  <a:srgbClr val="BFBFBF"/>
                </a:solidFill>
                <a:latin typeface="Arial"/>
                <a:ea typeface="Arial"/>
                <a:cs typeface="Arial"/>
                <a:sym typeface="Arial"/>
              </a:rPr>
              <a:t> </a:t>
            </a:r>
            <a:r>
              <a:rPr b="1" i="1" lang="en-US" sz="1200" u="none" cap="none" strike="noStrike">
                <a:solidFill>
                  <a:srgbClr val="BFBFBF"/>
                </a:solidFill>
                <a:latin typeface="Arial"/>
                <a:ea typeface="Arial"/>
                <a:cs typeface="Arial"/>
                <a:sym typeface="Arial"/>
              </a:rPr>
              <a:t>Störung</a:t>
            </a:r>
            <a:endParaRPr b="1" i="1" sz="2000" u="none" cap="none" strike="noStrike">
              <a:solidFill>
                <a:srgbClr val="BFBFBF"/>
              </a:solidFill>
              <a:latin typeface="Arial"/>
              <a:ea typeface="Arial"/>
              <a:cs typeface="Arial"/>
              <a:sym typeface="Arial"/>
            </a:endParaRPr>
          </a:p>
        </p:txBody>
      </p:sp>
      <p:sp>
        <p:nvSpPr>
          <p:cNvPr id="7607" name="Google Shape;7607;p337"/>
          <p:cNvSpPr txBox="1"/>
          <p:nvPr/>
        </p:nvSpPr>
        <p:spPr>
          <a:xfrm>
            <a:off x="455613" y="1760538"/>
            <a:ext cx="6388200" cy="2180700"/>
          </a:xfrm>
          <a:prstGeom prst="rect">
            <a:avLst/>
          </a:prstGeom>
          <a:solidFill>
            <a:srgbClr val="FFE28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die Genetik der Aniridie sprechen. Mit wenigen Ausnahmen lassen sich die meisten Fälle auf Defekte in einem bestimmten Gen zurückführen. Welches?</a:t>
            </a:r>
            <a:r>
              <a:rPr i="1" lang="en-US" sz="1200">
                <a:solidFill>
                  <a:schemeClr val="dk1"/>
                </a:solidFill>
              </a:rPr>
              <a:t> </a:t>
            </a:r>
            <a:r>
              <a:rPr b="0" i="1" lang="en-US" sz="1200" u="none" cap="none" strike="noStrike">
                <a:solidFill>
                  <a:schemeClr val="dk1"/>
                </a:solidFill>
                <a:latin typeface="Arial"/>
                <a:ea typeface="Arial"/>
                <a:cs typeface="Arial"/>
                <a:sym typeface="Arial"/>
              </a:rPr>
              <a:t>(Das wissen Sie übrigens.)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PAX6</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für ein Gen ist PAX6?</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Homeobox-Gen</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ein </a:t>
            </a:r>
            <a:r>
              <a:rPr b="0" i="0" lang="en-US" sz="1200" u="none" cap="none" strike="noStrike">
                <a:solidFill>
                  <a:schemeClr val="dk1"/>
                </a:solidFill>
                <a:latin typeface="Arial"/>
                <a:ea typeface="Arial"/>
                <a:cs typeface="Arial"/>
                <a:sym typeface="Arial"/>
              </a:rPr>
              <a:t>Homeobox-Gen</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Eines, das die Morphogenese reguliert.</a:t>
            </a:r>
            <a:r>
              <a:rPr b="1" i="0" lang="en-US" sz="1200" u="none" cap="none" strike="noStrike">
                <a:solidFill>
                  <a:srgbClr val="FFE285"/>
                </a:solidFill>
                <a:latin typeface="Arial"/>
                <a:ea typeface="Arial"/>
                <a:cs typeface="Arial"/>
                <a:sym typeface="Arial"/>
              </a:rPr>
              <a:t>. </a:t>
            </a:r>
            <a:r>
              <a:rPr b="0" i="0" lang="en-US" sz="1200" u="none" cap="none" strike="noStrike">
                <a:solidFill>
                  <a:srgbClr val="FFE285"/>
                </a:solidFill>
                <a:latin typeface="Arial"/>
                <a:ea typeface="Arial"/>
                <a:cs typeface="Arial"/>
                <a:sym typeface="Arial"/>
              </a:rPr>
              <a:t>Wie es im </a:t>
            </a:r>
            <a:r>
              <a:rPr b="0" i="1" lang="en-US" sz="1200" u="none" cap="none" strike="noStrike">
                <a:solidFill>
                  <a:srgbClr val="FFE285"/>
                </a:solidFill>
                <a:latin typeface="Arial"/>
                <a:ea typeface="Arial"/>
                <a:cs typeface="Arial"/>
                <a:sym typeface="Arial"/>
              </a:rPr>
              <a:t>Peds</a:t>
            </a:r>
            <a:r>
              <a:rPr b="0" i="0" lang="en-US" sz="1200" u="none" cap="none" strike="noStrike">
                <a:solidFill>
                  <a:srgbClr val="FFE285"/>
                </a:solidFill>
                <a:latin typeface="Arial"/>
                <a:ea typeface="Arial"/>
                <a:cs typeface="Arial"/>
                <a:sym typeface="Arial"/>
              </a:rPr>
              <a:t>-Buch heißt: „Das </a:t>
            </a:r>
            <a:r>
              <a:rPr b="0" i="1" lang="en-US" sz="1200" u="none" cap="none" strike="noStrike">
                <a:solidFill>
                  <a:srgbClr val="FFE285"/>
                </a:solidFill>
                <a:latin typeface="Arial"/>
                <a:ea typeface="Arial"/>
                <a:cs typeface="Arial"/>
                <a:sym typeface="Arial"/>
              </a:rPr>
              <a:t>PAX6</a:t>
            </a:r>
            <a:r>
              <a:rPr b="0" i="0" lang="en-US" sz="1200" u="none" cap="none" strike="noStrike">
                <a:solidFill>
                  <a:srgbClr val="FFE285"/>
                </a:solidFill>
                <a:latin typeface="Arial"/>
                <a:ea typeface="Arial"/>
                <a:cs typeface="Arial"/>
                <a:sym typeface="Arial"/>
              </a:rPr>
              <a:t>-Gen ist das Hauptkontrollgen für die Augenmorphogenese.“</a:t>
            </a:r>
            <a:endParaRPr/>
          </a:p>
        </p:txBody>
      </p:sp>
    </p:spTree>
  </p:cSld>
  <p:clrMapOvr>
    <a:masterClrMapping/>
  </p:clrMapOvr>
</p:sld>
</file>

<file path=ppt/slides/slide3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1" name="Shape 7611"/>
        <p:cNvGrpSpPr/>
        <p:nvPr/>
      </p:nvGrpSpPr>
      <p:grpSpPr>
        <a:xfrm>
          <a:off x="0" y="0"/>
          <a:ext cx="0" cy="0"/>
          <a:chOff x="0" y="0"/>
          <a:chExt cx="0" cy="0"/>
        </a:xfrm>
      </p:grpSpPr>
      <p:sp>
        <p:nvSpPr>
          <p:cNvPr id="7612" name="Google Shape;7612;p33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613" name="Google Shape;7613;p33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614" name="Google Shape;7614;p338"/>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615" name="Google Shape;7615;p33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616" name="Google Shape;7616;p33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617" name="Google Shape;7617;p338"/>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618" name="Google Shape;7618;p33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619" name="Google Shape;7619;p33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620" name="Google Shape;7620;p338"/>
          <p:cNvCxnSpPr>
            <a:stCxn id="7614"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621" name="Google Shape;7621;p338"/>
          <p:cNvCxnSpPr>
            <a:stCxn id="7614"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622" name="Google Shape;7622;p33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7623" name="Google Shape;7623;p33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624" name="Google Shape;7624;p33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625" name="Google Shape;7625;p33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626" name="Google Shape;7626;p33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627" name="Google Shape;7627;p33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628" name="Google Shape;7628;p33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7629" name="Google Shape;7629;p33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630" name="Google Shape;7630;p33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631" name="Google Shape;7631;p33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632" name="Google Shape;7632;p338"/>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633" name="Google Shape;7633;p33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634" name="Google Shape;7634;p33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635" name="Google Shape;7635;p33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636" name="Google Shape;7636;p33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637" name="Google Shape;7637;p33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638" name="Google Shape;7638;p33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639" name="Google Shape;7639;p33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640" name="Google Shape;7640;p33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641" name="Google Shape;7641;p33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642" name="Google Shape;7642;p33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643" name="Google Shape;7643;p33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644" name="Google Shape;7644;p33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645" name="Google Shape;7645;p338"/>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646" name="Google Shape;7646;p338"/>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eine fast vollständige Iris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Tritt Aniridie in der Regel einseitig oder beidseitig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647" name="Google Shape;7647;p338"/>
          <p:cNvCxnSpPr>
            <a:stCxn id="7648" idx="3"/>
          </p:cNvCxnSpPr>
          <p:nvPr/>
        </p:nvCxnSpPr>
        <p:spPr>
          <a:xfrm>
            <a:off x="4278313" y="3743325"/>
            <a:ext cx="346200" cy="1274700"/>
          </a:xfrm>
          <a:prstGeom prst="straightConnector1">
            <a:avLst/>
          </a:prstGeom>
          <a:noFill/>
          <a:ln cap="flat" cmpd="sng" w="9525">
            <a:solidFill>
              <a:srgbClr val="BFBFBF"/>
            </a:solidFill>
            <a:prstDash val="solid"/>
            <a:round/>
            <a:headEnd len="sm" w="sm" type="none"/>
            <a:tailEnd len="med" w="med" type="triangle"/>
          </a:ln>
        </p:spPr>
      </p:cxnSp>
      <p:cxnSp>
        <p:nvCxnSpPr>
          <p:cNvPr id="7649" name="Google Shape;7649;p338"/>
          <p:cNvCxnSpPr>
            <a:stCxn id="7648" idx="3"/>
          </p:cNvCxnSpPr>
          <p:nvPr/>
        </p:nvCxnSpPr>
        <p:spPr>
          <a:xfrm flipH="1" rot="10800000">
            <a:off x="4278313" y="2076525"/>
            <a:ext cx="1038300" cy="1666800"/>
          </a:xfrm>
          <a:prstGeom prst="straightConnector1">
            <a:avLst/>
          </a:prstGeom>
          <a:noFill/>
          <a:ln cap="flat" cmpd="sng" w="9525">
            <a:solidFill>
              <a:srgbClr val="BFBFBF"/>
            </a:solidFill>
            <a:prstDash val="solid"/>
            <a:round/>
            <a:headEnd len="sm" w="sm" type="none"/>
            <a:tailEnd len="med" w="med" type="triangle"/>
          </a:ln>
        </p:spPr>
      </p:cxnSp>
      <p:cxnSp>
        <p:nvCxnSpPr>
          <p:cNvPr id="7650" name="Google Shape;7650;p338"/>
          <p:cNvCxnSpPr>
            <a:stCxn id="7648" idx="3"/>
          </p:cNvCxnSpPr>
          <p:nvPr/>
        </p:nvCxnSpPr>
        <p:spPr>
          <a:xfrm flipH="1" rot="10800000">
            <a:off x="4278313" y="3181425"/>
            <a:ext cx="3067200" cy="561900"/>
          </a:xfrm>
          <a:prstGeom prst="straightConnector1">
            <a:avLst/>
          </a:prstGeom>
          <a:noFill/>
          <a:ln cap="flat" cmpd="sng" w="9525">
            <a:solidFill>
              <a:srgbClr val="BFBFBF"/>
            </a:solidFill>
            <a:prstDash val="solid"/>
            <a:round/>
            <a:headEnd len="sm" w="sm" type="none"/>
            <a:tailEnd len="med" w="med" type="triangle"/>
          </a:ln>
        </p:spPr>
      </p:cxnSp>
      <p:cxnSp>
        <p:nvCxnSpPr>
          <p:cNvPr id="7651" name="Google Shape;7651;p338"/>
          <p:cNvCxnSpPr>
            <a:stCxn id="7648" idx="3"/>
          </p:cNvCxnSpPr>
          <p:nvPr/>
        </p:nvCxnSpPr>
        <p:spPr>
          <a:xfrm>
            <a:off x="4278313" y="3743325"/>
            <a:ext cx="3138600" cy="843000"/>
          </a:xfrm>
          <a:prstGeom prst="straightConnector1">
            <a:avLst/>
          </a:prstGeom>
          <a:noFill/>
          <a:ln cap="flat" cmpd="sng" w="9525">
            <a:solidFill>
              <a:srgbClr val="BFBFBF"/>
            </a:solidFill>
            <a:prstDash val="solid"/>
            <a:round/>
            <a:headEnd len="sm" w="sm" type="none"/>
            <a:tailEnd len="med" w="med" type="triangle"/>
          </a:ln>
        </p:spPr>
      </p:cxnSp>
      <p:cxnSp>
        <p:nvCxnSpPr>
          <p:cNvPr id="7652" name="Google Shape;7652;p338"/>
          <p:cNvCxnSpPr>
            <a:stCxn id="7648" idx="3"/>
          </p:cNvCxnSpPr>
          <p:nvPr/>
        </p:nvCxnSpPr>
        <p:spPr>
          <a:xfrm flipH="1" rot="10800000">
            <a:off x="4278313" y="2686125"/>
            <a:ext cx="3008400" cy="1057200"/>
          </a:xfrm>
          <a:prstGeom prst="straightConnector1">
            <a:avLst/>
          </a:prstGeom>
          <a:noFill/>
          <a:ln cap="flat" cmpd="sng" w="9525">
            <a:solidFill>
              <a:srgbClr val="BFBFBF"/>
            </a:solidFill>
            <a:prstDash val="solid"/>
            <a:round/>
            <a:headEnd len="sm" w="sm" type="none"/>
            <a:tailEnd len="med" w="med" type="triangle"/>
          </a:ln>
        </p:spPr>
      </p:cxnSp>
      <p:sp>
        <p:nvSpPr>
          <p:cNvPr id="7648" name="Google Shape;7648;p338"/>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Augenbezogene Begleiterscheinungen der Aniridie:</a:t>
            </a:r>
            <a:endParaRPr/>
          </a:p>
        </p:txBody>
      </p:sp>
      <p:sp>
        <p:nvSpPr>
          <p:cNvPr id="7653" name="Google Shape;7653;p338"/>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Glaukom</a:t>
            </a:r>
            <a:endParaRPr/>
          </a:p>
        </p:txBody>
      </p:sp>
      <p:sp>
        <p:nvSpPr>
          <p:cNvPr id="7654" name="Google Shape;7654;p338"/>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Nystagmus</a:t>
            </a:r>
            <a:endParaRPr/>
          </a:p>
        </p:txBody>
      </p:sp>
      <p:sp>
        <p:nvSpPr>
          <p:cNvPr id="7655" name="Google Shape;7655;p338"/>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(sensorisch)</a:t>
            </a:r>
            <a:endParaRPr/>
          </a:p>
        </p:txBody>
      </p:sp>
      <p:sp>
        <p:nvSpPr>
          <p:cNvPr id="7656" name="Google Shape;7656;p338"/>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Hypoplasie der Fovea und des Sehnervs</a:t>
            </a:r>
            <a:endParaRPr/>
          </a:p>
        </p:txBody>
      </p:sp>
      <p:sp>
        <p:nvSpPr>
          <p:cNvPr id="7657" name="Google Shape;7657;p338"/>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Katarakt</a:t>
            </a:r>
            <a:endParaRPr/>
          </a:p>
        </p:txBody>
      </p:sp>
      <p:sp>
        <p:nvSpPr>
          <p:cNvPr id="7658" name="Google Shape;7658;p338"/>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Limbaler Stammzellmangel</a:t>
            </a:r>
            <a:endParaRPr/>
          </a:p>
        </p:txBody>
      </p:sp>
      <p:sp>
        <p:nvSpPr>
          <p:cNvPr id="7659" name="Google Shape;7659;p338"/>
          <p:cNvSpPr txBox="1"/>
          <p:nvPr/>
        </p:nvSpPr>
        <p:spPr>
          <a:xfrm>
            <a:off x="2212975" y="3136900"/>
            <a:ext cx="4143375" cy="1076325"/>
          </a:xfrm>
          <a:prstGeom prst="rect">
            <a:avLst/>
          </a:prstGeom>
          <a:solidFill>
            <a:srgbClr val="00B0F0"/>
          </a:solidFill>
          <a:ln cap="flat" cmpd="sng" w="9525">
            <a:solidFill>
              <a:srgbClr val="BFBFBF"/>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sng" cap="none" strike="noStrike">
                <a:solidFill>
                  <a:srgbClr val="BFBFBF"/>
                </a:solidFill>
                <a:latin typeface="Arial"/>
                <a:ea typeface="Arial"/>
                <a:cs typeface="Arial"/>
                <a:sym typeface="Arial"/>
              </a:rPr>
              <a:t>Betrachten Sie Aniridie nicht nur als eine Erkrankung der Iris! </a:t>
            </a:r>
            <a:r>
              <a:rPr b="0" i="0" lang="en-US" sz="1200" u="none" cap="none" strike="noStrike">
                <a:solidFill>
                  <a:srgbClr val="BFBFBF"/>
                </a:solidFill>
                <a:latin typeface="Arial"/>
                <a:ea typeface="Arial"/>
                <a:cs typeface="Arial"/>
                <a:sym typeface="Arial"/>
              </a:rPr>
              <a:t>Das </a:t>
            </a:r>
            <a:r>
              <a:rPr b="0" i="1" lang="en-US" sz="1200" u="none" cap="none" strike="noStrike">
                <a:solidFill>
                  <a:srgbClr val="BFBFBF"/>
                </a:solidFill>
                <a:latin typeface="Arial"/>
                <a:ea typeface="Arial"/>
                <a:cs typeface="Arial"/>
                <a:sym typeface="Arial"/>
              </a:rPr>
              <a:t>BCSC </a:t>
            </a:r>
            <a:r>
              <a:rPr b="0" i="0" lang="en-US" sz="1200" u="none" cap="none" strike="noStrike">
                <a:solidFill>
                  <a:srgbClr val="BFBFBF"/>
                </a:solidFill>
                <a:latin typeface="Arial"/>
                <a:ea typeface="Arial"/>
                <a:cs typeface="Arial"/>
                <a:sym typeface="Arial"/>
              </a:rPr>
              <a:t>bezeichnet sie als </a:t>
            </a:r>
            <a:r>
              <a:rPr b="1" i="1" lang="en-US" sz="1200" u="none" cap="none" strike="noStrike">
                <a:solidFill>
                  <a:srgbClr val="BFBFBF"/>
                </a:solidFill>
                <a:latin typeface="Arial"/>
                <a:ea typeface="Arial"/>
                <a:cs typeface="Arial"/>
                <a:sym typeface="Arial"/>
              </a:rPr>
              <a:t>panophthalmische</a:t>
            </a:r>
            <a:r>
              <a:rPr b="0" i="0" lang="en-US" sz="1200" u="none" cap="none" strike="noStrike">
                <a:solidFill>
                  <a:srgbClr val="BFBFBF"/>
                </a:solidFill>
                <a:latin typeface="Arial"/>
                <a:ea typeface="Arial"/>
                <a:cs typeface="Arial"/>
                <a:sym typeface="Arial"/>
              </a:rPr>
              <a:t> </a:t>
            </a:r>
            <a:r>
              <a:rPr b="1" i="1" lang="en-US" sz="1200" u="none" cap="none" strike="noStrike">
                <a:solidFill>
                  <a:srgbClr val="BFBFBF"/>
                </a:solidFill>
                <a:latin typeface="Arial"/>
                <a:ea typeface="Arial"/>
                <a:cs typeface="Arial"/>
                <a:sym typeface="Arial"/>
              </a:rPr>
              <a:t>Störung</a:t>
            </a:r>
            <a:endParaRPr b="1" i="1" sz="2000" u="none" cap="none" strike="noStrike">
              <a:solidFill>
                <a:srgbClr val="BFBFBF"/>
              </a:solidFill>
              <a:latin typeface="Arial"/>
              <a:ea typeface="Arial"/>
              <a:cs typeface="Arial"/>
              <a:sym typeface="Arial"/>
            </a:endParaRPr>
          </a:p>
        </p:txBody>
      </p:sp>
      <p:sp>
        <p:nvSpPr>
          <p:cNvPr id="7660" name="Google Shape;7660;p338"/>
          <p:cNvSpPr txBox="1"/>
          <p:nvPr/>
        </p:nvSpPr>
        <p:spPr>
          <a:xfrm>
            <a:off x="455613" y="1760538"/>
            <a:ext cx="6388200" cy="2180700"/>
          </a:xfrm>
          <a:prstGeom prst="rect">
            <a:avLst/>
          </a:prstGeom>
          <a:solidFill>
            <a:srgbClr val="FFE28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die Genetik der Aniridie sprechen. Mit wenigen Ausnahmen lassen sich die meisten Fälle auf Defekte in einem bestimmten Gen zurückführen. Welches?</a:t>
            </a:r>
            <a:r>
              <a:rPr i="1" lang="en-US" sz="1200">
                <a:solidFill>
                  <a:schemeClr val="dk1"/>
                </a:solidFill>
              </a:rPr>
              <a:t> </a:t>
            </a:r>
            <a:r>
              <a:rPr b="0" i="1" lang="en-US" sz="1200" u="none" cap="none" strike="noStrike">
                <a:solidFill>
                  <a:schemeClr val="dk1"/>
                </a:solidFill>
                <a:latin typeface="Arial"/>
                <a:ea typeface="Arial"/>
                <a:cs typeface="Arial"/>
                <a:sym typeface="Arial"/>
              </a:rPr>
              <a:t>(Das wissen Sie übrigens.)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PAX6</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für ein Gen ist PAX6?</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Homeobox-Gen</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ein </a:t>
            </a:r>
            <a:r>
              <a:rPr b="0" i="0" lang="en-US" sz="1200" u="none" cap="none" strike="noStrike">
                <a:solidFill>
                  <a:schemeClr val="dk1"/>
                </a:solidFill>
                <a:latin typeface="Arial"/>
                <a:ea typeface="Arial"/>
                <a:cs typeface="Arial"/>
                <a:sym typeface="Arial"/>
              </a:rPr>
              <a:t>Homeobox-Gen</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Eines, das die Morphogenese reguliert</a:t>
            </a:r>
            <a:r>
              <a:rPr b="1" i="0" lang="en-US" sz="1200" u="none" cap="none" strike="noStrike">
                <a:solidFill>
                  <a:schemeClr val="dk1"/>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Wie es im </a:t>
            </a:r>
            <a:r>
              <a:rPr b="0" i="1"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56"/>
                  </a:ext>
                </a:extLst>
              </a:rPr>
              <a:t>P</a:t>
            </a:r>
            <a:r>
              <a:rPr i="1" lang="en-US" sz="1200">
                <a:solidFill>
                  <a:srgbClr val="0000FF"/>
                </a:solidFill>
                <a:extLst>
                  <a:ext uri="http://customooxmlschemas.google.com/">
                    <go:slidesCustomData xmlns:go="http://customooxmlschemas.google.com/" textRoundtripDataId="57"/>
                  </a:ext>
                </a:extLst>
              </a:rPr>
              <a:t>ädiatrie</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58"/>
                  </a:ext>
                </a:extLst>
              </a:rPr>
              <a:t>-Buch</a:t>
            </a:r>
            <a:r>
              <a:rPr b="0" i="0" lang="en-US" sz="1200" u="none" cap="none" strike="noStrike">
                <a:solidFill>
                  <a:srgbClr val="0000FF"/>
                </a:solidFill>
                <a:latin typeface="Arial"/>
                <a:ea typeface="Arial"/>
                <a:cs typeface="Arial"/>
                <a:sym typeface="Arial"/>
              </a:rPr>
              <a:t> heißt: „Das </a:t>
            </a:r>
            <a:r>
              <a:rPr b="0" i="1" lang="en-US" sz="1200" u="none" cap="none" strike="noStrike">
                <a:solidFill>
                  <a:srgbClr val="0000FF"/>
                </a:solidFill>
                <a:latin typeface="Arial"/>
                <a:ea typeface="Arial"/>
                <a:cs typeface="Arial"/>
                <a:sym typeface="Arial"/>
              </a:rPr>
              <a:t>PAX6</a:t>
            </a:r>
            <a:r>
              <a:rPr b="0" i="0" lang="en-US" sz="1200" u="none" cap="none" strike="noStrike">
                <a:solidFill>
                  <a:srgbClr val="0000FF"/>
                </a:solidFill>
                <a:latin typeface="Arial"/>
                <a:ea typeface="Arial"/>
                <a:cs typeface="Arial"/>
                <a:sym typeface="Arial"/>
              </a:rPr>
              <a:t>-Gen ist das Hauptkontrollgen für die Augenmorphogenese.“</a:t>
            </a:r>
            <a:endParaRPr/>
          </a:p>
        </p:txBody>
      </p:sp>
    </p:spTree>
  </p:cSld>
  <p:clrMapOvr>
    <a:masterClrMapping/>
  </p:clrMapOvr>
</p:sld>
</file>

<file path=ppt/slides/slide3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4" name="Shape 7664"/>
        <p:cNvGrpSpPr/>
        <p:nvPr/>
      </p:nvGrpSpPr>
      <p:grpSpPr>
        <a:xfrm>
          <a:off x="0" y="0"/>
          <a:ext cx="0" cy="0"/>
          <a:chOff x="0" y="0"/>
          <a:chExt cx="0" cy="0"/>
        </a:xfrm>
      </p:grpSpPr>
      <p:sp>
        <p:nvSpPr>
          <p:cNvPr id="7665" name="Google Shape;7665;p33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7666" name="Google Shape;7666;p33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667" name="Google Shape;7667;p339"/>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7668" name="Google Shape;7668;p33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7669" name="Google Shape;7669;p33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7670" name="Google Shape;7670;p339"/>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7671" name="Google Shape;7671;p33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7672" name="Google Shape;7672;p33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7673" name="Google Shape;7673;p339"/>
          <p:cNvCxnSpPr>
            <a:stCxn id="7667"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7674" name="Google Shape;7674;p339"/>
          <p:cNvCxnSpPr>
            <a:stCxn id="7667"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7675" name="Google Shape;7675;p33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7676" name="Google Shape;7676;p33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7677" name="Google Shape;7677;p33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7678" name="Google Shape;7678;p33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7679" name="Google Shape;7679;p33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7680" name="Google Shape;7680;p33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7681" name="Google Shape;7681;p33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7682" name="Google Shape;7682;p33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7683" name="Google Shape;7683;p33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7684" name="Google Shape;7684;p33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7685" name="Google Shape;7685;p339"/>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7686" name="Google Shape;7686;p33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7687" name="Google Shape;7687;p33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7688" name="Google Shape;7688;p33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7689" name="Google Shape;7689;p33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7690" name="Google Shape;7690;p33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7691" name="Google Shape;7691;p33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7692" name="Google Shape;7692;p33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7693" name="Google Shape;7693;p33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7694" name="Google Shape;7694;p33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7695" name="Google Shape;7695;p33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7696" name="Google Shape;7696;p33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7697" name="Google Shape;7697;p33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698" name="Google Shape;7698;p339"/>
          <p:cNvSpPr/>
          <p:nvPr/>
        </p:nvSpPr>
        <p:spPr>
          <a:xfrm>
            <a:off x="2595563" y="5002213"/>
            <a:ext cx="954087" cy="471487"/>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699" name="Google Shape;7699;p339"/>
          <p:cNvSpPr txBox="1"/>
          <p:nvPr/>
        </p:nvSpPr>
        <p:spPr>
          <a:xfrm>
            <a:off x="490538" y="3230563"/>
            <a:ext cx="5943600" cy="1570037"/>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der Begriff „Aniridie“ technisch gesehen eine Fehlbezeichnung?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immer eine rudimentäre Iriswurzel vorhanden ist (zumindest; bei einigen Patienten kann die Iris fast vollständig vorhanden sein)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Ist Aniridie in der Regel einseitig oder beidseitig?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ist im Wesentlichen immer beidseitig</a:t>
            </a:r>
            <a:endParaRPr/>
          </a:p>
        </p:txBody>
      </p:sp>
      <p:cxnSp>
        <p:nvCxnSpPr>
          <p:cNvPr id="7700" name="Google Shape;7700;p339"/>
          <p:cNvCxnSpPr>
            <a:stCxn id="7701" idx="3"/>
          </p:cNvCxnSpPr>
          <p:nvPr/>
        </p:nvCxnSpPr>
        <p:spPr>
          <a:xfrm>
            <a:off x="4278313" y="3743325"/>
            <a:ext cx="346200" cy="1274700"/>
          </a:xfrm>
          <a:prstGeom prst="straightConnector1">
            <a:avLst/>
          </a:prstGeom>
          <a:noFill/>
          <a:ln cap="flat" cmpd="sng" w="9525">
            <a:solidFill>
              <a:srgbClr val="BFBFBF"/>
            </a:solidFill>
            <a:prstDash val="solid"/>
            <a:round/>
            <a:headEnd len="sm" w="sm" type="none"/>
            <a:tailEnd len="med" w="med" type="triangle"/>
          </a:ln>
        </p:spPr>
      </p:cxnSp>
      <p:cxnSp>
        <p:nvCxnSpPr>
          <p:cNvPr id="7702" name="Google Shape;7702;p339"/>
          <p:cNvCxnSpPr>
            <a:stCxn id="7701" idx="3"/>
          </p:cNvCxnSpPr>
          <p:nvPr/>
        </p:nvCxnSpPr>
        <p:spPr>
          <a:xfrm flipH="1" rot="10800000">
            <a:off x="4278313" y="2076525"/>
            <a:ext cx="1038300" cy="1666800"/>
          </a:xfrm>
          <a:prstGeom prst="straightConnector1">
            <a:avLst/>
          </a:prstGeom>
          <a:noFill/>
          <a:ln cap="flat" cmpd="sng" w="9525">
            <a:solidFill>
              <a:srgbClr val="BFBFBF"/>
            </a:solidFill>
            <a:prstDash val="solid"/>
            <a:round/>
            <a:headEnd len="sm" w="sm" type="none"/>
            <a:tailEnd len="med" w="med" type="triangle"/>
          </a:ln>
        </p:spPr>
      </p:cxnSp>
      <p:cxnSp>
        <p:nvCxnSpPr>
          <p:cNvPr id="7703" name="Google Shape;7703;p339"/>
          <p:cNvCxnSpPr>
            <a:stCxn id="7701" idx="3"/>
          </p:cNvCxnSpPr>
          <p:nvPr/>
        </p:nvCxnSpPr>
        <p:spPr>
          <a:xfrm flipH="1" rot="10800000">
            <a:off x="4278313" y="3181425"/>
            <a:ext cx="3067200" cy="561900"/>
          </a:xfrm>
          <a:prstGeom prst="straightConnector1">
            <a:avLst/>
          </a:prstGeom>
          <a:noFill/>
          <a:ln cap="flat" cmpd="sng" w="9525">
            <a:solidFill>
              <a:srgbClr val="BFBFBF"/>
            </a:solidFill>
            <a:prstDash val="solid"/>
            <a:round/>
            <a:headEnd len="sm" w="sm" type="none"/>
            <a:tailEnd len="med" w="med" type="triangle"/>
          </a:ln>
        </p:spPr>
      </p:cxnSp>
      <p:cxnSp>
        <p:nvCxnSpPr>
          <p:cNvPr id="7704" name="Google Shape;7704;p339"/>
          <p:cNvCxnSpPr>
            <a:stCxn id="7701" idx="3"/>
          </p:cNvCxnSpPr>
          <p:nvPr/>
        </p:nvCxnSpPr>
        <p:spPr>
          <a:xfrm>
            <a:off x="4278313" y="3743325"/>
            <a:ext cx="3138600" cy="843000"/>
          </a:xfrm>
          <a:prstGeom prst="straightConnector1">
            <a:avLst/>
          </a:prstGeom>
          <a:noFill/>
          <a:ln cap="flat" cmpd="sng" w="9525">
            <a:solidFill>
              <a:srgbClr val="BFBFBF"/>
            </a:solidFill>
            <a:prstDash val="solid"/>
            <a:round/>
            <a:headEnd len="sm" w="sm" type="none"/>
            <a:tailEnd len="med" w="med" type="triangle"/>
          </a:ln>
        </p:spPr>
      </p:cxnSp>
      <p:cxnSp>
        <p:nvCxnSpPr>
          <p:cNvPr id="7705" name="Google Shape;7705;p339"/>
          <p:cNvCxnSpPr>
            <a:stCxn id="7701" idx="3"/>
          </p:cNvCxnSpPr>
          <p:nvPr/>
        </p:nvCxnSpPr>
        <p:spPr>
          <a:xfrm flipH="1" rot="10800000">
            <a:off x="4278313" y="2686125"/>
            <a:ext cx="3008400" cy="1057200"/>
          </a:xfrm>
          <a:prstGeom prst="straightConnector1">
            <a:avLst/>
          </a:prstGeom>
          <a:noFill/>
          <a:ln cap="flat" cmpd="sng" w="9525">
            <a:solidFill>
              <a:srgbClr val="BFBFBF"/>
            </a:solidFill>
            <a:prstDash val="solid"/>
            <a:round/>
            <a:headEnd len="sm" w="sm" type="none"/>
            <a:tailEnd len="med" w="med" type="triangle"/>
          </a:ln>
        </p:spPr>
      </p:cxnSp>
      <p:sp>
        <p:nvSpPr>
          <p:cNvPr id="7701" name="Google Shape;7701;p339"/>
          <p:cNvSpPr txBox="1"/>
          <p:nvPr/>
        </p:nvSpPr>
        <p:spPr>
          <a:xfrm>
            <a:off x="2232025" y="3389313"/>
            <a:ext cx="2046288" cy="708025"/>
          </a:xfrm>
          <a:prstGeom prst="rect">
            <a:avLst/>
          </a:prstGeom>
          <a:solidFill>
            <a:srgbClr val="D6ADFF"/>
          </a:solidFill>
          <a:ln cap="flat" cmpd="sng" w="9525">
            <a:solidFill>
              <a:srgbClr val="A5A5A5"/>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Augenbezogene Begleiterscheinungen der Aniridie:</a:t>
            </a:r>
            <a:endParaRPr/>
          </a:p>
        </p:txBody>
      </p:sp>
      <p:sp>
        <p:nvSpPr>
          <p:cNvPr id="7706" name="Google Shape;7706;p339"/>
          <p:cNvSpPr txBox="1"/>
          <p:nvPr/>
        </p:nvSpPr>
        <p:spPr>
          <a:xfrm>
            <a:off x="7345363" y="2473325"/>
            <a:ext cx="1423987"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Glaukom</a:t>
            </a:r>
            <a:endParaRPr/>
          </a:p>
        </p:txBody>
      </p:sp>
      <p:sp>
        <p:nvSpPr>
          <p:cNvPr id="7707" name="Google Shape;7707;p339"/>
          <p:cNvSpPr txBox="1"/>
          <p:nvPr/>
        </p:nvSpPr>
        <p:spPr>
          <a:xfrm>
            <a:off x="7345363" y="2981325"/>
            <a:ext cx="15684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Nystagmus</a:t>
            </a:r>
            <a:endParaRPr/>
          </a:p>
        </p:txBody>
      </p:sp>
      <p:sp>
        <p:nvSpPr>
          <p:cNvPr id="7708" name="Google Shape;7708;p339"/>
          <p:cNvSpPr txBox="1"/>
          <p:nvPr/>
        </p:nvSpPr>
        <p:spPr>
          <a:xfrm>
            <a:off x="7696200" y="3251200"/>
            <a:ext cx="9302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(sensorisch)</a:t>
            </a:r>
            <a:endParaRPr/>
          </a:p>
        </p:txBody>
      </p:sp>
      <p:sp>
        <p:nvSpPr>
          <p:cNvPr id="7709" name="Google Shape;7709;p339"/>
          <p:cNvSpPr txBox="1"/>
          <p:nvPr/>
        </p:nvSpPr>
        <p:spPr>
          <a:xfrm>
            <a:off x="4572000" y="4995863"/>
            <a:ext cx="437356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Hypoplasie der Fovea und des Sehnervs</a:t>
            </a:r>
            <a:endParaRPr/>
          </a:p>
        </p:txBody>
      </p:sp>
      <p:sp>
        <p:nvSpPr>
          <p:cNvPr id="7710" name="Google Shape;7710;p339"/>
          <p:cNvSpPr txBox="1"/>
          <p:nvPr/>
        </p:nvSpPr>
        <p:spPr>
          <a:xfrm>
            <a:off x="7416800" y="4386263"/>
            <a:ext cx="13525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Katarakt</a:t>
            </a:r>
            <a:endParaRPr/>
          </a:p>
        </p:txBody>
      </p:sp>
      <p:sp>
        <p:nvSpPr>
          <p:cNvPr id="7711" name="Google Shape;7711;p339"/>
          <p:cNvSpPr txBox="1"/>
          <p:nvPr/>
        </p:nvSpPr>
        <p:spPr>
          <a:xfrm>
            <a:off x="5362575" y="1833563"/>
            <a:ext cx="3513138"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Limbaler Stammzellmangel</a:t>
            </a:r>
            <a:endParaRPr/>
          </a:p>
        </p:txBody>
      </p:sp>
      <p:sp>
        <p:nvSpPr>
          <p:cNvPr id="7712" name="Google Shape;7712;p339"/>
          <p:cNvSpPr txBox="1"/>
          <p:nvPr/>
        </p:nvSpPr>
        <p:spPr>
          <a:xfrm>
            <a:off x="2212975" y="3136900"/>
            <a:ext cx="4143375" cy="1076325"/>
          </a:xfrm>
          <a:prstGeom prst="rect">
            <a:avLst/>
          </a:prstGeom>
          <a:solidFill>
            <a:srgbClr val="00B0F0"/>
          </a:solidFill>
          <a:ln cap="flat" cmpd="sng" w="9525">
            <a:solidFill>
              <a:srgbClr val="BFBFBF"/>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sng" cap="none" strike="noStrike">
                <a:solidFill>
                  <a:srgbClr val="BFBFBF"/>
                </a:solidFill>
                <a:latin typeface="Arial"/>
                <a:ea typeface="Arial"/>
                <a:cs typeface="Arial"/>
                <a:sym typeface="Arial"/>
              </a:rPr>
              <a:t>Betrachten Sie Aniridie nicht nur als eine Erkrankung der Iris! </a:t>
            </a:r>
            <a:r>
              <a:rPr b="0" i="0" lang="en-US" sz="1200" u="none" cap="none" strike="noStrike">
                <a:solidFill>
                  <a:srgbClr val="BFBFBF"/>
                </a:solidFill>
                <a:latin typeface="Arial"/>
                <a:ea typeface="Arial"/>
                <a:cs typeface="Arial"/>
                <a:sym typeface="Arial"/>
              </a:rPr>
              <a:t>Das </a:t>
            </a:r>
            <a:r>
              <a:rPr b="0" i="1" lang="en-US" sz="1200" u="none" cap="none" strike="noStrike">
                <a:solidFill>
                  <a:srgbClr val="BFBFBF"/>
                </a:solidFill>
                <a:latin typeface="Arial"/>
                <a:ea typeface="Arial"/>
                <a:cs typeface="Arial"/>
                <a:sym typeface="Arial"/>
              </a:rPr>
              <a:t>BCSC </a:t>
            </a:r>
            <a:r>
              <a:rPr b="0" i="0" lang="en-US" sz="1200" u="none" cap="none" strike="noStrike">
                <a:solidFill>
                  <a:srgbClr val="BFBFBF"/>
                </a:solidFill>
                <a:latin typeface="Arial"/>
                <a:ea typeface="Arial"/>
                <a:cs typeface="Arial"/>
                <a:sym typeface="Arial"/>
              </a:rPr>
              <a:t>bezeichnet sie als </a:t>
            </a:r>
            <a:r>
              <a:rPr b="1" i="1" lang="en-US" sz="1200" u="none" cap="none" strike="noStrike">
                <a:solidFill>
                  <a:srgbClr val="BFBFBF"/>
                </a:solidFill>
                <a:latin typeface="Arial"/>
                <a:ea typeface="Arial"/>
                <a:cs typeface="Arial"/>
                <a:sym typeface="Arial"/>
              </a:rPr>
              <a:t>panophthalmische</a:t>
            </a:r>
            <a:r>
              <a:rPr b="0" i="0" lang="en-US" sz="1200" u="none" cap="none" strike="noStrike">
                <a:solidFill>
                  <a:srgbClr val="BFBFBF"/>
                </a:solidFill>
                <a:latin typeface="Arial"/>
                <a:ea typeface="Arial"/>
                <a:cs typeface="Arial"/>
                <a:sym typeface="Arial"/>
              </a:rPr>
              <a:t> </a:t>
            </a:r>
            <a:r>
              <a:rPr b="1" i="1" lang="en-US" sz="1200" u="none" cap="none" strike="noStrike">
                <a:solidFill>
                  <a:srgbClr val="BFBFBF"/>
                </a:solidFill>
                <a:latin typeface="Arial"/>
                <a:ea typeface="Arial"/>
                <a:cs typeface="Arial"/>
                <a:sym typeface="Arial"/>
              </a:rPr>
              <a:t>Störung</a:t>
            </a:r>
            <a:endParaRPr b="1" i="1" sz="2000" u="none" cap="none" strike="noStrike">
              <a:solidFill>
                <a:srgbClr val="BFBFBF"/>
              </a:solidFill>
              <a:latin typeface="Arial"/>
              <a:ea typeface="Arial"/>
              <a:cs typeface="Arial"/>
              <a:sym typeface="Arial"/>
            </a:endParaRPr>
          </a:p>
        </p:txBody>
      </p:sp>
      <p:sp>
        <p:nvSpPr>
          <p:cNvPr id="7713" name="Google Shape;7713;p339"/>
          <p:cNvSpPr txBox="1"/>
          <p:nvPr/>
        </p:nvSpPr>
        <p:spPr>
          <a:xfrm>
            <a:off x="455613" y="1760538"/>
            <a:ext cx="6388100" cy="2800350"/>
          </a:xfrm>
          <a:prstGeom prst="rect">
            <a:avLst/>
          </a:prstGeom>
          <a:solidFill>
            <a:srgbClr val="FFE28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Lassen Sie uns über die Genetik der Aniridie sprechen. Mit wenigen Ausnahmen lassen sich die meisten Fälle auf Defekte in einem bestimmten Gen zurückführen. Welches? (Das wissen Sie übrigens.)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PAX6</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für ein Gen ist PAX6?</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Homeobox-Gen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ein </a:t>
            </a:r>
            <a:r>
              <a:rPr b="0" i="0" lang="en-US" sz="1200" u="none" cap="none" strike="noStrike">
                <a:solidFill>
                  <a:srgbClr val="BFBFBF"/>
                </a:solidFill>
                <a:latin typeface="Arial"/>
                <a:ea typeface="Arial"/>
                <a:cs typeface="Arial"/>
                <a:sym typeface="Arial"/>
              </a:rPr>
              <a:t>Homeobox-Gen</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Eines, das die Morphogenese reguliert</a:t>
            </a:r>
            <a:r>
              <a:rPr b="1" i="0" lang="en-US" sz="1200" u="none" cap="none" strike="noStrike">
                <a:solidFill>
                  <a:srgbClr val="BFBFBF"/>
                </a:solidFill>
                <a:latin typeface="Arial"/>
                <a:ea typeface="Arial"/>
                <a:cs typeface="Arial"/>
                <a:sym typeface="Arial"/>
              </a:rPr>
              <a:t>. </a:t>
            </a:r>
            <a:r>
              <a:rPr b="0" i="0" lang="en-US" sz="1200" u="none" cap="none" strike="noStrike">
                <a:solidFill>
                  <a:srgbClr val="BFBFBF"/>
                </a:solidFill>
                <a:latin typeface="Arial"/>
                <a:ea typeface="Arial"/>
                <a:cs typeface="Arial"/>
                <a:sym typeface="Arial"/>
              </a:rPr>
              <a:t>Wie es im </a:t>
            </a:r>
            <a:r>
              <a:rPr b="0" i="1" lang="en-US" sz="1200" u="none" cap="none" strike="noStrike">
                <a:solidFill>
                  <a:srgbClr val="BFBFBF"/>
                </a:solidFill>
                <a:latin typeface="Arial"/>
                <a:ea typeface="Arial"/>
                <a:cs typeface="Arial"/>
                <a:sym typeface="Arial"/>
              </a:rPr>
              <a:t>Peds</a:t>
            </a:r>
            <a:r>
              <a:rPr b="0" i="0" lang="en-US" sz="1200" u="none" cap="none" strike="noStrike">
                <a:solidFill>
                  <a:srgbClr val="BFBFBF"/>
                </a:solidFill>
                <a:latin typeface="Arial"/>
                <a:ea typeface="Arial"/>
                <a:cs typeface="Arial"/>
                <a:sym typeface="Arial"/>
              </a:rPr>
              <a:t>-Buch heißt: „Das </a:t>
            </a:r>
            <a:r>
              <a:rPr b="0" i="1" lang="en-US" sz="1200" u="none" cap="none" strike="noStrike">
                <a:solidFill>
                  <a:srgbClr val="BFBFBF"/>
                </a:solidFill>
                <a:latin typeface="Arial"/>
                <a:ea typeface="Arial"/>
                <a:cs typeface="Arial"/>
                <a:sym typeface="Arial"/>
              </a:rPr>
              <a:t>PAX6</a:t>
            </a:r>
            <a:r>
              <a:rPr b="0" i="0" lang="en-US" sz="1200" u="none" cap="none" strike="noStrike">
                <a:solidFill>
                  <a:srgbClr val="BFBFBF"/>
                </a:solidFill>
                <a:latin typeface="Arial"/>
                <a:ea typeface="Arial"/>
                <a:cs typeface="Arial"/>
                <a:sym typeface="Arial"/>
              </a:rPr>
              <a:t>-Gen ist das Hauptkontrollgen für die Augenmorphogenese.“</a:t>
            </a:r>
            <a:endParaRPr/>
          </a:p>
        </p:txBody>
      </p:sp>
      <p:sp>
        <p:nvSpPr>
          <p:cNvPr id="7714" name="Google Shape;7714;p339"/>
          <p:cNvSpPr txBox="1"/>
          <p:nvPr/>
        </p:nvSpPr>
        <p:spPr>
          <a:xfrm>
            <a:off x="798513" y="3200400"/>
            <a:ext cx="7546975" cy="523875"/>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das PAX6-Gen einmal genauer betrachten</a:t>
            </a:r>
            <a:endParaRPr/>
          </a:p>
        </p:txBody>
      </p:sp>
    </p:spTree>
  </p:cSld>
  <p:clrMapOvr>
    <a:masterClrMapping/>
  </p:clrMapOvr>
</p:sld>
</file>

<file path=ppt/slides/slide3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18" name="Shape 7718"/>
        <p:cNvGrpSpPr/>
        <p:nvPr/>
      </p:nvGrpSpPr>
      <p:grpSpPr>
        <a:xfrm>
          <a:off x="0" y="0"/>
          <a:ext cx="0" cy="0"/>
          <a:chOff x="0" y="0"/>
          <a:chExt cx="0" cy="0"/>
        </a:xfrm>
      </p:grpSpPr>
      <p:sp>
        <p:nvSpPr>
          <p:cNvPr id="7719" name="Google Shape;7719;p340"/>
          <p:cNvSpPr txBox="1"/>
          <p:nvPr/>
        </p:nvSpPr>
        <p:spPr>
          <a:xfrm>
            <a:off x="4173538" y="2638425"/>
            <a:ext cx="550800" cy="2607000"/>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0033CC"/>
              </a:buClr>
              <a:buSzPts val="1200"/>
              <a:buFont typeface="Noto Sans Symbols"/>
              <a:buNone/>
            </a:pPr>
            <a:r>
              <a:rPr b="1" i="1" lang="en-US" sz="3900" u="none" cap="none" strike="noStrike">
                <a:solidFill>
                  <a:srgbClr val="0033CC"/>
                </a:solidFill>
                <a:latin typeface="Arial"/>
                <a:ea typeface="Arial"/>
                <a:cs typeface="Arial"/>
                <a:sym typeface="Arial"/>
              </a:rPr>
              <a:t>P</a:t>
            </a:r>
            <a:endParaRPr i="1" sz="3900"/>
          </a:p>
          <a:p>
            <a:pPr indent="0" lvl="0" marL="0" marR="0" rtl="0" algn="l">
              <a:lnSpc>
                <a:spcPct val="110000"/>
              </a:lnSpc>
              <a:spcBef>
                <a:spcPts val="0"/>
              </a:spcBef>
              <a:spcAft>
                <a:spcPts val="0"/>
              </a:spcAft>
              <a:buClr>
                <a:schemeClr val="dk1"/>
              </a:buClr>
              <a:buSzPts val="1200"/>
              <a:buFont typeface="Noto Sans Symbols"/>
              <a:buNone/>
            </a:pPr>
            <a:r>
              <a:rPr b="1" i="1" lang="en-US" sz="3900" u="none" cap="none" strike="noStrike">
                <a:solidFill>
                  <a:schemeClr val="dk1"/>
                </a:solidFill>
                <a:latin typeface="Arial"/>
                <a:ea typeface="Arial"/>
                <a:cs typeface="Arial"/>
                <a:sym typeface="Arial"/>
              </a:rPr>
              <a:t>A</a:t>
            </a:r>
            <a:endParaRPr i="1" sz="3900"/>
          </a:p>
          <a:p>
            <a:pPr indent="0" lvl="0" marL="0" marR="0" rtl="0" algn="l">
              <a:lnSpc>
                <a:spcPct val="110000"/>
              </a:lnSpc>
              <a:spcBef>
                <a:spcPts val="0"/>
              </a:spcBef>
              <a:spcAft>
                <a:spcPts val="0"/>
              </a:spcAft>
              <a:buClr>
                <a:srgbClr val="FF0000"/>
              </a:buClr>
              <a:buSzPts val="1200"/>
              <a:buFont typeface="Noto Sans Symbols"/>
              <a:buNone/>
            </a:pPr>
            <a:r>
              <a:rPr b="1" i="1" lang="en-US" sz="3900" u="none" cap="none" strike="noStrike">
                <a:solidFill>
                  <a:srgbClr val="FF0000"/>
                </a:solidFill>
                <a:latin typeface="Arial"/>
                <a:ea typeface="Arial"/>
                <a:cs typeface="Arial"/>
                <a:sym typeface="Arial"/>
              </a:rPr>
              <a:t>X</a:t>
            </a:r>
            <a:endParaRPr i="1" sz="3900"/>
          </a:p>
          <a:p>
            <a:pPr indent="0" lvl="0" marL="0" marR="0" rtl="0" algn="l">
              <a:lnSpc>
                <a:spcPct val="110000"/>
              </a:lnSpc>
              <a:spcBef>
                <a:spcPts val="0"/>
              </a:spcBef>
              <a:spcAft>
                <a:spcPts val="0"/>
              </a:spcAft>
              <a:buClr>
                <a:srgbClr val="33CC33"/>
              </a:buClr>
              <a:buSzPts val="1200"/>
              <a:buFont typeface="Noto Sans Symbols"/>
              <a:buNone/>
            </a:pPr>
            <a:r>
              <a:rPr b="1" i="1" lang="en-US" sz="3900" u="none" cap="none" strike="noStrike">
                <a:solidFill>
                  <a:srgbClr val="33CC33"/>
                </a:solidFill>
                <a:latin typeface="Arial"/>
                <a:ea typeface="Arial"/>
                <a:cs typeface="Arial"/>
                <a:sym typeface="Arial"/>
              </a:rPr>
              <a:t>6</a:t>
            </a:r>
            <a:endParaRPr i="1" sz="3900"/>
          </a:p>
        </p:txBody>
      </p:sp>
      <p:sp>
        <p:nvSpPr>
          <p:cNvPr id="7720" name="Google Shape;7720;p340"/>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Welche vier Augenanomalien werden dem PAX6-Gen zugeschrieben?</a:t>
            </a:r>
            <a:endParaRPr/>
          </a:p>
        </p:txBody>
      </p:sp>
      <p:sp>
        <p:nvSpPr>
          <p:cNvPr id="7721" name="Google Shape;7721;p34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722" name="Google Shape;7722;p34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723" name="Google Shape;7723;p340"/>
          <p:cNvSpPr/>
          <p:nvPr/>
        </p:nvSpPr>
        <p:spPr>
          <a:xfrm>
            <a:off x="1066800" y="2433638"/>
            <a:ext cx="2819400" cy="1143000"/>
          </a:xfrm>
          <a:prstGeom prst="right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t" bIns="12700" lIns="25400" spcFirstLastPara="1" rIns="25400" wrap="square" tIns="12700">
            <a:noAutofit/>
          </a:bodyPr>
          <a:lstStyle/>
          <a:p>
            <a:pPr indent="0" lvl="0" marL="0" marR="0" rtl="0" algn="l">
              <a:lnSpc>
                <a:spcPct val="108333"/>
              </a:lnSpc>
              <a:spcBef>
                <a:spcPts val="0"/>
              </a:spcBef>
              <a:spcAft>
                <a:spcPts val="0"/>
              </a:spcAft>
              <a:buNone/>
            </a:pPr>
            <a:r>
              <a:rPr b="0" i="0" lang="en-US" sz="1000" u="none" cap="none" strike="noStrike">
                <a:solidFill>
                  <a:schemeClr val="dk1"/>
                </a:solidFill>
                <a:latin typeface="Arial"/>
                <a:ea typeface="Arial"/>
                <a:cs typeface="Arial"/>
                <a:sym typeface="Arial"/>
              </a:rPr>
              <a:t>Praktischerweise dient der Begriff </a:t>
            </a:r>
            <a:r>
              <a:rPr b="0" i="1" lang="en-US" sz="1000" u="none" cap="none" strike="noStrike">
                <a:solidFill>
                  <a:schemeClr val="dk1"/>
                </a:solidFill>
                <a:latin typeface="Arial"/>
                <a:ea typeface="Arial"/>
                <a:cs typeface="Arial"/>
                <a:sym typeface="Arial"/>
              </a:rPr>
              <a:t>PAX6 </a:t>
            </a:r>
            <a:r>
              <a:rPr b="0" i="0" lang="en-US" sz="1000" u="none" cap="none" strike="noStrike">
                <a:solidFill>
                  <a:schemeClr val="dk1"/>
                </a:solidFill>
                <a:latin typeface="Arial"/>
                <a:ea typeface="Arial"/>
                <a:cs typeface="Arial"/>
                <a:sym typeface="Arial"/>
              </a:rPr>
              <a:t>als eigene Eselsbrücke. Beginnen Sie mit dem „P“ und arbeiten Sie sich nach unten vor…</a:t>
            </a:r>
            <a:endParaRPr sz="1200"/>
          </a:p>
          <a:p>
            <a:pPr indent="0" lvl="0" marL="0" marR="0" rtl="0" algn="l">
              <a:lnSpc>
                <a:spcPct val="108333"/>
              </a:lnSpc>
              <a:spcBef>
                <a:spcPts val="0"/>
              </a:spcBef>
              <a:spcAft>
                <a:spcPts val="0"/>
              </a:spcAft>
              <a:buNone/>
            </a:pPr>
            <a:r>
              <a:t/>
            </a:r>
            <a:endParaRPr b="0" i="0" sz="1200" u="none" cap="none" strike="noStrike">
              <a:solidFill>
                <a:schemeClr val="dk1"/>
              </a:solidFill>
              <a:latin typeface="Arial"/>
              <a:ea typeface="Arial"/>
              <a:cs typeface="Arial"/>
              <a:sym typeface="Arial"/>
            </a:endParaRPr>
          </a:p>
        </p:txBody>
      </p:sp>
    </p:spTree>
  </p:cSld>
  <p:clrMapOvr>
    <a:masterClrMapping/>
  </p:clrMapOvr>
</p:sld>
</file>

<file path=ppt/slides/slide3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7" name="Shape 7727"/>
        <p:cNvGrpSpPr/>
        <p:nvPr/>
      </p:nvGrpSpPr>
      <p:grpSpPr>
        <a:xfrm>
          <a:off x="0" y="0"/>
          <a:ext cx="0" cy="0"/>
          <a:chOff x="0" y="0"/>
          <a:chExt cx="0" cy="0"/>
        </a:xfrm>
      </p:grpSpPr>
      <p:sp>
        <p:nvSpPr>
          <p:cNvPr id="7728" name="Google Shape;7728;p341"/>
          <p:cNvSpPr txBox="1"/>
          <p:nvPr/>
        </p:nvSpPr>
        <p:spPr>
          <a:xfrm>
            <a:off x="4173538" y="2638425"/>
            <a:ext cx="550800" cy="2607000"/>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0033CC"/>
              </a:buClr>
              <a:buSzPts val="1200"/>
              <a:buFont typeface="Noto Sans Symbols"/>
              <a:buNone/>
            </a:pPr>
            <a:r>
              <a:rPr b="1" i="1" lang="en-US" sz="3900" u="none" cap="none" strike="noStrike">
                <a:solidFill>
                  <a:srgbClr val="0033CC"/>
                </a:solidFill>
                <a:latin typeface="Arial"/>
                <a:ea typeface="Arial"/>
                <a:cs typeface="Arial"/>
                <a:sym typeface="Arial"/>
              </a:rPr>
              <a:t>P</a:t>
            </a:r>
            <a:endParaRPr sz="3900"/>
          </a:p>
          <a:p>
            <a:pPr indent="0" lvl="0" marL="0" marR="0" rtl="0" algn="l">
              <a:lnSpc>
                <a:spcPct val="110000"/>
              </a:lnSpc>
              <a:spcBef>
                <a:spcPts val="0"/>
              </a:spcBef>
              <a:spcAft>
                <a:spcPts val="0"/>
              </a:spcAft>
              <a:buClr>
                <a:schemeClr val="dk1"/>
              </a:buClr>
              <a:buSzPts val="1200"/>
              <a:buFont typeface="Noto Sans Symbols"/>
              <a:buNone/>
            </a:pPr>
            <a:r>
              <a:rPr b="1" i="1" lang="en-US" sz="3900" u="none" cap="none" strike="noStrike">
                <a:solidFill>
                  <a:schemeClr val="dk1"/>
                </a:solidFill>
                <a:latin typeface="Arial"/>
                <a:ea typeface="Arial"/>
                <a:cs typeface="Arial"/>
                <a:sym typeface="Arial"/>
              </a:rPr>
              <a:t>A</a:t>
            </a:r>
            <a:endParaRPr sz="3900"/>
          </a:p>
          <a:p>
            <a:pPr indent="0" lvl="0" marL="0" marR="0" rtl="0" algn="l">
              <a:lnSpc>
                <a:spcPct val="110000"/>
              </a:lnSpc>
              <a:spcBef>
                <a:spcPts val="0"/>
              </a:spcBef>
              <a:spcAft>
                <a:spcPts val="0"/>
              </a:spcAft>
              <a:buClr>
                <a:srgbClr val="FF0000"/>
              </a:buClr>
              <a:buSzPts val="1200"/>
              <a:buFont typeface="Noto Sans Symbols"/>
              <a:buNone/>
            </a:pPr>
            <a:r>
              <a:rPr b="1" i="1" lang="en-US" sz="3900" u="none" cap="none" strike="noStrike">
                <a:solidFill>
                  <a:srgbClr val="FF0000"/>
                </a:solidFill>
                <a:latin typeface="Arial"/>
                <a:ea typeface="Arial"/>
                <a:cs typeface="Arial"/>
                <a:sym typeface="Arial"/>
              </a:rPr>
              <a:t>X</a:t>
            </a:r>
            <a:endParaRPr sz="3900"/>
          </a:p>
          <a:p>
            <a:pPr indent="0" lvl="0" marL="0" marR="0" rtl="0" algn="l">
              <a:lnSpc>
                <a:spcPct val="110000"/>
              </a:lnSpc>
              <a:spcBef>
                <a:spcPts val="0"/>
              </a:spcBef>
              <a:spcAft>
                <a:spcPts val="0"/>
              </a:spcAft>
              <a:buClr>
                <a:srgbClr val="33CC33"/>
              </a:buClr>
              <a:buSzPts val="1200"/>
              <a:buFont typeface="Noto Sans Symbols"/>
              <a:buNone/>
            </a:pPr>
            <a:r>
              <a:rPr b="1" i="1" lang="en-US" sz="3900" u="none" cap="none" strike="noStrike">
                <a:solidFill>
                  <a:srgbClr val="33CC33"/>
                </a:solidFill>
                <a:latin typeface="Arial"/>
                <a:ea typeface="Arial"/>
                <a:cs typeface="Arial"/>
                <a:sym typeface="Arial"/>
              </a:rPr>
              <a:t>6</a:t>
            </a:r>
            <a:endParaRPr sz="3900"/>
          </a:p>
        </p:txBody>
      </p:sp>
      <p:sp>
        <p:nvSpPr>
          <p:cNvPr id="7729" name="Google Shape;7729;p341"/>
          <p:cNvSpPr txBox="1"/>
          <p:nvPr/>
        </p:nvSpPr>
        <p:spPr>
          <a:xfrm>
            <a:off x="4462829" y="2913888"/>
            <a:ext cx="21003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33CC"/>
              </a:buClr>
              <a:buSzPts val="1200"/>
              <a:buFont typeface="Noto Sans Symbols"/>
              <a:buNone/>
            </a:pPr>
            <a:r>
              <a:rPr lang="en-US" sz="1600">
                <a:solidFill>
                  <a:srgbClr val="0033CC"/>
                </a:solidFill>
              </a:rPr>
              <a:t>eter</a:t>
            </a:r>
            <a:r>
              <a:rPr b="0" i="0" lang="en-US" sz="1600" u="none" cap="none" strike="noStrike">
                <a:solidFill>
                  <a:srgbClr val="0033CC"/>
                </a:solidFill>
                <a:latin typeface="Arial"/>
                <a:ea typeface="Arial"/>
                <a:cs typeface="Arial"/>
                <a:sym typeface="Arial"/>
              </a:rPr>
              <a:t>-Anomalie</a:t>
            </a:r>
            <a:endParaRPr sz="1800"/>
          </a:p>
        </p:txBody>
      </p:sp>
      <p:sp>
        <p:nvSpPr>
          <p:cNvPr id="7730" name="Google Shape;7730;p341"/>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Welche vier Augenanomalien werden dem PAX6-Gen zugeschrieben?</a:t>
            </a:r>
            <a:endParaRPr/>
          </a:p>
        </p:txBody>
      </p:sp>
      <p:sp>
        <p:nvSpPr>
          <p:cNvPr id="7731" name="Google Shape;7731;p34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732" name="Google Shape;7732;p34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733" name="Google Shape;7733;p341"/>
          <p:cNvSpPr/>
          <p:nvPr/>
        </p:nvSpPr>
        <p:spPr>
          <a:xfrm>
            <a:off x="1066800" y="3124200"/>
            <a:ext cx="2819400" cy="1143000"/>
          </a:xfrm>
          <a:prstGeom prst="right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b" bIns="12700" lIns="25400" spcFirstLastPara="1" rIns="25400" wrap="square" tIns="12700">
            <a:noAutofit/>
          </a:bodyPr>
          <a:lstStyle/>
          <a:p>
            <a:pPr indent="0" lvl="0" marL="0" marR="0" rtl="0" algn="ctr">
              <a:lnSpc>
                <a:spcPct val="108333"/>
              </a:lnSpc>
              <a:spcBef>
                <a:spcPts val="0"/>
              </a:spcBef>
              <a:spcAft>
                <a:spcPts val="0"/>
              </a:spcAft>
              <a:buNone/>
            </a:pPr>
            <a:r>
              <a:rPr b="0" i="0" lang="en-US" sz="1200" u="none" cap="none" strike="noStrike">
                <a:solidFill>
                  <a:schemeClr val="dk1"/>
                </a:solidFill>
                <a:latin typeface="Arial"/>
                <a:ea typeface="Arial"/>
                <a:cs typeface="Arial"/>
                <a:sym typeface="Arial"/>
              </a:rPr>
              <a:t>(usw.)</a:t>
            </a:r>
            <a:endParaRPr/>
          </a:p>
          <a:p>
            <a:pPr indent="0" lvl="0" marL="0" marR="0" rtl="0" algn="l">
              <a:lnSpc>
                <a:spcPct val="108333"/>
              </a:lnSpc>
              <a:spcBef>
                <a:spcPts val="0"/>
              </a:spcBef>
              <a:spcAft>
                <a:spcPts val="0"/>
              </a:spcAft>
              <a:buNone/>
            </a:pPr>
            <a:r>
              <a:t/>
            </a:r>
            <a:endParaRPr b="0" i="0" sz="1200" u="none" cap="none" strike="noStrike">
              <a:solidFill>
                <a:schemeClr val="dk1"/>
              </a:solidFill>
              <a:latin typeface="Arial"/>
              <a:ea typeface="Arial"/>
              <a:cs typeface="Arial"/>
              <a:sym typeface="Arial"/>
            </a:endParaRPr>
          </a:p>
        </p:txBody>
      </p:sp>
      <p:sp>
        <p:nvSpPr>
          <p:cNvPr id="7734" name="Google Shape;7734;p341"/>
          <p:cNvSpPr txBox="1"/>
          <p:nvPr/>
        </p:nvSpPr>
        <p:spPr>
          <a:xfrm>
            <a:off x="6231950" y="2944649"/>
            <a:ext cx="1584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Erinnern Sie sich?</a:t>
            </a:r>
            <a:endParaRPr/>
          </a:p>
        </p:txBody>
      </p:sp>
    </p:spTree>
  </p:cSld>
  <p:clrMapOvr>
    <a:masterClrMapping/>
  </p:clrMapOvr>
</p:sld>
</file>

<file path=ppt/slides/slide3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38" name="Shape 7738"/>
        <p:cNvGrpSpPr/>
        <p:nvPr/>
      </p:nvGrpSpPr>
      <p:grpSpPr>
        <a:xfrm>
          <a:off x="0" y="0"/>
          <a:ext cx="0" cy="0"/>
          <a:chOff x="0" y="0"/>
          <a:chExt cx="0" cy="0"/>
        </a:xfrm>
      </p:grpSpPr>
      <p:sp>
        <p:nvSpPr>
          <p:cNvPr id="7739" name="Google Shape;7739;p342"/>
          <p:cNvSpPr txBox="1"/>
          <p:nvPr/>
        </p:nvSpPr>
        <p:spPr>
          <a:xfrm>
            <a:off x="4173538" y="2638425"/>
            <a:ext cx="550800" cy="2607000"/>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0033CC"/>
              </a:buClr>
              <a:buSzPts val="1200"/>
              <a:buFont typeface="Noto Sans Symbols"/>
              <a:buNone/>
            </a:pPr>
            <a:r>
              <a:rPr b="1" i="1" lang="en-US" sz="3900" u="none" cap="none" strike="noStrike">
                <a:solidFill>
                  <a:srgbClr val="0033CC"/>
                </a:solidFill>
                <a:latin typeface="Arial"/>
                <a:ea typeface="Arial"/>
                <a:cs typeface="Arial"/>
                <a:sym typeface="Arial"/>
              </a:rPr>
              <a:t>P</a:t>
            </a:r>
            <a:endParaRPr sz="3900"/>
          </a:p>
          <a:p>
            <a:pPr indent="0" lvl="0" marL="0" marR="0" rtl="0" algn="l">
              <a:lnSpc>
                <a:spcPct val="110000"/>
              </a:lnSpc>
              <a:spcBef>
                <a:spcPts val="0"/>
              </a:spcBef>
              <a:spcAft>
                <a:spcPts val="0"/>
              </a:spcAft>
              <a:buClr>
                <a:schemeClr val="dk1"/>
              </a:buClr>
              <a:buSzPts val="1200"/>
              <a:buFont typeface="Noto Sans Symbols"/>
              <a:buNone/>
            </a:pPr>
            <a:r>
              <a:rPr b="1" i="1" lang="en-US" sz="3900" u="none" cap="none" strike="noStrike">
                <a:solidFill>
                  <a:schemeClr val="dk1"/>
                </a:solidFill>
                <a:latin typeface="Arial"/>
                <a:ea typeface="Arial"/>
                <a:cs typeface="Arial"/>
                <a:sym typeface="Arial"/>
              </a:rPr>
              <a:t>A</a:t>
            </a:r>
            <a:endParaRPr sz="3900"/>
          </a:p>
          <a:p>
            <a:pPr indent="0" lvl="0" marL="0" marR="0" rtl="0" algn="l">
              <a:lnSpc>
                <a:spcPct val="110000"/>
              </a:lnSpc>
              <a:spcBef>
                <a:spcPts val="0"/>
              </a:spcBef>
              <a:spcAft>
                <a:spcPts val="0"/>
              </a:spcAft>
              <a:buClr>
                <a:srgbClr val="FF0000"/>
              </a:buClr>
              <a:buSzPts val="1200"/>
              <a:buFont typeface="Noto Sans Symbols"/>
              <a:buNone/>
            </a:pPr>
            <a:r>
              <a:rPr b="1" i="1" lang="en-US" sz="3900" u="none" cap="none" strike="noStrike">
                <a:solidFill>
                  <a:srgbClr val="FF0000"/>
                </a:solidFill>
                <a:latin typeface="Arial"/>
                <a:ea typeface="Arial"/>
                <a:cs typeface="Arial"/>
                <a:sym typeface="Arial"/>
              </a:rPr>
              <a:t>X</a:t>
            </a:r>
            <a:endParaRPr sz="3900"/>
          </a:p>
          <a:p>
            <a:pPr indent="0" lvl="0" marL="0" marR="0" rtl="0" algn="l">
              <a:lnSpc>
                <a:spcPct val="110000"/>
              </a:lnSpc>
              <a:spcBef>
                <a:spcPts val="0"/>
              </a:spcBef>
              <a:spcAft>
                <a:spcPts val="0"/>
              </a:spcAft>
              <a:buClr>
                <a:srgbClr val="33CC33"/>
              </a:buClr>
              <a:buSzPts val="1200"/>
              <a:buFont typeface="Noto Sans Symbols"/>
              <a:buNone/>
            </a:pPr>
            <a:r>
              <a:rPr b="1" i="1" lang="en-US" sz="3900" u="none" cap="none" strike="noStrike">
                <a:solidFill>
                  <a:srgbClr val="33CC33"/>
                </a:solidFill>
                <a:latin typeface="Arial"/>
                <a:ea typeface="Arial"/>
                <a:cs typeface="Arial"/>
                <a:sym typeface="Arial"/>
              </a:rPr>
              <a:t>6</a:t>
            </a:r>
            <a:endParaRPr sz="3900"/>
          </a:p>
        </p:txBody>
      </p:sp>
      <p:sp>
        <p:nvSpPr>
          <p:cNvPr id="7740" name="Google Shape;7740;p342"/>
          <p:cNvSpPr txBox="1"/>
          <p:nvPr/>
        </p:nvSpPr>
        <p:spPr>
          <a:xfrm>
            <a:off x="4552151" y="3568786"/>
            <a:ext cx="10239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lang="en-US" sz="1600">
                <a:solidFill>
                  <a:schemeClr val="dk1"/>
                </a:solidFill>
              </a:rPr>
              <a:t>n</a:t>
            </a:r>
            <a:r>
              <a:rPr b="0" i="0" lang="en-US" sz="1600" u="none" cap="none" strike="noStrike">
                <a:solidFill>
                  <a:schemeClr val="dk1"/>
                </a:solidFill>
                <a:latin typeface="Arial"/>
                <a:ea typeface="Arial"/>
                <a:cs typeface="Arial"/>
                <a:sym typeface="Arial"/>
              </a:rPr>
              <a:t>irid</a:t>
            </a:r>
            <a:r>
              <a:rPr lang="en-US" sz="1600">
                <a:solidFill>
                  <a:schemeClr val="dk1"/>
                </a:solidFill>
              </a:rPr>
              <a:t>ie</a:t>
            </a:r>
            <a:endParaRPr sz="1800"/>
          </a:p>
        </p:txBody>
      </p:sp>
      <p:sp>
        <p:nvSpPr>
          <p:cNvPr id="7741" name="Google Shape;7741;p342"/>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Welche vier Augenanomalien werden dem PAX6-Gen zugeschrieben?</a:t>
            </a:r>
            <a:endParaRPr/>
          </a:p>
        </p:txBody>
      </p:sp>
      <p:sp>
        <p:nvSpPr>
          <p:cNvPr id="7742" name="Google Shape;7742;p34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743" name="Google Shape;7743;p34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744" name="Google Shape;7744;p342"/>
          <p:cNvSpPr txBox="1"/>
          <p:nvPr/>
        </p:nvSpPr>
        <p:spPr>
          <a:xfrm>
            <a:off x="4444675" y="2925476"/>
            <a:ext cx="21003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33CC"/>
              </a:buClr>
              <a:buSzPts val="1200"/>
              <a:buFont typeface="Noto Sans Symbols"/>
              <a:buNone/>
            </a:pPr>
            <a:r>
              <a:rPr lang="en-US" sz="1600">
                <a:solidFill>
                  <a:srgbClr val="0033CC"/>
                </a:solidFill>
              </a:rPr>
              <a:t>e</a:t>
            </a:r>
            <a:r>
              <a:rPr b="0" i="0" lang="en-US" sz="1600" u="none" cap="none" strike="noStrike">
                <a:solidFill>
                  <a:srgbClr val="0033CC"/>
                </a:solidFill>
                <a:latin typeface="Arial"/>
                <a:ea typeface="Arial"/>
                <a:cs typeface="Arial"/>
                <a:sym typeface="Arial"/>
              </a:rPr>
              <a:t>ter-</a:t>
            </a:r>
            <a:r>
              <a:rPr b="0" i="0" lang="en-US" sz="1600" u="none" cap="none" strike="noStrike">
                <a:solidFill>
                  <a:srgbClr val="0033CC"/>
                </a:solidFill>
                <a:latin typeface="Arial"/>
                <a:ea typeface="Arial"/>
                <a:cs typeface="Arial"/>
                <a:sym typeface="Arial"/>
                <a:extLst>
                  <a:ext uri="http://customooxmlschemas.google.com/">
                    <go:slidesCustomData xmlns:go="http://customooxmlschemas.google.com/" textRoundtripDataId="59"/>
                  </a:ext>
                </a:extLst>
              </a:rPr>
              <a:t>Anomalie</a:t>
            </a:r>
            <a:endParaRPr sz="1800"/>
          </a:p>
        </p:txBody>
      </p:sp>
      <p:sp>
        <p:nvSpPr>
          <p:cNvPr id="7745" name="Google Shape;7745;p342"/>
          <p:cNvSpPr txBox="1"/>
          <p:nvPr/>
        </p:nvSpPr>
        <p:spPr>
          <a:xfrm>
            <a:off x="5576061" y="3599525"/>
            <a:ext cx="514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Duh</a:t>
            </a:r>
            <a:endParaRPr/>
          </a:p>
        </p:txBody>
      </p:sp>
    </p:spTree>
  </p:cSld>
  <p:clrMapOvr>
    <a:masterClrMapping/>
  </p:clrMapOvr>
</p:sld>
</file>

<file path=ppt/slides/slide3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9" name="Shape 7749"/>
        <p:cNvGrpSpPr/>
        <p:nvPr/>
      </p:nvGrpSpPr>
      <p:grpSpPr>
        <a:xfrm>
          <a:off x="0" y="0"/>
          <a:ext cx="0" cy="0"/>
          <a:chOff x="0" y="0"/>
          <a:chExt cx="0" cy="0"/>
        </a:xfrm>
      </p:grpSpPr>
      <p:sp>
        <p:nvSpPr>
          <p:cNvPr id="7750" name="Google Shape;7750;p343"/>
          <p:cNvSpPr txBox="1"/>
          <p:nvPr/>
        </p:nvSpPr>
        <p:spPr>
          <a:xfrm>
            <a:off x="4173538" y="2638425"/>
            <a:ext cx="550800" cy="2607000"/>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0033CC"/>
              </a:buClr>
              <a:buSzPts val="1200"/>
              <a:buFont typeface="Noto Sans Symbols"/>
              <a:buNone/>
            </a:pPr>
            <a:r>
              <a:rPr b="1" i="1" lang="en-US" sz="3900" u="none" cap="none" strike="noStrike">
                <a:solidFill>
                  <a:srgbClr val="0033CC"/>
                </a:solidFill>
                <a:latin typeface="Arial"/>
                <a:ea typeface="Arial"/>
                <a:cs typeface="Arial"/>
                <a:sym typeface="Arial"/>
              </a:rPr>
              <a:t>P</a:t>
            </a:r>
            <a:endParaRPr sz="3900"/>
          </a:p>
          <a:p>
            <a:pPr indent="0" lvl="0" marL="0" marR="0" rtl="0" algn="l">
              <a:lnSpc>
                <a:spcPct val="110000"/>
              </a:lnSpc>
              <a:spcBef>
                <a:spcPts val="0"/>
              </a:spcBef>
              <a:spcAft>
                <a:spcPts val="0"/>
              </a:spcAft>
              <a:buClr>
                <a:schemeClr val="dk1"/>
              </a:buClr>
              <a:buSzPts val="1200"/>
              <a:buFont typeface="Noto Sans Symbols"/>
              <a:buNone/>
            </a:pPr>
            <a:r>
              <a:rPr b="1" i="1" lang="en-US" sz="3900" u="none" cap="none" strike="noStrike">
                <a:solidFill>
                  <a:schemeClr val="dk1"/>
                </a:solidFill>
                <a:latin typeface="Arial"/>
                <a:ea typeface="Arial"/>
                <a:cs typeface="Arial"/>
                <a:sym typeface="Arial"/>
              </a:rPr>
              <a:t>A</a:t>
            </a:r>
            <a:endParaRPr sz="3900"/>
          </a:p>
          <a:p>
            <a:pPr indent="0" lvl="0" marL="0" marR="0" rtl="0" algn="l">
              <a:lnSpc>
                <a:spcPct val="110000"/>
              </a:lnSpc>
              <a:spcBef>
                <a:spcPts val="0"/>
              </a:spcBef>
              <a:spcAft>
                <a:spcPts val="0"/>
              </a:spcAft>
              <a:buClr>
                <a:srgbClr val="FF0000"/>
              </a:buClr>
              <a:buSzPts val="1200"/>
              <a:buFont typeface="Noto Sans Symbols"/>
              <a:buNone/>
            </a:pPr>
            <a:r>
              <a:rPr b="1" i="1" lang="en-US" sz="3900" u="none" cap="none" strike="noStrike">
                <a:solidFill>
                  <a:srgbClr val="FF0000"/>
                </a:solidFill>
                <a:latin typeface="Arial"/>
                <a:ea typeface="Arial"/>
                <a:cs typeface="Arial"/>
                <a:sym typeface="Arial"/>
              </a:rPr>
              <a:t>X</a:t>
            </a:r>
            <a:endParaRPr sz="3900"/>
          </a:p>
          <a:p>
            <a:pPr indent="0" lvl="0" marL="0" marR="0" rtl="0" algn="l">
              <a:lnSpc>
                <a:spcPct val="110000"/>
              </a:lnSpc>
              <a:spcBef>
                <a:spcPts val="0"/>
              </a:spcBef>
              <a:spcAft>
                <a:spcPts val="0"/>
              </a:spcAft>
              <a:buClr>
                <a:srgbClr val="33CC33"/>
              </a:buClr>
              <a:buSzPts val="1200"/>
              <a:buFont typeface="Noto Sans Symbols"/>
              <a:buNone/>
            </a:pPr>
            <a:r>
              <a:rPr b="1" i="1" lang="en-US" sz="3900" u="none" cap="none" strike="noStrike">
                <a:solidFill>
                  <a:srgbClr val="33CC33"/>
                </a:solidFill>
                <a:latin typeface="Arial"/>
                <a:ea typeface="Arial"/>
                <a:cs typeface="Arial"/>
                <a:sym typeface="Arial"/>
              </a:rPr>
              <a:t>6</a:t>
            </a:r>
            <a:endParaRPr sz="3900"/>
          </a:p>
        </p:txBody>
      </p:sp>
      <p:sp>
        <p:nvSpPr>
          <p:cNvPr id="7751" name="Google Shape;7751;p343"/>
          <p:cNvSpPr txBox="1"/>
          <p:nvPr/>
        </p:nvSpPr>
        <p:spPr>
          <a:xfrm>
            <a:off x="2212513" y="4223122"/>
            <a:ext cx="25764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FF0000"/>
              </a:buClr>
              <a:buSzPts val="1200"/>
              <a:buFont typeface="Noto Sans Symbols"/>
              <a:buNone/>
            </a:pPr>
            <a:r>
              <a:rPr b="0" i="0" lang="en-US" sz="1600" u="none" cap="none" strike="noStrike">
                <a:solidFill>
                  <a:srgbClr val="FF0000"/>
                </a:solidFill>
                <a:latin typeface="Arial"/>
                <a:ea typeface="Arial"/>
                <a:cs typeface="Arial"/>
                <a:sym typeface="Arial"/>
              </a:rPr>
              <a:t>Angeborene Katarakt</a:t>
            </a:r>
            <a:endParaRPr sz="1800"/>
          </a:p>
        </p:txBody>
      </p:sp>
      <p:sp>
        <p:nvSpPr>
          <p:cNvPr id="7752" name="Google Shape;7752;p343"/>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Welche vier Augenanomalien werden dem PAX6-Gen zugeschrieben?</a:t>
            </a:r>
            <a:endParaRPr/>
          </a:p>
        </p:txBody>
      </p:sp>
      <p:sp>
        <p:nvSpPr>
          <p:cNvPr id="7753" name="Google Shape;7753;p34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754" name="Google Shape;7754;p343"/>
          <p:cNvSpPr txBox="1"/>
          <p:nvPr/>
        </p:nvSpPr>
        <p:spPr>
          <a:xfrm>
            <a:off x="5875675" y="4173500"/>
            <a:ext cx="27654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(bitte laut aussprechen)</a:t>
            </a:r>
            <a:endParaRPr b="0" i="1" sz="12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i="1" lang="en-US" sz="1200">
                <a:solidFill>
                  <a:schemeClr val="dk1"/>
                </a:solidFill>
              </a:rPr>
              <a:t>(congenital cataracts)</a:t>
            </a:r>
            <a:endParaRPr i="1" sz="1200">
              <a:solidFill>
                <a:schemeClr val="dk1"/>
              </a:solidFill>
            </a:endParaRPr>
          </a:p>
        </p:txBody>
      </p:sp>
      <p:sp>
        <p:nvSpPr>
          <p:cNvPr id="7755" name="Google Shape;7755;p34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756" name="Google Shape;7756;p343"/>
          <p:cNvSpPr txBox="1"/>
          <p:nvPr/>
        </p:nvSpPr>
        <p:spPr>
          <a:xfrm>
            <a:off x="4442651" y="2916312"/>
            <a:ext cx="21003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33CC"/>
              </a:buClr>
              <a:buSzPts val="1200"/>
              <a:buFont typeface="Noto Sans Symbols"/>
              <a:buNone/>
            </a:pPr>
            <a:r>
              <a:rPr lang="en-US" sz="1600">
                <a:solidFill>
                  <a:srgbClr val="0033CC"/>
                </a:solidFill>
              </a:rPr>
              <a:t>eter</a:t>
            </a:r>
            <a:r>
              <a:rPr b="0" i="0" lang="en-US" sz="1600" u="none" cap="none" strike="noStrike">
                <a:solidFill>
                  <a:srgbClr val="0033CC"/>
                </a:solidFill>
                <a:latin typeface="Arial"/>
                <a:ea typeface="Arial"/>
                <a:cs typeface="Arial"/>
                <a:sym typeface="Arial"/>
              </a:rPr>
              <a:t>-</a:t>
            </a:r>
            <a:r>
              <a:rPr b="0" i="0" lang="en-US" sz="1600" u="none" cap="none" strike="noStrike">
                <a:solidFill>
                  <a:srgbClr val="0033CC"/>
                </a:solidFill>
                <a:latin typeface="Arial"/>
                <a:ea typeface="Arial"/>
                <a:cs typeface="Arial"/>
                <a:sym typeface="Arial"/>
                <a:extLst>
                  <a:ext uri="http://customooxmlschemas.google.com/">
                    <go:slidesCustomData xmlns:go="http://customooxmlschemas.google.com/" textRoundtripDataId="60"/>
                  </a:ext>
                </a:extLst>
              </a:rPr>
              <a:t>Anomalie</a:t>
            </a:r>
            <a:endParaRPr sz="1600"/>
          </a:p>
        </p:txBody>
      </p:sp>
      <p:sp>
        <p:nvSpPr>
          <p:cNvPr id="7757" name="Google Shape;7757;p343"/>
          <p:cNvSpPr txBox="1"/>
          <p:nvPr/>
        </p:nvSpPr>
        <p:spPr>
          <a:xfrm>
            <a:off x="4531975" y="3571687"/>
            <a:ext cx="10239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lang="en-US" sz="1600">
                <a:solidFill>
                  <a:schemeClr val="dk1"/>
                </a:solidFill>
              </a:rPr>
              <a:t>niridie</a:t>
            </a:r>
            <a:endParaRPr sz="1600"/>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5" name="Shape 605"/>
        <p:cNvGrpSpPr/>
        <p:nvPr/>
      </p:nvGrpSpPr>
      <p:grpSpPr>
        <a:xfrm>
          <a:off x="0" y="0"/>
          <a:ext cx="0" cy="0"/>
          <a:chOff x="0" y="0"/>
          <a:chExt cx="0" cy="0"/>
        </a:xfrm>
      </p:grpSpPr>
      <p:sp>
        <p:nvSpPr>
          <p:cNvPr id="606" name="Google Shape;606;p3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607" name="Google Shape;607;p3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08" name="Google Shape;608;p34"/>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609" name="Google Shape;609;p34"/>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610" name="Google Shape;610;p34"/>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611" name="Google Shape;611;p34"/>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612" name="Google Shape;612;p34"/>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613" name="Google Shape;613;p34"/>
          <p:cNvSpPr txBox="1"/>
          <p:nvPr/>
        </p:nvSpPr>
        <p:spPr>
          <a:xfrm>
            <a:off x="3852863" y="2286000"/>
            <a:ext cx="4754700" cy="3781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IOD-Grenzwert für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10 bis „</a:t>
            </a:r>
            <a:r>
              <a:rPr lang="en-US" sz="1200">
                <a:solidFill>
                  <a:srgbClr val="BFBFBF"/>
                </a:solidFill>
              </a:rPr>
              <a:t>unterer Teenager-Bereich</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„Mittleres Kindesalter“ (</a:t>
            </a:r>
            <a:r>
              <a:rPr lang="en-US" sz="1200">
                <a:solidFill>
                  <a:srgbClr val="BFBFBF"/>
                </a:solidFill>
              </a:rPr>
              <a:t>gleichfalls</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der Augeninnendruck bei Weinen fälschlicherweise zu hoch gemessen werden kann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a:t>
            </a:r>
            <a:r>
              <a:rPr b="1" lang="en-US" sz="1200">
                <a:solidFill>
                  <a:schemeClr val="dk1"/>
                </a:solidFill>
              </a:rPr>
              <a:t>Untersuchung in Allgemeinanästhesie </a:t>
            </a:r>
            <a:endParaRPr/>
          </a:p>
        </p:txBody>
      </p:sp>
      <p:sp>
        <p:nvSpPr>
          <p:cNvPr id="614" name="Google Shape;614;p34"/>
          <p:cNvSpPr/>
          <p:nvPr/>
        </p:nvSpPr>
        <p:spPr>
          <a:xfrm>
            <a:off x="4144850" y="5732575"/>
            <a:ext cx="3089700" cy="457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15" name="Google Shape;615;p34"/>
          <p:cNvSpPr txBox="1"/>
          <p:nvPr/>
        </p:nvSpPr>
        <p:spPr>
          <a:xfrm>
            <a:off x="2781725" y="3331075"/>
            <a:ext cx="4754700" cy="15342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Die Messung des Augeninnendrucks bei einem betäubten oder sedierten Kind birgt eigene Herausforderungen</a:t>
            </a:r>
            <a:r>
              <a:rPr b="0" i="1" lang="en-US" sz="1200" u="none" cap="none" strike="noStrike">
                <a:solidFill>
                  <a:schemeClr val="accent5"/>
                </a:solidFill>
                <a:latin typeface="Arial"/>
                <a:ea typeface="Arial"/>
                <a:cs typeface="Arial"/>
                <a:sym typeface="Arial"/>
              </a:rPr>
              <a:t>.</a:t>
            </a:r>
            <a:r>
              <a:rPr b="0" i="1" lang="en-US" sz="1200" u="none" cap="none" strike="noStrike">
                <a:solidFill>
                  <a:schemeClr val="dk1"/>
                </a:solidFill>
                <a:latin typeface="Arial"/>
                <a:ea typeface="Arial"/>
                <a:cs typeface="Arial"/>
                <a:sym typeface="Arial"/>
              </a:rPr>
              <a:t> Die meisten Anästhetika und Sedativa senken den Augeninnendruck</a:t>
            </a:r>
            <a:r>
              <a:rPr b="0" i="1" lang="en-US" sz="1200" u="none" cap="none" strike="noStrike">
                <a:solidFill>
                  <a:schemeClr val="accent5"/>
                </a:solidFill>
                <a:latin typeface="Arial"/>
                <a:ea typeface="Arial"/>
                <a:cs typeface="Arial"/>
                <a:sym typeface="Arial"/>
              </a:rPr>
              <a:t>. </a:t>
            </a:r>
            <a:endParaRPr b="0" i="1" sz="1200" u="none" cap="none" strike="noStrike">
              <a:solidFill>
                <a:schemeClr val="accent5"/>
              </a:solidFill>
              <a:latin typeface="Arial"/>
              <a:ea typeface="Arial"/>
              <a:cs typeface="Arial"/>
              <a:sym typeface="Arial"/>
            </a:endParaRPr>
          </a:p>
          <a:p>
            <a:pPr indent="0" lvl="0" marL="0" rtl="0" algn="l">
              <a:spcBef>
                <a:spcPts val="0"/>
              </a:spcBef>
              <a:spcAft>
                <a:spcPts val="0"/>
              </a:spcAft>
              <a:buClr>
                <a:schemeClr val="dk1"/>
              </a:buClr>
              <a:buFont typeface="Arial"/>
              <a:buNone/>
            </a:pPr>
            <a:r>
              <a:rPr i="1" lang="en-US" sz="1200">
                <a:solidFill>
                  <a:srgbClr val="0000FF"/>
                </a:solidFill>
              </a:rPr>
              <a:t>Wichtige Ausnahmen sind:</a:t>
            </a:r>
            <a:endParaRPr>
              <a:solidFill>
                <a:schemeClr val="dk1"/>
              </a:solidFill>
            </a:endParaRPr>
          </a:p>
          <a:p>
            <a:pPr indent="0" lvl="0" marL="0" rtl="0" algn="l">
              <a:spcBef>
                <a:spcPts val="0"/>
              </a:spcBef>
              <a:spcAft>
                <a:spcPts val="0"/>
              </a:spcAft>
              <a:buClr>
                <a:schemeClr val="dk1"/>
              </a:buClr>
              <a:buFont typeface="Arial"/>
              <a:buNone/>
            </a:pPr>
            <a:r>
              <a:rPr lang="en-US" sz="1200">
                <a:solidFill>
                  <a:srgbClr val="0000FF"/>
                </a:solidFill>
              </a:rPr>
              <a:t>--</a:t>
            </a:r>
            <a:r>
              <a:rPr b="1" i="1" lang="en-US" sz="1200">
                <a:solidFill>
                  <a:srgbClr val="0000FF"/>
                </a:solidFill>
              </a:rPr>
              <a:t>?</a:t>
            </a:r>
            <a:endParaRPr b="1" i="1">
              <a:solidFill>
                <a:schemeClr val="dk1"/>
              </a:solidFill>
            </a:endParaRPr>
          </a:p>
          <a:p>
            <a:pPr indent="0" lvl="0" marL="0" rtl="0" algn="l">
              <a:spcBef>
                <a:spcPts val="0"/>
              </a:spcBef>
              <a:spcAft>
                <a:spcPts val="0"/>
              </a:spcAft>
              <a:buClr>
                <a:schemeClr val="dk1"/>
              </a:buClr>
              <a:buFont typeface="Arial"/>
              <a:buNone/>
            </a:pPr>
            <a:r>
              <a:rPr lang="en-US" sz="1200">
                <a:solidFill>
                  <a:srgbClr val="0000FF"/>
                </a:solidFill>
              </a:rPr>
              <a:t>--</a:t>
            </a:r>
            <a:r>
              <a:rPr b="1" i="1" lang="en-US" sz="1200">
                <a:solidFill>
                  <a:srgbClr val="0000FF"/>
                </a:solidFill>
              </a:rPr>
              <a:t>?</a:t>
            </a:r>
            <a:endParaRPr b="1" i="1">
              <a:solidFill>
                <a:schemeClr val="dk1"/>
              </a:solidFill>
            </a:endParaRPr>
          </a:p>
          <a:p>
            <a:pPr indent="0" lvl="0" marL="0" marR="0" rtl="0" algn="l">
              <a:spcBef>
                <a:spcPts val="0"/>
              </a:spcBef>
              <a:spcAft>
                <a:spcPts val="0"/>
              </a:spcAft>
              <a:buNone/>
            </a:pPr>
            <a:r>
              <a:rPr lang="en-US" sz="1200">
                <a:solidFill>
                  <a:srgbClr val="0000FF"/>
                </a:solidFill>
              </a:rPr>
              <a:t>--</a:t>
            </a:r>
            <a:r>
              <a:rPr b="1" i="1" lang="en-US" sz="1200">
                <a:solidFill>
                  <a:srgbClr val="0000FF"/>
                </a:solidFill>
              </a:rPr>
              <a:t>?</a:t>
            </a:r>
            <a:r>
              <a:rPr b="0" i="1" lang="en-US" sz="1200" u="none" cap="none" strike="noStrike">
                <a:solidFill>
                  <a:schemeClr val="accent5"/>
                </a:solidFill>
                <a:latin typeface="Arial"/>
                <a:ea typeface="Arial"/>
                <a:cs typeface="Arial"/>
                <a:sym typeface="Arial"/>
              </a:rPr>
              <a:t>W</a:t>
            </a:r>
            <a:endParaRPr/>
          </a:p>
          <a:p>
            <a:pPr indent="0" lvl="0" marL="0" marR="0" rtl="0" algn="l">
              <a:spcBef>
                <a:spcPts val="0"/>
              </a:spcBef>
              <a:spcAft>
                <a:spcPts val="0"/>
              </a:spcAft>
              <a:buNone/>
            </a:pPr>
            <a:r>
              <a:t/>
            </a:r>
            <a:endParaRPr/>
          </a:p>
        </p:txBody>
      </p:sp>
      <p:sp>
        <p:nvSpPr>
          <p:cNvPr id="616" name="Google Shape;616;p34"/>
          <p:cNvSpPr/>
          <p:nvPr/>
        </p:nvSpPr>
        <p:spPr>
          <a:xfrm>
            <a:off x="4572000" y="3728162"/>
            <a:ext cx="5334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 vs. ↓</a:t>
            </a:r>
            <a:endParaRPr/>
          </a:p>
        </p:txBody>
      </p:sp>
      <p:sp>
        <p:nvSpPr>
          <p:cNvPr id="617" name="Google Shape;617;p3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18" name="Google Shape;618;p34"/>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619" name="Google Shape;619;p34"/>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620" name="Google Shape;620;p3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3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1" name="Shape 7761"/>
        <p:cNvGrpSpPr/>
        <p:nvPr/>
      </p:nvGrpSpPr>
      <p:grpSpPr>
        <a:xfrm>
          <a:off x="0" y="0"/>
          <a:ext cx="0" cy="0"/>
          <a:chOff x="0" y="0"/>
          <a:chExt cx="0" cy="0"/>
        </a:xfrm>
      </p:grpSpPr>
      <p:sp>
        <p:nvSpPr>
          <p:cNvPr id="7762" name="Google Shape;7762;p344"/>
          <p:cNvSpPr txBox="1"/>
          <p:nvPr/>
        </p:nvSpPr>
        <p:spPr>
          <a:xfrm>
            <a:off x="4173538" y="2638425"/>
            <a:ext cx="550800" cy="2607000"/>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0033CC"/>
              </a:buClr>
              <a:buSzPts val="1200"/>
              <a:buFont typeface="Noto Sans Symbols"/>
              <a:buNone/>
            </a:pPr>
            <a:r>
              <a:rPr b="1" i="1" lang="en-US" sz="3900" u="none" cap="none" strike="noStrike">
                <a:solidFill>
                  <a:srgbClr val="0033CC"/>
                </a:solidFill>
                <a:latin typeface="Arial"/>
                <a:ea typeface="Arial"/>
                <a:cs typeface="Arial"/>
                <a:sym typeface="Arial"/>
              </a:rPr>
              <a:t>P</a:t>
            </a:r>
            <a:endParaRPr sz="3900"/>
          </a:p>
          <a:p>
            <a:pPr indent="0" lvl="0" marL="0" marR="0" rtl="0" algn="l">
              <a:lnSpc>
                <a:spcPct val="110000"/>
              </a:lnSpc>
              <a:spcBef>
                <a:spcPts val="0"/>
              </a:spcBef>
              <a:spcAft>
                <a:spcPts val="0"/>
              </a:spcAft>
              <a:buClr>
                <a:schemeClr val="dk1"/>
              </a:buClr>
              <a:buSzPts val="1200"/>
              <a:buFont typeface="Noto Sans Symbols"/>
              <a:buNone/>
            </a:pPr>
            <a:r>
              <a:rPr b="1" i="1" lang="en-US" sz="3900" u="none" cap="none" strike="noStrike">
                <a:solidFill>
                  <a:schemeClr val="dk1"/>
                </a:solidFill>
                <a:latin typeface="Arial"/>
                <a:ea typeface="Arial"/>
                <a:cs typeface="Arial"/>
                <a:sym typeface="Arial"/>
              </a:rPr>
              <a:t>A</a:t>
            </a:r>
            <a:endParaRPr sz="3900"/>
          </a:p>
          <a:p>
            <a:pPr indent="0" lvl="0" marL="0" marR="0" rtl="0" algn="l">
              <a:lnSpc>
                <a:spcPct val="110000"/>
              </a:lnSpc>
              <a:spcBef>
                <a:spcPts val="0"/>
              </a:spcBef>
              <a:spcAft>
                <a:spcPts val="0"/>
              </a:spcAft>
              <a:buClr>
                <a:srgbClr val="FF0000"/>
              </a:buClr>
              <a:buSzPts val="1200"/>
              <a:buFont typeface="Noto Sans Symbols"/>
              <a:buNone/>
            </a:pPr>
            <a:r>
              <a:rPr b="1" i="1" lang="en-US" sz="3900" u="none" cap="none" strike="noStrike">
                <a:solidFill>
                  <a:srgbClr val="FF0000"/>
                </a:solidFill>
                <a:latin typeface="Arial"/>
                <a:ea typeface="Arial"/>
                <a:cs typeface="Arial"/>
                <a:sym typeface="Arial"/>
              </a:rPr>
              <a:t>X</a:t>
            </a:r>
            <a:endParaRPr sz="3900"/>
          </a:p>
          <a:p>
            <a:pPr indent="0" lvl="0" marL="0" marR="0" rtl="0" algn="l">
              <a:lnSpc>
                <a:spcPct val="110000"/>
              </a:lnSpc>
              <a:spcBef>
                <a:spcPts val="0"/>
              </a:spcBef>
              <a:spcAft>
                <a:spcPts val="0"/>
              </a:spcAft>
              <a:buClr>
                <a:srgbClr val="A5A5A5"/>
              </a:buClr>
              <a:buSzPts val="1200"/>
              <a:buFont typeface="Noto Sans Symbols"/>
              <a:buNone/>
            </a:pPr>
            <a:r>
              <a:rPr b="1" i="1" lang="en-US" sz="3900" u="none" cap="none" strike="noStrike">
                <a:solidFill>
                  <a:srgbClr val="A5A5A5"/>
                </a:solidFill>
                <a:latin typeface="Arial"/>
                <a:ea typeface="Arial"/>
                <a:cs typeface="Arial"/>
                <a:sym typeface="Arial"/>
              </a:rPr>
              <a:t>6</a:t>
            </a:r>
            <a:endParaRPr sz="3900"/>
          </a:p>
        </p:txBody>
      </p:sp>
      <p:sp>
        <p:nvSpPr>
          <p:cNvPr id="7763" name="Google Shape;7763;p344"/>
          <p:cNvSpPr txBox="1"/>
          <p:nvPr/>
        </p:nvSpPr>
        <p:spPr>
          <a:xfrm>
            <a:off x="2209930" y="4214524"/>
            <a:ext cx="25764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FF0000"/>
              </a:buClr>
              <a:buSzPts val="1200"/>
              <a:buFont typeface="Noto Sans Symbols"/>
              <a:buNone/>
            </a:pPr>
            <a:r>
              <a:rPr b="0" i="0" lang="en-US" sz="1600" u="none" cap="none" strike="noStrike">
                <a:solidFill>
                  <a:srgbClr val="FF0000"/>
                </a:solidFill>
                <a:latin typeface="Arial"/>
                <a:ea typeface="Arial"/>
                <a:cs typeface="Arial"/>
                <a:sym typeface="Arial"/>
              </a:rPr>
              <a:t>Angeborene Katarakt</a:t>
            </a:r>
            <a:endParaRPr sz="1800"/>
          </a:p>
        </p:txBody>
      </p:sp>
      <p:sp>
        <p:nvSpPr>
          <p:cNvPr id="7764" name="Google Shape;7764;p344"/>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Welche vier Augenanomalien werden dem PAX6-Gen zugeschrieben?</a:t>
            </a:r>
            <a:endParaRPr/>
          </a:p>
        </p:txBody>
      </p:sp>
      <p:sp>
        <p:nvSpPr>
          <p:cNvPr id="7765" name="Google Shape;7765;p344"/>
          <p:cNvSpPr txBox="1"/>
          <p:nvPr/>
        </p:nvSpPr>
        <p:spPr>
          <a:xfrm>
            <a:off x="2362200" y="5737225"/>
            <a:ext cx="4146550" cy="587375"/>
          </a:xfrm>
          <a:prstGeom prst="rect">
            <a:avLst/>
          </a:prstGeom>
          <a:noFill/>
          <a:ln>
            <a:noFill/>
          </a:ln>
        </p:spPr>
        <p:txBody>
          <a:bodyPr anchorCtr="0" anchor="t" bIns="12700" lIns="25400" spcFirstLastPara="1" rIns="25400" wrap="square" tIns="12700">
            <a:spAutoFit/>
          </a:bodyPr>
          <a:lstStyle/>
          <a:p>
            <a:pPr indent="0" lvl="0" marL="0" marR="0" rtl="0" algn="l">
              <a:lnSpc>
                <a:spcPct val="9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Wenn Sie Ihre Vorstellungskraft einsetzen, sieht die</a:t>
            </a:r>
            <a:r>
              <a:rPr b="1" i="0" lang="en-US" sz="1200" u="none" cap="none" strike="noStrike">
                <a:solidFill>
                  <a:schemeClr val="dk1"/>
                </a:solidFill>
                <a:latin typeface="Arial"/>
                <a:ea typeface="Arial"/>
                <a:cs typeface="Arial"/>
                <a:sym typeface="Arial"/>
              </a:rPr>
              <a:t> 6</a:t>
            </a:r>
            <a:endParaRPr/>
          </a:p>
          <a:p>
            <a:pPr indent="0" lvl="0" marL="0" marR="0" rtl="0" algn="l">
              <a:lnSpc>
                <a:spcPct val="90000"/>
              </a:lnSpc>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wie ein kleines </a:t>
            </a:r>
            <a:r>
              <a:rPr b="1" i="0" lang="en-US" sz="1200" u="none" cap="none" strike="noStrike">
                <a:solidFill>
                  <a:schemeClr val="dk1"/>
                </a:solidFill>
                <a:latin typeface="Arial"/>
                <a:ea typeface="Arial"/>
                <a:cs typeface="Arial"/>
                <a:sym typeface="Arial"/>
              </a:rPr>
              <a:t>h </a:t>
            </a:r>
            <a:r>
              <a:rPr b="0" i="1" lang="en-US" sz="1200" u="none" cap="none" strike="noStrike">
                <a:solidFill>
                  <a:schemeClr val="dk1"/>
                </a:solidFill>
                <a:latin typeface="Arial"/>
                <a:ea typeface="Arial"/>
                <a:cs typeface="Arial"/>
                <a:sym typeface="Arial"/>
              </a:rPr>
              <a:t>aus…</a:t>
            </a:r>
            <a:endParaRPr/>
          </a:p>
        </p:txBody>
      </p:sp>
      <p:cxnSp>
        <p:nvCxnSpPr>
          <p:cNvPr id="7766" name="Google Shape;7766;p344"/>
          <p:cNvCxnSpPr/>
          <p:nvPr/>
        </p:nvCxnSpPr>
        <p:spPr>
          <a:xfrm rot="10800000">
            <a:off x="4572000" y="5257800"/>
            <a:ext cx="1066800" cy="533400"/>
          </a:xfrm>
          <a:prstGeom prst="straightConnector1">
            <a:avLst/>
          </a:prstGeom>
          <a:noFill/>
          <a:ln cap="flat" cmpd="sng" w="9525">
            <a:solidFill>
              <a:schemeClr val="dk1"/>
            </a:solidFill>
            <a:prstDash val="solid"/>
            <a:round/>
            <a:headEnd len="med" w="med" type="none"/>
            <a:tailEnd len="med" w="med" type="triangle"/>
          </a:ln>
        </p:spPr>
      </p:cxnSp>
      <p:sp>
        <p:nvSpPr>
          <p:cNvPr id="7767" name="Google Shape;7767;p34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768" name="Google Shape;7768;p34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pic>
        <p:nvPicPr>
          <p:cNvPr id="7769" name="Google Shape;7769;p344"/>
          <p:cNvPicPr preferRelativeResize="0"/>
          <p:nvPr/>
        </p:nvPicPr>
        <p:blipFill rotWithShape="1">
          <a:blip r:embed="rId3">
            <a:alphaModFix/>
          </a:blip>
          <a:srcRect b="0" l="0" r="0" t="0"/>
          <a:stretch/>
        </p:blipFill>
        <p:spPr>
          <a:xfrm>
            <a:off x="6696075" y="4724400"/>
            <a:ext cx="2295525" cy="1722438"/>
          </a:xfrm>
          <a:prstGeom prst="rect">
            <a:avLst/>
          </a:prstGeom>
          <a:noFill/>
          <a:ln>
            <a:noFill/>
          </a:ln>
        </p:spPr>
      </p:pic>
      <p:sp>
        <p:nvSpPr>
          <p:cNvPr id="7770" name="Google Shape;7770;p344"/>
          <p:cNvSpPr txBox="1"/>
          <p:nvPr/>
        </p:nvSpPr>
        <p:spPr>
          <a:xfrm>
            <a:off x="4458825" y="2928163"/>
            <a:ext cx="21003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33CC"/>
              </a:buClr>
              <a:buSzPts val="1200"/>
              <a:buFont typeface="Noto Sans Symbols"/>
              <a:buNone/>
            </a:pPr>
            <a:r>
              <a:rPr lang="en-US" sz="1600">
                <a:solidFill>
                  <a:srgbClr val="0033CC"/>
                </a:solidFill>
              </a:rPr>
              <a:t>e</a:t>
            </a:r>
            <a:r>
              <a:rPr b="0" i="0" lang="en-US" sz="1600" u="none" cap="none" strike="noStrike">
                <a:solidFill>
                  <a:srgbClr val="0033CC"/>
                </a:solidFill>
                <a:latin typeface="Arial"/>
                <a:ea typeface="Arial"/>
                <a:cs typeface="Arial"/>
                <a:sym typeface="Arial"/>
              </a:rPr>
              <a:t>ter-Anomalie</a:t>
            </a:r>
            <a:endParaRPr sz="1800"/>
          </a:p>
        </p:txBody>
      </p:sp>
      <p:sp>
        <p:nvSpPr>
          <p:cNvPr id="7771" name="Google Shape;7771;p344"/>
          <p:cNvSpPr txBox="1"/>
          <p:nvPr/>
        </p:nvSpPr>
        <p:spPr>
          <a:xfrm>
            <a:off x="4522376" y="3571338"/>
            <a:ext cx="9399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lang="en-US" sz="1600">
                <a:solidFill>
                  <a:schemeClr val="dk1"/>
                </a:solidFill>
              </a:rPr>
              <a:t>n</a:t>
            </a:r>
            <a:r>
              <a:rPr b="0" i="0" lang="en-US" sz="1600" u="none" cap="none" strike="noStrike">
                <a:solidFill>
                  <a:schemeClr val="dk1"/>
                </a:solidFill>
                <a:latin typeface="Arial"/>
                <a:ea typeface="Arial"/>
                <a:cs typeface="Arial"/>
                <a:sym typeface="Arial"/>
              </a:rPr>
              <a:t>irid</a:t>
            </a:r>
            <a:r>
              <a:rPr lang="en-US" sz="1600">
                <a:solidFill>
                  <a:schemeClr val="dk1"/>
                </a:solidFill>
              </a:rPr>
              <a:t>ie</a:t>
            </a:r>
            <a:endParaRPr sz="1800"/>
          </a:p>
        </p:txBody>
      </p:sp>
      <p:sp>
        <p:nvSpPr>
          <p:cNvPr id="7772" name="Google Shape;7772;p344"/>
          <p:cNvSpPr txBox="1"/>
          <p:nvPr/>
        </p:nvSpPr>
        <p:spPr>
          <a:xfrm>
            <a:off x="3470356" y="4876800"/>
            <a:ext cx="9984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600" u="none" cap="none" strike="noStrike">
                <a:solidFill>
                  <a:srgbClr val="33CC33"/>
                </a:solidFill>
                <a:latin typeface="Arial"/>
                <a:ea typeface="Arial"/>
                <a:cs typeface="Arial"/>
                <a:sym typeface="Arial"/>
              </a:rPr>
              <a:t>foveale</a:t>
            </a:r>
            <a:endParaRPr sz="1800"/>
          </a:p>
        </p:txBody>
      </p:sp>
      <p:sp>
        <p:nvSpPr>
          <p:cNvPr id="7773" name="Google Shape;7773;p344"/>
          <p:cNvSpPr txBox="1"/>
          <p:nvPr/>
        </p:nvSpPr>
        <p:spPr>
          <a:xfrm>
            <a:off x="4468751" y="4876800"/>
            <a:ext cx="14748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600" u="none" cap="none" strike="noStrike">
                <a:solidFill>
                  <a:srgbClr val="33CC33"/>
                </a:solidFill>
                <a:latin typeface="Arial"/>
                <a:ea typeface="Arial"/>
                <a:cs typeface="Arial"/>
                <a:sym typeface="Arial"/>
              </a:rPr>
              <a:t>ypoplasie</a:t>
            </a:r>
            <a:endParaRPr sz="1800"/>
          </a:p>
        </p:txBody>
      </p:sp>
      <p:sp>
        <p:nvSpPr>
          <p:cNvPr id="7774" name="Google Shape;7774;p344"/>
          <p:cNvSpPr txBox="1"/>
          <p:nvPr/>
        </p:nvSpPr>
        <p:spPr>
          <a:xfrm>
            <a:off x="4162376" y="4602261"/>
            <a:ext cx="466800" cy="626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3900">
                <a:solidFill>
                  <a:srgbClr val="33CC33"/>
                </a:solidFill>
              </a:rPr>
              <a:t>h</a:t>
            </a:r>
            <a:endParaRPr b="1" sz="4100">
              <a:solidFill>
                <a:srgbClr val="33CC33"/>
              </a:solidFill>
            </a:endParaRPr>
          </a:p>
        </p:txBody>
      </p:sp>
    </p:spTree>
  </p:cSld>
  <p:clrMapOvr>
    <a:masterClrMapping/>
  </p:clrMapOvr>
</p:sld>
</file>

<file path=ppt/slides/slide3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8" name="Shape 7778"/>
        <p:cNvGrpSpPr/>
        <p:nvPr/>
      </p:nvGrpSpPr>
      <p:grpSpPr>
        <a:xfrm>
          <a:off x="0" y="0"/>
          <a:ext cx="0" cy="0"/>
          <a:chOff x="0" y="0"/>
          <a:chExt cx="0" cy="0"/>
        </a:xfrm>
      </p:grpSpPr>
      <p:sp>
        <p:nvSpPr>
          <p:cNvPr id="7779" name="Google Shape;7779;p345"/>
          <p:cNvSpPr txBox="1"/>
          <p:nvPr/>
        </p:nvSpPr>
        <p:spPr>
          <a:xfrm>
            <a:off x="4173538" y="2638425"/>
            <a:ext cx="550800" cy="2607000"/>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0033CC"/>
              </a:buClr>
              <a:buSzPts val="1200"/>
              <a:buFont typeface="Noto Sans Symbols"/>
              <a:buNone/>
            </a:pPr>
            <a:r>
              <a:rPr b="1" i="1" lang="en-US" sz="3900" u="none" cap="none" strike="noStrike">
                <a:solidFill>
                  <a:srgbClr val="0033CC"/>
                </a:solidFill>
                <a:latin typeface="Arial"/>
                <a:ea typeface="Arial"/>
                <a:cs typeface="Arial"/>
                <a:sym typeface="Arial"/>
              </a:rPr>
              <a:t>P</a:t>
            </a:r>
            <a:endParaRPr sz="3900"/>
          </a:p>
          <a:p>
            <a:pPr indent="0" lvl="0" marL="0" marR="0" rtl="0" algn="l">
              <a:lnSpc>
                <a:spcPct val="110000"/>
              </a:lnSpc>
              <a:spcBef>
                <a:spcPts val="0"/>
              </a:spcBef>
              <a:spcAft>
                <a:spcPts val="0"/>
              </a:spcAft>
              <a:buClr>
                <a:schemeClr val="dk1"/>
              </a:buClr>
              <a:buSzPts val="1200"/>
              <a:buFont typeface="Noto Sans Symbols"/>
              <a:buNone/>
            </a:pPr>
            <a:r>
              <a:rPr b="1" i="1" lang="en-US" sz="3900" u="none" cap="none" strike="noStrike">
                <a:solidFill>
                  <a:schemeClr val="dk1"/>
                </a:solidFill>
                <a:latin typeface="Arial"/>
                <a:ea typeface="Arial"/>
                <a:cs typeface="Arial"/>
                <a:sym typeface="Arial"/>
              </a:rPr>
              <a:t>A</a:t>
            </a:r>
            <a:endParaRPr sz="3900"/>
          </a:p>
          <a:p>
            <a:pPr indent="0" lvl="0" marL="0" marR="0" rtl="0" algn="l">
              <a:lnSpc>
                <a:spcPct val="110000"/>
              </a:lnSpc>
              <a:spcBef>
                <a:spcPts val="0"/>
              </a:spcBef>
              <a:spcAft>
                <a:spcPts val="0"/>
              </a:spcAft>
              <a:buClr>
                <a:srgbClr val="FF0000"/>
              </a:buClr>
              <a:buSzPts val="1200"/>
              <a:buFont typeface="Noto Sans Symbols"/>
              <a:buNone/>
            </a:pPr>
            <a:r>
              <a:rPr b="1" i="1" lang="en-US" sz="3900" u="none" cap="none" strike="noStrike">
                <a:solidFill>
                  <a:srgbClr val="FF0000"/>
                </a:solidFill>
                <a:latin typeface="Arial"/>
                <a:ea typeface="Arial"/>
                <a:cs typeface="Arial"/>
                <a:sym typeface="Arial"/>
              </a:rPr>
              <a:t>X</a:t>
            </a:r>
            <a:endParaRPr sz="3900"/>
          </a:p>
          <a:p>
            <a:pPr indent="0" lvl="0" marL="0" marR="0" rtl="0" algn="l">
              <a:lnSpc>
                <a:spcPct val="110000"/>
              </a:lnSpc>
              <a:spcBef>
                <a:spcPts val="0"/>
              </a:spcBef>
              <a:spcAft>
                <a:spcPts val="0"/>
              </a:spcAft>
              <a:buClr>
                <a:srgbClr val="A5A5A5"/>
              </a:buClr>
              <a:buSzPts val="1200"/>
              <a:buFont typeface="Noto Sans Symbols"/>
              <a:buNone/>
            </a:pPr>
            <a:r>
              <a:rPr b="1" i="1" lang="en-US" sz="3900" u="none" cap="none" strike="noStrike">
                <a:solidFill>
                  <a:srgbClr val="A5A5A5"/>
                </a:solidFill>
                <a:latin typeface="Arial"/>
                <a:ea typeface="Arial"/>
                <a:cs typeface="Arial"/>
                <a:sym typeface="Arial"/>
              </a:rPr>
              <a:t>6</a:t>
            </a:r>
            <a:endParaRPr sz="3900"/>
          </a:p>
        </p:txBody>
      </p:sp>
      <p:sp>
        <p:nvSpPr>
          <p:cNvPr id="7780" name="Google Shape;7780;p345"/>
          <p:cNvSpPr txBox="1"/>
          <p:nvPr/>
        </p:nvSpPr>
        <p:spPr>
          <a:xfrm>
            <a:off x="2177712" y="4210650"/>
            <a:ext cx="25764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FF0000"/>
              </a:buClr>
              <a:buSzPts val="1200"/>
              <a:buFont typeface="Noto Sans Symbols"/>
              <a:buNone/>
            </a:pPr>
            <a:r>
              <a:rPr b="0" i="0" lang="en-US" sz="1600" u="none" cap="none" strike="noStrike">
                <a:solidFill>
                  <a:srgbClr val="FF0000"/>
                </a:solidFill>
                <a:latin typeface="Arial"/>
                <a:ea typeface="Arial"/>
                <a:cs typeface="Arial"/>
                <a:sym typeface="Arial"/>
              </a:rPr>
              <a:t>Angeborene Katarakt</a:t>
            </a:r>
            <a:endParaRPr sz="1800"/>
          </a:p>
        </p:txBody>
      </p:sp>
      <p:sp>
        <p:nvSpPr>
          <p:cNvPr id="7781" name="Google Shape;7781;p345"/>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Welche vier Augenanomalien werden dem PAX6-Gen zugeschrieben?</a:t>
            </a:r>
            <a:endParaRPr/>
          </a:p>
        </p:txBody>
      </p:sp>
      <p:sp>
        <p:nvSpPr>
          <p:cNvPr id="7782" name="Google Shape;7782;p34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783" name="Google Shape;7783;p34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784" name="Google Shape;7784;p345"/>
          <p:cNvSpPr txBox="1"/>
          <p:nvPr/>
        </p:nvSpPr>
        <p:spPr>
          <a:xfrm>
            <a:off x="4466802" y="2928161"/>
            <a:ext cx="21003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33CC"/>
              </a:buClr>
              <a:buSzPts val="1200"/>
              <a:buFont typeface="Noto Sans Symbols"/>
              <a:buNone/>
            </a:pPr>
            <a:r>
              <a:rPr lang="en-US" sz="1600">
                <a:solidFill>
                  <a:srgbClr val="0033CC"/>
                </a:solidFill>
              </a:rPr>
              <a:t>eter</a:t>
            </a:r>
            <a:r>
              <a:rPr b="0" i="0" lang="en-US" sz="1600" u="none" cap="none" strike="noStrike">
                <a:solidFill>
                  <a:srgbClr val="0033CC"/>
                </a:solidFill>
                <a:latin typeface="Arial"/>
                <a:ea typeface="Arial"/>
                <a:cs typeface="Arial"/>
                <a:sym typeface="Arial"/>
              </a:rPr>
              <a:t>-Anomalie</a:t>
            </a:r>
            <a:endParaRPr sz="1800"/>
          </a:p>
        </p:txBody>
      </p:sp>
      <p:sp>
        <p:nvSpPr>
          <p:cNvPr id="7785" name="Google Shape;7785;p345"/>
          <p:cNvSpPr txBox="1"/>
          <p:nvPr/>
        </p:nvSpPr>
        <p:spPr>
          <a:xfrm>
            <a:off x="4517649" y="3561739"/>
            <a:ext cx="9399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lang="en-US" sz="1600">
                <a:solidFill>
                  <a:schemeClr val="dk1"/>
                </a:solidFill>
              </a:rPr>
              <a:t>niridie</a:t>
            </a:r>
            <a:endParaRPr sz="1800"/>
          </a:p>
        </p:txBody>
      </p:sp>
      <p:sp>
        <p:nvSpPr>
          <p:cNvPr id="7786" name="Google Shape;7786;p345"/>
          <p:cNvSpPr txBox="1"/>
          <p:nvPr/>
        </p:nvSpPr>
        <p:spPr>
          <a:xfrm>
            <a:off x="3440582" y="4876800"/>
            <a:ext cx="9984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600">
                <a:solidFill>
                  <a:srgbClr val="33CC33"/>
                </a:solidFill>
              </a:rPr>
              <a:t>foveale</a:t>
            </a:r>
            <a:endParaRPr sz="1800"/>
          </a:p>
        </p:txBody>
      </p:sp>
      <p:sp>
        <p:nvSpPr>
          <p:cNvPr id="7787" name="Google Shape;7787;p345"/>
          <p:cNvSpPr txBox="1"/>
          <p:nvPr/>
        </p:nvSpPr>
        <p:spPr>
          <a:xfrm>
            <a:off x="4487863" y="4876800"/>
            <a:ext cx="1474800" cy="271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600">
                <a:solidFill>
                  <a:srgbClr val="33CC33"/>
                </a:solidFill>
              </a:rPr>
              <a:t>ypoplasie</a:t>
            </a:r>
            <a:endParaRPr sz="1800"/>
          </a:p>
        </p:txBody>
      </p:sp>
      <p:sp>
        <p:nvSpPr>
          <p:cNvPr id="7788" name="Google Shape;7788;p345"/>
          <p:cNvSpPr txBox="1"/>
          <p:nvPr/>
        </p:nvSpPr>
        <p:spPr>
          <a:xfrm>
            <a:off x="4161626" y="4599353"/>
            <a:ext cx="466800" cy="626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3900">
                <a:solidFill>
                  <a:srgbClr val="33CC33"/>
                </a:solidFill>
              </a:rPr>
              <a:t>h</a:t>
            </a:r>
            <a:endParaRPr b="1" sz="3900"/>
          </a:p>
        </p:txBody>
      </p:sp>
      <p:sp>
        <p:nvSpPr>
          <p:cNvPr id="7789" name="Google Shape;7789;p345"/>
          <p:cNvSpPr/>
          <p:nvPr/>
        </p:nvSpPr>
        <p:spPr>
          <a:xfrm>
            <a:off x="1493850" y="3842100"/>
            <a:ext cx="3429000" cy="8064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790" name="Google Shape;7790;p345"/>
          <p:cNvSpPr/>
          <p:nvPr/>
        </p:nvSpPr>
        <p:spPr>
          <a:xfrm>
            <a:off x="3051888" y="4556675"/>
            <a:ext cx="3040200" cy="8079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791" name="Google Shape;7791;p345"/>
          <p:cNvSpPr/>
          <p:nvPr/>
        </p:nvSpPr>
        <p:spPr>
          <a:xfrm>
            <a:off x="3920738" y="3270238"/>
            <a:ext cx="1747800" cy="7239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792" name="Google Shape;7792;p345"/>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Beachten Sie, wie gut dies mit unserem Wissen darüber übereinstimmt, dass Aniridie eine </a:t>
            </a:r>
            <a:r>
              <a:rPr b="1" i="0" lang="en-US" sz="1200" u="none" cap="none" strike="noStrike">
                <a:solidFill>
                  <a:schemeClr val="dk1"/>
                </a:solidFill>
                <a:latin typeface="Arial"/>
                <a:ea typeface="Arial"/>
                <a:cs typeface="Arial"/>
                <a:sym typeface="Arial"/>
              </a:rPr>
              <a:t>panophthalmische Erkrankung </a:t>
            </a:r>
            <a:r>
              <a:rPr b="0" i="0" lang="en-US" sz="1200" u="none" cap="none" strike="noStrike">
                <a:solidFill>
                  <a:schemeClr val="dk1"/>
                </a:solidFill>
                <a:latin typeface="Arial"/>
                <a:ea typeface="Arial"/>
                <a:cs typeface="Arial"/>
                <a:sym typeface="Arial"/>
              </a:rPr>
              <a:t>ist</a:t>
            </a:r>
            <a:endParaRPr/>
          </a:p>
        </p:txBody>
      </p:sp>
    </p:spTree>
  </p:cSld>
  <p:clrMapOvr>
    <a:masterClrMapping/>
  </p:clrMapOvr>
</p:sld>
</file>

<file path=ppt/slides/slide3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6" name="Shape 7796"/>
        <p:cNvGrpSpPr/>
        <p:nvPr/>
      </p:nvGrpSpPr>
      <p:grpSpPr>
        <a:xfrm>
          <a:off x="0" y="0"/>
          <a:ext cx="0" cy="0"/>
          <a:chOff x="0" y="0"/>
          <a:chExt cx="0" cy="0"/>
        </a:xfrm>
      </p:grpSpPr>
      <p:sp>
        <p:nvSpPr>
          <p:cNvPr id="7797" name="Google Shape;7797;p346"/>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798" name="Google Shape;7798;p346"/>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799" name="Google Shape;7799;p34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800" name="Google Shape;7800;p34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801" name="Google Shape;7801;p346"/>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Eter-Anomalie</a:t>
            </a:r>
            <a:endParaRPr/>
          </a:p>
        </p:txBody>
      </p:sp>
      <p:sp>
        <p:nvSpPr>
          <p:cNvPr id="7802" name="Google Shape;7802;p346"/>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803" name="Google Shape;7803;p346"/>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04" name="Google Shape;7804;p346"/>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805" name="Google Shape;7805;p346"/>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Tumorsuppressorgen (WT steht für Wilms-Tumor)</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09" name="Shape 7809"/>
        <p:cNvGrpSpPr/>
        <p:nvPr/>
      </p:nvGrpSpPr>
      <p:grpSpPr>
        <a:xfrm>
          <a:off x="0" y="0"/>
          <a:ext cx="0" cy="0"/>
          <a:chOff x="0" y="0"/>
          <a:chExt cx="0" cy="0"/>
        </a:xfrm>
      </p:grpSpPr>
      <p:sp>
        <p:nvSpPr>
          <p:cNvPr id="7810" name="Google Shape;7810;p347"/>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811" name="Google Shape;7811;p347"/>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812" name="Google Shape;7812;p34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813" name="Google Shape;7813;p34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814" name="Google Shape;7814;p347"/>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Eter-Anomalie</a:t>
            </a:r>
            <a:endParaRPr/>
          </a:p>
        </p:txBody>
      </p:sp>
      <p:sp>
        <p:nvSpPr>
          <p:cNvPr id="7815" name="Google Shape;7815;p347"/>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816" name="Google Shape;7816;p347"/>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17" name="Google Shape;7817;p347"/>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818" name="Google Shape;7818;p347"/>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Tumorsuppressorgen (WT steht für Wilms-Tumor)</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2" name="Shape 7822"/>
        <p:cNvGrpSpPr/>
        <p:nvPr/>
      </p:nvGrpSpPr>
      <p:grpSpPr>
        <a:xfrm>
          <a:off x="0" y="0"/>
          <a:ext cx="0" cy="0"/>
          <a:chOff x="0" y="0"/>
          <a:chExt cx="0" cy="0"/>
        </a:xfrm>
      </p:grpSpPr>
      <p:sp>
        <p:nvSpPr>
          <p:cNvPr id="7823" name="Google Shape;7823;p348"/>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824" name="Google Shape;7824;p348"/>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825" name="Google Shape;7825;p34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826" name="Google Shape;7826;p34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827" name="Google Shape;7827;p348"/>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Eter-Anomalie</a:t>
            </a:r>
            <a:endParaRPr/>
          </a:p>
        </p:txBody>
      </p:sp>
      <p:sp>
        <p:nvSpPr>
          <p:cNvPr id="7828" name="Google Shape;7828;p348"/>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829" name="Google Shape;7829;p348"/>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30" name="Google Shape;7830;p348"/>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831" name="Google Shape;7831;p348"/>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Tumorsuppressorgen (WT steht für Wilms-Tumor)</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5" name="Shape 7835"/>
        <p:cNvGrpSpPr/>
        <p:nvPr/>
      </p:nvGrpSpPr>
      <p:grpSpPr>
        <a:xfrm>
          <a:off x="0" y="0"/>
          <a:ext cx="0" cy="0"/>
          <a:chOff x="0" y="0"/>
          <a:chExt cx="0" cy="0"/>
        </a:xfrm>
      </p:grpSpPr>
      <p:sp>
        <p:nvSpPr>
          <p:cNvPr id="7836" name="Google Shape;7836;p349"/>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837" name="Google Shape;7837;p349"/>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838" name="Google Shape;7838;p34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839" name="Google Shape;7839;p34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840" name="Google Shape;7840;p349"/>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Eter-Anomalie</a:t>
            </a:r>
            <a:endParaRPr/>
          </a:p>
        </p:txBody>
      </p:sp>
      <p:sp>
        <p:nvSpPr>
          <p:cNvPr id="7841" name="Google Shape;7841;p349"/>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842" name="Google Shape;7842;p349"/>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43" name="Google Shape;7843;p349"/>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844" name="Google Shape;7844;p349"/>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Tumorsuppressorgen (WT steht für Wilms-Tumor)</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48" name="Shape 7848"/>
        <p:cNvGrpSpPr/>
        <p:nvPr/>
      </p:nvGrpSpPr>
      <p:grpSpPr>
        <a:xfrm>
          <a:off x="0" y="0"/>
          <a:ext cx="0" cy="0"/>
          <a:chOff x="0" y="0"/>
          <a:chExt cx="0" cy="0"/>
        </a:xfrm>
      </p:grpSpPr>
      <p:sp>
        <p:nvSpPr>
          <p:cNvPr id="7849" name="Google Shape;7849;p350"/>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850" name="Google Shape;7850;p350"/>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7851" name="Google Shape;7851;p350"/>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852" name="Google Shape;7852;p35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853" name="Google Shape;7853;p35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854" name="Google Shape;7854;p350"/>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Irisanomalie</a:t>
            </a:r>
            <a:endParaRPr/>
          </a:p>
        </p:txBody>
      </p:sp>
      <p:sp>
        <p:nvSpPr>
          <p:cNvPr id="7855" name="Google Shape;7855;p350"/>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7856" name="Google Shape;7856;p350"/>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7857" name="Google Shape;7857;p350"/>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858" name="Google Shape;7858;p350"/>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7859" name="Google Shape;7859;p350"/>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60" name="Google Shape;7860;p350"/>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61" name="Google Shape;7861;p350"/>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62" name="Google Shape;7862;p350"/>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863" name="Google Shape;7863;p350"/>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FFFF84"/>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
        <p:nvSpPr>
          <p:cNvPr id="7864" name="Google Shape;7864;p350"/>
          <p:cNvSpPr/>
          <p:nvPr/>
        </p:nvSpPr>
        <p:spPr>
          <a:xfrm>
            <a:off x="914400" y="2575587"/>
            <a:ext cx="1605000" cy="2571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3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68" name="Shape 7868"/>
        <p:cNvGrpSpPr/>
        <p:nvPr/>
      </p:nvGrpSpPr>
      <p:grpSpPr>
        <a:xfrm>
          <a:off x="0" y="0"/>
          <a:ext cx="0" cy="0"/>
          <a:chOff x="0" y="0"/>
          <a:chExt cx="0" cy="0"/>
        </a:xfrm>
      </p:grpSpPr>
      <p:sp>
        <p:nvSpPr>
          <p:cNvPr id="7869" name="Google Shape;7869;p351"/>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870" name="Google Shape;7870;p351"/>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7871" name="Google Shape;7871;p351"/>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872" name="Google Shape;7872;p35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873" name="Google Shape;7873;p35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874" name="Google Shape;7874;p351"/>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Irisanomalie</a:t>
            </a:r>
            <a:endParaRPr/>
          </a:p>
        </p:txBody>
      </p:sp>
      <p:sp>
        <p:nvSpPr>
          <p:cNvPr id="7875" name="Google Shape;7875;p351"/>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7876" name="Google Shape;7876;p351"/>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7877" name="Google Shape;7877;p351"/>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878" name="Google Shape;7878;p351"/>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7879" name="Google Shape;7879;p351"/>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80" name="Google Shape;7880;p351"/>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81" name="Google Shape;7881;p351"/>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82" name="Google Shape;7882;p351"/>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883" name="Google Shape;7883;p351"/>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FFFF84"/>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7" name="Shape 7887"/>
        <p:cNvGrpSpPr/>
        <p:nvPr/>
      </p:nvGrpSpPr>
      <p:grpSpPr>
        <a:xfrm>
          <a:off x="0" y="0"/>
          <a:ext cx="0" cy="0"/>
          <a:chOff x="0" y="0"/>
          <a:chExt cx="0" cy="0"/>
        </a:xfrm>
      </p:grpSpPr>
      <p:sp>
        <p:nvSpPr>
          <p:cNvPr id="7888" name="Google Shape;7888;p352"/>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889" name="Google Shape;7889;p352"/>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7890" name="Google Shape;7890;p352"/>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891" name="Google Shape;7891;p35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892" name="Google Shape;7892;p35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893" name="Google Shape;7893;p352"/>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Irisanomalie</a:t>
            </a:r>
            <a:endParaRPr/>
          </a:p>
        </p:txBody>
      </p:sp>
      <p:sp>
        <p:nvSpPr>
          <p:cNvPr id="7894" name="Google Shape;7894;p352"/>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7895" name="Google Shape;7895;p352"/>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7896" name="Google Shape;7896;p352"/>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897" name="Google Shape;7897;p352"/>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7898" name="Google Shape;7898;p352"/>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899" name="Google Shape;7899;p352"/>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00" name="Google Shape;7900;p352"/>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01" name="Google Shape;7901;p352"/>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902" name="Google Shape;7902;p352"/>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0000FF"/>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
        <p:nvSpPr>
          <p:cNvPr id="7903" name="Google Shape;7903;p352"/>
          <p:cNvSpPr/>
          <p:nvPr/>
        </p:nvSpPr>
        <p:spPr>
          <a:xfrm>
            <a:off x="3308423" y="2552200"/>
            <a:ext cx="466800" cy="2571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3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7" name="Shape 7907"/>
        <p:cNvGrpSpPr/>
        <p:nvPr/>
      </p:nvGrpSpPr>
      <p:grpSpPr>
        <a:xfrm>
          <a:off x="0" y="0"/>
          <a:ext cx="0" cy="0"/>
          <a:chOff x="0" y="0"/>
          <a:chExt cx="0" cy="0"/>
        </a:xfrm>
      </p:grpSpPr>
      <p:sp>
        <p:nvSpPr>
          <p:cNvPr id="7908" name="Google Shape;7908;p353"/>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909" name="Google Shape;7909;p353"/>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7910" name="Google Shape;7910;p353"/>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911" name="Google Shape;7911;p35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912" name="Google Shape;7912;p35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913" name="Google Shape;7913;p353"/>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Nirida-Anomalie</a:t>
            </a:r>
            <a:endParaRPr/>
          </a:p>
        </p:txBody>
      </p:sp>
      <p:sp>
        <p:nvSpPr>
          <p:cNvPr id="7914" name="Google Shape;7914;p353"/>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7915" name="Google Shape;7915;p353"/>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7916" name="Google Shape;7916;p353"/>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917" name="Google Shape;7917;p353"/>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7918" name="Google Shape;7918;p353"/>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19" name="Google Shape;7919;p353"/>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20" name="Google Shape;7920;p353"/>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21" name="Google Shape;7921;p353"/>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922" name="Google Shape;7922;p353"/>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0000FF"/>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4" name="Shape 624"/>
        <p:cNvGrpSpPr/>
        <p:nvPr/>
      </p:nvGrpSpPr>
      <p:grpSpPr>
        <a:xfrm>
          <a:off x="0" y="0"/>
          <a:ext cx="0" cy="0"/>
          <a:chOff x="0" y="0"/>
          <a:chExt cx="0" cy="0"/>
        </a:xfrm>
      </p:grpSpPr>
      <p:sp>
        <p:nvSpPr>
          <p:cNvPr id="625" name="Google Shape;625;g3e5bcd7e9a3_0_7"/>
          <p:cNvSpPr/>
          <p:nvPr/>
        </p:nvSpPr>
        <p:spPr>
          <a:xfrm>
            <a:off x="7848600" y="1089025"/>
            <a:ext cx="228600" cy="739800"/>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626" name="Google Shape;626;g3e5bcd7e9a3_0_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27" name="Google Shape;627;g3e5bcd7e9a3_0_7"/>
          <p:cNvSpPr txBox="1"/>
          <p:nvPr/>
        </p:nvSpPr>
        <p:spPr>
          <a:xfrm>
            <a:off x="765175" y="5453063"/>
            <a:ext cx="1782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628" name="Google Shape;628;g3e5bcd7e9a3_0_7"/>
          <p:cNvSpPr txBox="1"/>
          <p:nvPr/>
        </p:nvSpPr>
        <p:spPr>
          <a:xfrm>
            <a:off x="763588" y="2514600"/>
            <a:ext cx="15954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629" name="Google Shape;629;g3e5bcd7e9a3_0_7"/>
          <p:cNvSpPr txBox="1"/>
          <p:nvPr/>
        </p:nvSpPr>
        <p:spPr>
          <a:xfrm>
            <a:off x="762000" y="3990975"/>
            <a:ext cx="18003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630" name="Google Shape;630;g3e5bcd7e9a3_0_7"/>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631" name="Google Shape;631;g3e5bcd7e9a3_0_7"/>
          <p:cNvSpPr txBox="1"/>
          <p:nvPr/>
        </p:nvSpPr>
        <p:spPr>
          <a:xfrm>
            <a:off x="762000" y="4732338"/>
            <a:ext cx="22224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632" name="Google Shape;632;g3e5bcd7e9a3_0_7"/>
          <p:cNvSpPr txBox="1"/>
          <p:nvPr/>
        </p:nvSpPr>
        <p:spPr>
          <a:xfrm>
            <a:off x="3852863" y="2286000"/>
            <a:ext cx="4754700" cy="3781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IOD-Grenzwert für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10 bis „</a:t>
            </a:r>
            <a:r>
              <a:rPr lang="en-US" sz="1200">
                <a:solidFill>
                  <a:srgbClr val="BFBFBF"/>
                </a:solidFill>
              </a:rPr>
              <a:t>unterer Teenager-Bereich</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„Mittleres Kindesalter“ (</a:t>
            </a:r>
            <a:r>
              <a:rPr lang="en-US" sz="1200">
                <a:solidFill>
                  <a:srgbClr val="BFBFBF"/>
                </a:solidFill>
              </a:rPr>
              <a:t>gleichfalls</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der Augeninnendruck bei Weinen fälschlicherweise zu hoch gemessen werden kann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a:t>
            </a:r>
            <a:r>
              <a:rPr b="1" lang="en-US" sz="1200">
                <a:solidFill>
                  <a:schemeClr val="dk1"/>
                </a:solidFill>
              </a:rPr>
              <a:t>Untersuchung in Allgemeinanästhesie </a:t>
            </a:r>
            <a:endParaRPr/>
          </a:p>
        </p:txBody>
      </p:sp>
      <p:sp>
        <p:nvSpPr>
          <p:cNvPr id="633" name="Google Shape;633;g3e5bcd7e9a3_0_7"/>
          <p:cNvSpPr/>
          <p:nvPr/>
        </p:nvSpPr>
        <p:spPr>
          <a:xfrm>
            <a:off x="4144850" y="5732575"/>
            <a:ext cx="3089700" cy="457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634" name="Google Shape;634;g3e5bcd7e9a3_0_7"/>
          <p:cNvSpPr txBox="1"/>
          <p:nvPr/>
        </p:nvSpPr>
        <p:spPr>
          <a:xfrm>
            <a:off x="2781725" y="3331075"/>
            <a:ext cx="4754700" cy="13185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Die Messung des Augeninnendrucks bei einem betäubten oder sedierten Kind birgt eigene Herausforderungen</a:t>
            </a:r>
            <a:r>
              <a:rPr b="0" i="1" lang="en-US" sz="1200" u="none" cap="none" strike="noStrike">
                <a:solidFill>
                  <a:schemeClr val="accent5"/>
                </a:solidFill>
                <a:latin typeface="Arial"/>
                <a:ea typeface="Arial"/>
                <a:cs typeface="Arial"/>
                <a:sym typeface="Arial"/>
              </a:rPr>
              <a:t>.</a:t>
            </a:r>
            <a:r>
              <a:rPr b="0" i="1" lang="en-US" sz="1200" u="none" cap="none" strike="noStrike">
                <a:solidFill>
                  <a:schemeClr val="dk1"/>
                </a:solidFill>
                <a:latin typeface="Arial"/>
                <a:ea typeface="Arial"/>
                <a:cs typeface="Arial"/>
                <a:sym typeface="Arial"/>
              </a:rPr>
              <a:t> Die meisten Anästhetika und Sedativa senken den Augeninnendruck</a:t>
            </a:r>
            <a:r>
              <a:rPr b="0" i="1" lang="en-US" sz="1200" u="none" cap="none" strike="noStrike">
                <a:solidFill>
                  <a:schemeClr val="accent5"/>
                </a:solidFill>
                <a:latin typeface="Arial"/>
                <a:ea typeface="Arial"/>
                <a:cs typeface="Arial"/>
                <a:sym typeface="Arial"/>
              </a:rPr>
              <a:t>. Wichtige </a:t>
            </a:r>
            <a:r>
              <a:rPr b="0" i="1" lang="en-US" sz="1200" u="none" cap="none" strike="noStrike">
                <a:solidFill>
                  <a:srgbClr val="0000FF"/>
                </a:solidFill>
                <a:latin typeface="Arial"/>
                <a:ea typeface="Arial"/>
                <a:cs typeface="Arial"/>
                <a:sym typeface="Arial"/>
              </a:rPr>
              <a:t>Ausnahmen sind:</a:t>
            </a:r>
            <a:endParaRPr>
              <a:solidFill>
                <a:srgbClr val="0000FF"/>
              </a:solidFill>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--Ketamin: </a:t>
            </a:r>
            <a:endParaRPr>
              <a:solidFill>
                <a:srgbClr val="0000FF"/>
              </a:solidFill>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--Chloralhydrat: </a:t>
            </a:r>
            <a:endParaRPr sz="1200">
              <a:solidFill>
                <a:srgbClr val="0000FF"/>
              </a:solidFill>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--Midazolam: </a:t>
            </a:r>
            <a:r>
              <a:rPr b="0" i="0" lang="en-US" sz="1200" u="none" cap="none" strike="noStrike">
                <a:solidFill>
                  <a:schemeClr val="accent5"/>
                </a:solidFill>
                <a:latin typeface="Arial"/>
                <a:ea typeface="Arial"/>
                <a:cs typeface="Arial"/>
                <a:sym typeface="Arial"/>
              </a:rPr>
              <a:t>n Einfluss auf den Augeninnendruck</a:t>
            </a:r>
            <a:endParaRPr/>
          </a:p>
        </p:txBody>
      </p:sp>
      <p:sp>
        <p:nvSpPr>
          <p:cNvPr id="635" name="Google Shape;635;g3e5bcd7e9a3_0_7"/>
          <p:cNvSpPr/>
          <p:nvPr/>
        </p:nvSpPr>
        <p:spPr>
          <a:xfrm>
            <a:off x="4572000" y="3728162"/>
            <a:ext cx="5334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 vs. ↓</a:t>
            </a:r>
            <a:endParaRPr/>
          </a:p>
        </p:txBody>
      </p:sp>
      <p:sp>
        <p:nvSpPr>
          <p:cNvPr id="636" name="Google Shape;636;g3e5bcd7e9a3_0_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37" name="Google Shape;637;g3e5bcd7e9a3_0_7"/>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638" name="Google Shape;638;g3e5bcd7e9a3_0_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639" name="Google Shape;639;g3e5bcd7e9a3_0_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3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26" name="Shape 7926"/>
        <p:cNvGrpSpPr/>
        <p:nvPr/>
      </p:nvGrpSpPr>
      <p:grpSpPr>
        <a:xfrm>
          <a:off x="0" y="0"/>
          <a:ext cx="0" cy="0"/>
          <a:chOff x="0" y="0"/>
          <a:chExt cx="0" cy="0"/>
        </a:xfrm>
      </p:grpSpPr>
      <p:sp>
        <p:nvSpPr>
          <p:cNvPr id="7927" name="Google Shape;7927;p354"/>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928" name="Google Shape;7928;p354"/>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7929" name="Google Shape;7929;p354"/>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930" name="Google Shape;7930;p35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931" name="Google Shape;7931;p35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932" name="Google Shape;7932;p354"/>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Irisanomalie</a:t>
            </a:r>
            <a:endParaRPr/>
          </a:p>
        </p:txBody>
      </p:sp>
      <p:sp>
        <p:nvSpPr>
          <p:cNvPr id="7933" name="Google Shape;7933;p354"/>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7934" name="Google Shape;7934;p354"/>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7935" name="Google Shape;7935;p354"/>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936" name="Google Shape;7936;p354"/>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7937" name="Google Shape;7937;p354"/>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38" name="Google Shape;7938;p354"/>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39" name="Google Shape;7939;p354"/>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40" name="Google Shape;7940;p354"/>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941" name="Google Shape;7941;p354"/>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0000FF"/>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lautet die nicht-eponyme Bezeichnung für den Wilms-Tumor, d. h., um welche Art von Tumor handelt es sich?</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45" name="Shape 7945"/>
        <p:cNvGrpSpPr/>
        <p:nvPr/>
      </p:nvGrpSpPr>
      <p:grpSpPr>
        <a:xfrm>
          <a:off x="0" y="0"/>
          <a:ext cx="0" cy="0"/>
          <a:chOff x="0" y="0"/>
          <a:chExt cx="0" cy="0"/>
        </a:xfrm>
      </p:grpSpPr>
      <p:sp>
        <p:nvSpPr>
          <p:cNvPr id="7946" name="Google Shape;7946;p355"/>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947" name="Google Shape;7947;p355"/>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7948" name="Google Shape;7948;p355"/>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949" name="Google Shape;7949;p35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950" name="Google Shape;7950;p35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951" name="Google Shape;7951;p355"/>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Nirida-Anomalie</a:t>
            </a:r>
            <a:endParaRPr/>
          </a:p>
        </p:txBody>
      </p:sp>
      <p:sp>
        <p:nvSpPr>
          <p:cNvPr id="7952" name="Google Shape;7952;p355"/>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7953" name="Google Shape;7953;p355"/>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7954" name="Google Shape;7954;p355"/>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955" name="Google Shape;7955;p355"/>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7956" name="Google Shape;7956;p355"/>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57" name="Google Shape;7957;p355"/>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58" name="Google Shape;7958;p355"/>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59" name="Google Shape;7959;p355"/>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960" name="Google Shape;7960;p355"/>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zwei Worten: Was für ein Gen ist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0000FF"/>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Nephroblastom</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64" name="Shape 7964"/>
        <p:cNvGrpSpPr/>
        <p:nvPr/>
      </p:nvGrpSpPr>
      <p:grpSpPr>
        <a:xfrm>
          <a:off x="0" y="0"/>
          <a:ext cx="0" cy="0"/>
          <a:chOff x="0" y="0"/>
          <a:chExt cx="0" cy="0"/>
        </a:xfrm>
      </p:grpSpPr>
      <p:sp>
        <p:nvSpPr>
          <p:cNvPr id="7965" name="Google Shape;7965;p356"/>
          <p:cNvSpPr txBox="1"/>
          <p:nvPr/>
        </p:nvSpPr>
        <p:spPr>
          <a:xfrm>
            <a:off x="3814763" y="6096000"/>
            <a:ext cx="151447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Wilms-Tumor</a:t>
            </a:r>
            <a:endParaRPr/>
          </a:p>
        </p:txBody>
      </p:sp>
      <p:pic>
        <p:nvPicPr>
          <p:cNvPr id="7966" name="Google Shape;7966;p356"/>
          <p:cNvPicPr preferRelativeResize="0"/>
          <p:nvPr/>
        </p:nvPicPr>
        <p:blipFill rotWithShape="1">
          <a:blip r:embed="rId3">
            <a:alphaModFix/>
          </a:blip>
          <a:srcRect b="0" l="0" r="0" t="0"/>
          <a:stretch/>
        </p:blipFill>
        <p:spPr>
          <a:xfrm>
            <a:off x="4267200" y="1555750"/>
            <a:ext cx="4602163" cy="3746500"/>
          </a:xfrm>
          <a:prstGeom prst="rect">
            <a:avLst/>
          </a:prstGeom>
          <a:noFill/>
          <a:ln>
            <a:noFill/>
          </a:ln>
        </p:spPr>
      </p:pic>
      <p:pic>
        <p:nvPicPr>
          <p:cNvPr id="7967" name="Google Shape;7967;p356"/>
          <p:cNvPicPr preferRelativeResize="0"/>
          <p:nvPr/>
        </p:nvPicPr>
        <p:blipFill rotWithShape="1">
          <a:blip r:embed="rId4">
            <a:alphaModFix/>
          </a:blip>
          <a:srcRect b="15384" l="0" r="0" t="11539"/>
          <a:stretch/>
        </p:blipFill>
        <p:spPr>
          <a:xfrm>
            <a:off x="304800" y="1562100"/>
            <a:ext cx="3776663" cy="3679825"/>
          </a:xfrm>
          <a:prstGeom prst="rect">
            <a:avLst/>
          </a:prstGeom>
          <a:noFill/>
          <a:ln>
            <a:noFill/>
          </a:ln>
        </p:spPr>
      </p:pic>
      <p:sp>
        <p:nvSpPr>
          <p:cNvPr id="7968" name="Google Shape;7968;p35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3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72" name="Shape 7972"/>
        <p:cNvGrpSpPr/>
        <p:nvPr/>
      </p:nvGrpSpPr>
      <p:grpSpPr>
        <a:xfrm>
          <a:off x="0" y="0"/>
          <a:ext cx="0" cy="0"/>
          <a:chOff x="0" y="0"/>
          <a:chExt cx="0" cy="0"/>
        </a:xfrm>
      </p:grpSpPr>
      <p:sp>
        <p:nvSpPr>
          <p:cNvPr id="7973" name="Google Shape;7973;p357"/>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974" name="Google Shape;7974;p357"/>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7975" name="Google Shape;7975;p357"/>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976" name="Google Shape;7976;p35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977" name="Google Shape;7977;p35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978" name="Google Shape;7978;p357"/>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Irisanomalie</a:t>
            </a:r>
            <a:endParaRPr/>
          </a:p>
        </p:txBody>
      </p:sp>
      <p:sp>
        <p:nvSpPr>
          <p:cNvPr id="7979" name="Google Shape;7979;p357"/>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7980" name="Google Shape;7980;p357"/>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7981" name="Google Shape;7981;p357"/>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7982" name="Google Shape;7982;p357"/>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7983" name="Google Shape;7983;p357"/>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84" name="Google Shape;7984;p357"/>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85" name="Google Shape;7985;p357"/>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7986" name="Google Shape;7986;p357"/>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7987" name="Google Shape;7987;p357"/>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0000FF"/>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Warum machen wir so ein Aufhebens um einen Tumor, der von einem Gen ausgeht, das neben dem Gen liegt, das Aniridie verursacht?</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1" name="Shape 7991"/>
        <p:cNvGrpSpPr/>
        <p:nvPr/>
      </p:nvGrpSpPr>
      <p:grpSpPr>
        <a:xfrm>
          <a:off x="0" y="0"/>
          <a:ext cx="0" cy="0"/>
          <a:chOff x="0" y="0"/>
          <a:chExt cx="0" cy="0"/>
        </a:xfrm>
      </p:grpSpPr>
      <p:sp>
        <p:nvSpPr>
          <p:cNvPr id="7992" name="Google Shape;7992;p358"/>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7993" name="Google Shape;7993;p358"/>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7994" name="Google Shape;7994;p358"/>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7995" name="Google Shape;7995;p35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996" name="Google Shape;7996;p35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997" name="Google Shape;7997;p358"/>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Nirida-Anomalie</a:t>
            </a:r>
            <a:endParaRPr/>
          </a:p>
        </p:txBody>
      </p:sp>
      <p:sp>
        <p:nvSpPr>
          <p:cNvPr id="7998" name="Google Shape;7998;p358"/>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7999" name="Google Shape;7999;p358"/>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8000" name="Google Shape;8000;p358"/>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8001" name="Google Shape;8001;p358"/>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8002" name="Google Shape;8002;p358"/>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03" name="Google Shape;8003;p358"/>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04" name="Google Shape;8004;p358"/>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05" name="Google Shape;8005;p358"/>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8006" name="Google Shape;8006;p358"/>
          <p:cNvSpPr txBox="1"/>
          <p:nvPr/>
        </p:nvSpPr>
        <p:spPr>
          <a:xfrm>
            <a:off x="649288" y="990600"/>
            <a:ext cx="6083400" cy="4212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0000FF"/>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0" name="Shape 8010"/>
        <p:cNvGrpSpPr/>
        <p:nvPr/>
      </p:nvGrpSpPr>
      <p:grpSpPr>
        <a:xfrm>
          <a:off x="0" y="0"/>
          <a:ext cx="0" cy="0"/>
          <a:chOff x="0" y="0"/>
          <a:chExt cx="0" cy="0"/>
        </a:xfrm>
      </p:grpSpPr>
      <p:sp>
        <p:nvSpPr>
          <p:cNvPr id="8011" name="Google Shape;8011;p359"/>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8012" name="Google Shape;8012;p359"/>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8013" name="Google Shape;8013;p359"/>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8014" name="Google Shape;8014;p35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015" name="Google Shape;8015;p35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016" name="Google Shape;8016;p359"/>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Irisanomalie</a:t>
            </a:r>
            <a:endParaRPr/>
          </a:p>
        </p:txBody>
      </p:sp>
      <p:sp>
        <p:nvSpPr>
          <p:cNvPr id="8017" name="Google Shape;8017;p359"/>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8018" name="Google Shape;8018;p359"/>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8019" name="Google Shape;8019;p359"/>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8020" name="Google Shape;8020;p359"/>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8021" name="Google Shape;8021;p359"/>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22" name="Google Shape;8022;p359"/>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23" name="Google Shape;8023;p359"/>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24" name="Google Shape;8024;p359"/>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8025" name="Google Shape;8025;p359"/>
          <p:cNvSpPr txBox="1"/>
          <p:nvPr/>
        </p:nvSpPr>
        <p:spPr>
          <a:xfrm>
            <a:off x="649288" y="990600"/>
            <a:ext cx="6083400" cy="40278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0000FF"/>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Welche Aniridie-Fälle sind </a:t>
            </a:r>
            <a:r>
              <a:rPr i="1" lang="en-US" sz="1200">
                <a:solidFill>
                  <a:schemeClr val="dk1"/>
                </a:solidFill>
              </a:rPr>
              <a:t>besonders</a:t>
            </a:r>
            <a:r>
              <a:rPr b="0" i="1" lang="en-US" sz="1200" u="none" cap="none" strike="noStrike">
                <a:solidFill>
                  <a:schemeClr val="dk1"/>
                </a:solidFill>
                <a:latin typeface="Arial"/>
                <a:ea typeface="Arial"/>
                <a:cs typeface="Arial"/>
                <a:sym typeface="Arial"/>
              </a:rPr>
              <a:t> einem Risiko für einen Wilms-Tumor ausgesetzt?</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Diejenigen, bei denen die Aniridie sporadisch und nicht familiär bedingt ist</a:t>
            </a:r>
            <a:endParaRPr b="0" i="0" sz="1600" u="none" cap="none" strike="noStrike">
              <a:solidFill>
                <a:srgbClr val="FFFF84"/>
              </a:solidFill>
              <a:latin typeface="Arial"/>
              <a:ea typeface="Arial"/>
              <a:cs typeface="Arial"/>
              <a:sym typeface="Arial"/>
            </a:endParaRPr>
          </a:p>
        </p:txBody>
      </p:sp>
    </p:spTree>
  </p:cSld>
  <p:clrMapOvr>
    <a:masterClrMapping/>
  </p:clrMapOvr>
</p:sld>
</file>

<file path=ppt/slides/slide3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29" name="Shape 8029"/>
        <p:cNvGrpSpPr/>
        <p:nvPr/>
      </p:nvGrpSpPr>
      <p:grpSpPr>
        <a:xfrm>
          <a:off x="0" y="0"/>
          <a:ext cx="0" cy="0"/>
          <a:chOff x="0" y="0"/>
          <a:chExt cx="0" cy="0"/>
        </a:xfrm>
      </p:grpSpPr>
      <p:sp>
        <p:nvSpPr>
          <p:cNvPr id="8030" name="Google Shape;8030;p360"/>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8031" name="Google Shape;8031;p360"/>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8032" name="Google Shape;8032;p360"/>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8033" name="Google Shape;8033;p36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034" name="Google Shape;8034;p36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035" name="Google Shape;8035;p360"/>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Nirida-Anomalie</a:t>
            </a:r>
            <a:endParaRPr/>
          </a:p>
        </p:txBody>
      </p:sp>
      <p:sp>
        <p:nvSpPr>
          <p:cNvPr id="8036" name="Google Shape;8036;p360"/>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8037" name="Google Shape;8037;p360"/>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8038" name="Google Shape;8038;p360"/>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8039" name="Google Shape;8039;p360"/>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8040" name="Google Shape;8040;p360"/>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41" name="Google Shape;8041;p360"/>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42" name="Google Shape;8042;p360"/>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43" name="Google Shape;8043;p360"/>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8044" name="Google Shape;8044;p360"/>
          <p:cNvSpPr txBox="1"/>
          <p:nvPr/>
        </p:nvSpPr>
        <p:spPr>
          <a:xfrm>
            <a:off x="649288" y="990600"/>
            <a:ext cx="6083400" cy="40278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0000FF"/>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Welche Aniridie-Fälle sind </a:t>
            </a:r>
            <a:r>
              <a:rPr i="1" lang="en-US" sz="1200">
                <a:solidFill>
                  <a:schemeClr val="dk1"/>
                </a:solidFill>
              </a:rPr>
              <a:t>besonders</a:t>
            </a:r>
            <a:r>
              <a:rPr b="0" i="1" lang="en-US" sz="1200" u="none" cap="none" strike="noStrike">
                <a:solidFill>
                  <a:schemeClr val="dk1"/>
                </a:solidFill>
                <a:latin typeface="Arial"/>
                <a:ea typeface="Arial"/>
                <a:cs typeface="Arial"/>
                <a:sym typeface="Arial"/>
              </a:rPr>
              <a:t> einem Risiko für einen Wilms-Tumor ausgesetzt?</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Diejenigen, bei denen die Aniridie sporadisch und nicht familiär ist.</a:t>
            </a:r>
            <a:endParaRPr b="0" i="0" sz="1600" u="none" cap="none" strike="noStrike">
              <a:solidFill>
                <a:schemeClr val="dk1"/>
              </a:solidFill>
              <a:latin typeface="Arial"/>
              <a:ea typeface="Arial"/>
              <a:cs typeface="Arial"/>
              <a:sym typeface="Arial"/>
            </a:endParaRPr>
          </a:p>
        </p:txBody>
      </p:sp>
      <p:sp>
        <p:nvSpPr>
          <p:cNvPr id="8045" name="Google Shape;8045;p360"/>
          <p:cNvSpPr/>
          <p:nvPr/>
        </p:nvSpPr>
        <p:spPr>
          <a:xfrm>
            <a:off x="2989250" y="4783150"/>
            <a:ext cx="1963200" cy="2556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100" u="none" cap="none" strike="noStrike">
                <a:solidFill>
                  <a:schemeClr val="dk1"/>
                </a:solidFill>
                <a:latin typeface="Arial"/>
                <a:ea typeface="Arial"/>
                <a:cs typeface="Arial"/>
                <a:sym typeface="Arial"/>
              </a:rPr>
              <a:t>sporadisch, nicht familiär </a:t>
            </a:r>
            <a:r>
              <a:rPr b="0" i="1" lang="en-US" sz="1100" u="none" cap="none" strike="noStrike">
                <a:solidFill>
                  <a:schemeClr val="dk1"/>
                </a:solidFill>
                <a:latin typeface="Arial"/>
                <a:ea typeface="Arial"/>
                <a:cs typeface="Arial"/>
                <a:sym typeface="Arial"/>
              </a:rPr>
              <a:t>vs.</a:t>
            </a:r>
            <a:endParaRPr sz="1100"/>
          </a:p>
          <a:p>
            <a:pPr indent="0" lvl="0" marL="0" marR="0" rtl="0" algn="ctr">
              <a:lnSpc>
                <a:spcPct val="58333"/>
              </a:lnSpc>
              <a:spcBef>
                <a:spcPts val="0"/>
              </a:spcBef>
              <a:spcAft>
                <a:spcPts val="0"/>
              </a:spcAft>
              <a:buNone/>
            </a:pPr>
            <a:r>
              <a:rPr b="0" i="0" lang="en-US" sz="1100" u="none" cap="none" strike="noStrike">
                <a:solidFill>
                  <a:schemeClr val="dk1"/>
                </a:solidFill>
                <a:latin typeface="Arial"/>
                <a:ea typeface="Arial"/>
                <a:cs typeface="Arial"/>
                <a:sym typeface="Arial"/>
              </a:rPr>
              <a:t>familiär, nicht sporadisch</a:t>
            </a:r>
            <a:endParaRPr sz="1100"/>
          </a:p>
        </p:txBody>
      </p:sp>
    </p:spTree>
  </p:cSld>
  <p:clrMapOvr>
    <a:masterClrMapping/>
  </p:clrMapOvr>
</p:sld>
</file>

<file path=ppt/slides/slide3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49" name="Shape 8049"/>
        <p:cNvGrpSpPr/>
        <p:nvPr/>
      </p:nvGrpSpPr>
      <p:grpSpPr>
        <a:xfrm>
          <a:off x="0" y="0"/>
          <a:ext cx="0" cy="0"/>
          <a:chOff x="0" y="0"/>
          <a:chExt cx="0" cy="0"/>
        </a:xfrm>
      </p:grpSpPr>
      <p:sp>
        <p:nvSpPr>
          <p:cNvPr id="8050" name="Google Shape;8050;p361"/>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8051" name="Google Shape;8051;p361"/>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8052" name="Google Shape;8052;p361"/>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8053" name="Google Shape;8053;p36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054" name="Google Shape;8054;p36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055" name="Google Shape;8055;p361"/>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Irisanomalie</a:t>
            </a:r>
            <a:endParaRPr/>
          </a:p>
        </p:txBody>
      </p:sp>
      <p:sp>
        <p:nvSpPr>
          <p:cNvPr id="8056" name="Google Shape;8056;p361"/>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8057" name="Google Shape;8057;p361"/>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8058" name="Google Shape;8058;p361"/>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8059" name="Google Shape;8059;p361"/>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8060" name="Google Shape;8060;p361"/>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61" name="Google Shape;8061;p361"/>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62" name="Google Shape;8062;p361"/>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63" name="Google Shape;8063;p361"/>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8064" name="Google Shape;8064;p361"/>
          <p:cNvSpPr txBox="1"/>
          <p:nvPr/>
        </p:nvSpPr>
        <p:spPr>
          <a:xfrm>
            <a:off x="649288" y="990600"/>
            <a:ext cx="6083400" cy="40278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Tumorsuppressorgen </a:t>
            </a:r>
            <a:r>
              <a:rPr b="0" i="0" lang="en-US" sz="1200" u="none" cap="none" strike="noStrike">
                <a:solidFill>
                  <a:srgbClr val="0000FF"/>
                </a:solidFill>
                <a:latin typeface="Arial"/>
                <a:ea typeface="Arial"/>
                <a:cs typeface="Arial"/>
                <a:sym typeface="Arial"/>
              </a:rPr>
              <a:t>(WT steht für Wilms-Tumor)</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Welche Aniridie-Fälle sind </a:t>
            </a:r>
            <a:r>
              <a:rPr i="1" lang="en-US" sz="1200">
                <a:solidFill>
                  <a:schemeClr val="dk1"/>
                </a:solidFill>
              </a:rPr>
              <a:t>besonders</a:t>
            </a:r>
            <a:r>
              <a:rPr b="0" i="1" lang="en-US" sz="1200" u="none" cap="none" strike="noStrike">
                <a:solidFill>
                  <a:schemeClr val="dk1"/>
                </a:solidFill>
                <a:latin typeface="Arial"/>
                <a:ea typeface="Arial"/>
                <a:cs typeface="Arial"/>
                <a:sym typeface="Arial"/>
              </a:rPr>
              <a:t> einem Risiko für einen Wilms-Tumor ausgesetzt?</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Diejenigen, bei denen die Aniridie sporadisch und nicht familiär bedingt ist.</a:t>
            </a:r>
            <a:endParaRPr b="0" i="0" sz="1600" u="none" cap="none" strike="noStrike">
              <a:solidFill>
                <a:schemeClr val="dk1"/>
              </a:solidFill>
              <a:latin typeface="Arial"/>
              <a:ea typeface="Arial"/>
              <a:cs typeface="Arial"/>
              <a:sym typeface="Arial"/>
            </a:endParaRPr>
          </a:p>
        </p:txBody>
      </p:sp>
    </p:spTree>
  </p:cSld>
  <p:clrMapOvr>
    <a:masterClrMapping/>
  </p:clrMapOvr>
</p:sld>
</file>

<file path=ppt/slides/slide3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8" name="Shape 8068"/>
        <p:cNvGrpSpPr/>
        <p:nvPr/>
      </p:nvGrpSpPr>
      <p:grpSpPr>
        <a:xfrm>
          <a:off x="0" y="0"/>
          <a:ext cx="0" cy="0"/>
          <a:chOff x="0" y="0"/>
          <a:chExt cx="0" cy="0"/>
        </a:xfrm>
      </p:grpSpPr>
      <p:sp>
        <p:nvSpPr>
          <p:cNvPr id="8069" name="Google Shape;8069;p362"/>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8070" name="Google Shape;8070;p362"/>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8071" name="Google Shape;8071;p362"/>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8072" name="Google Shape;8072;p36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073" name="Google Shape;8073;p36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074" name="Google Shape;8074;p362"/>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Irisanomalie</a:t>
            </a:r>
            <a:endParaRPr/>
          </a:p>
        </p:txBody>
      </p:sp>
      <p:sp>
        <p:nvSpPr>
          <p:cNvPr id="8075" name="Google Shape;8075;p362"/>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8076" name="Google Shape;8076;p362"/>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8077" name="Google Shape;8077;p362"/>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8078" name="Google Shape;8078;p362"/>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8079" name="Google Shape;8079;p362"/>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80" name="Google Shape;8080;p362"/>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81" name="Google Shape;8081;p362"/>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082" name="Google Shape;8082;p362"/>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8083" name="Google Shape;8083;p362"/>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Tumorsuppressorgen (WT steht für Wilms-Tumor)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Diejenigen, bei denen die Aniridie sporadisch und nicht familiär auftritt</a:t>
            </a:r>
            <a:endParaRPr b="0" i="0" sz="1600" u="none" cap="none" strike="noStrike">
              <a:solidFill>
                <a:srgbClr val="BFBFBF"/>
              </a:solidFill>
              <a:latin typeface="Arial"/>
              <a:ea typeface="Arial"/>
              <a:cs typeface="Arial"/>
              <a:sym typeface="Arial"/>
            </a:endParaRPr>
          </a:p>
        </p:txBody>
      </p:sp>
      <p:sp>
        <p:nvSpPr>
          <p:cNvPr id="8084" name="Google Shape;8084;p362"/>
          <p:cNvSpPr txBox="1"/>
          <p:nvPr/>
        </p:nvSpPr>
        <p:spPr>
          <a:xfrm>
            <a:off x="1150938" y="1400175"/>
            <a:ext cx="6673850" cy="20304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Warum ist </a:t>
            </a:r>
            <a:r>
              <a:rPr b="0" i="0" lang="en-US" sz="1200" u="none" cap="none" strike="noStrike">
                <a:solidFill>
                  <a:srgbClr val="0000FF"/>
                </a:solidFill>
                <a:latin typeface="Arial"/>
                <a:ea typeface="Arial"/>
                <a:cs typeface="Arial"/>
                <a:sym typeface="Arial"/>
              </a:rPr>
              <a:t>sporadische </a:t>
            </a:r>
            <a:r>
              <a:rPr b="0" i="1" lang="en-US" sz="1200" u="none" cap="none" strike="noStrike">
                <a:solidFill>
                  <a:srgbClr val="0000FF"/>
                </a:solidFill>
                <a:latin typeface="Arial"/>
                <a:ea typeface="Arial"/>
                <a:cs typeface="Arial"/>
                <a:sym typeface="Arial"/>
              </a:rPr>
              <a:t>Aniridie mit einem Wilms-Tumor assoziiert, </a:t>
            </a:r>
            <a:r>
              <a:rPr b="0" i="0" lang="en-US" sz="1200" u="none" cap="none" strike="noStrike">
                <a:solidFill>
                  <a:srgbClr val="0000FF"/>
                </a:solidFill>
                <a:latin typeface="Arial"/>
                <a:ea typeface="Arial"/>
                <a:cs typeface="Arial"/>
                <a:sym typeface="Arial"/>
              </a:rPr>
              <a:t>familiäre </a:t>
            </a:r>
            <a:r>
              <a:rPr b="0" i="1" lang="en-US" sz="1200" u="none" cap="none" strike="noStrike">
                <a:solidFill>
                  <a:srgbClr val="0000FF"/>
                </a:solidFill>
                <a:latin typeface="Arial"/>
                <a:ea typeface="Arial"/>
                <a:cs typeface="Arial"/>
                <a:sym typeface="Arial"/>
              </a:rPr>
              <a:t>Aniridie jedoch nicht?</a:t>
            </a:r>
            <a:endParaRPr/>
          </a:p>
          <a:p>
            <a:pPr indent="0" lvl="0" marL="0" marR="0" rtl="0" algn="l">
              <a:spcBef>
                <a:spcPts val="0"/>
              </a:spcBef>
              <a:spcAft>
                <a:spcPts val="0"/>
              </a:spcAft>
              <a:buClr>
                <a:srgbClr val="CCFFCC"/>
              </a:buClr>
              <a:buSzPts val="1200"/>
              <a:buFont typeface="Noto Sans Symbols"/>
              <a:buNone/>
            </a:pPr>
            <a:r>
              <a:rPr b="0" i="1" lang="en-US" sz="1200" u="none" cap="none" strike="noStrike">
                <a:solidFill>
                  <a:srgbClr val="CCFFCC"/>
                </a:solidFill>
                <a:latin typeface="Arial"/>
                <a:ea typeface="Arial"/>
                <a:cs typeface="Arial"/>
                <a:sym typeface="Arial"/>
              </a:rPr>
              <a:t>PAX6 </a:t>
            </a:r>
            <a:r>
              <a:rPr b="0" i="0" lang="en-US" sz="1200" u="none" cap="none" strike="noStrike">
                <a:solidFill>
                  <a:srgbClr val="CCFFCC"/>
                </a:solidFill>
                <a:latin typeface="Arial"/>
                <a:ea typeface="Arial"/>
                <a:cs typeface="Arial"/>
                <a:sym typeface="Arial"/>
              </a:rPr>
              <a:t>und </a:t>
            </a:r>
            <a:r>
              <a:rPr b="0" i="1" lang="en-US" sz="1200" u="none" cap="none" strike="noStrike">
                <a:solidFill>
                  <a:srgbClr val="CCFFCC"/>
                </a:solidFill>
                <a:latin typeface="Arial"/>
                <a:ea typeface="Arial"/>
                <a:cs typeface="Arial"/>
                <a:sym typeface="Arial"/>
              </a:rPr>
              <a:t>WT1 </a:t>
            </a:r>
            <a:r>
              <a:rPr b="0" i="0" lang="en-US" sz="1200" u="none" cap="none" strike="noStrike">
                <a:solidFill>
                  <a:srgbClr val="CCFFCC"/>
                </a:solidFill>
                <a:latin typeface="Arial"/>
                <a:ea typeface="Arial"/>
                <a:cs typeface="Arial"/>
                <a:sym typeface="Arial"/>
              </a:rPr>
              <a:t>liegen auf Chromosom 11p nebeneinander. Vererbte genetische Anomalien, die zu familiärer Aniridie führen, befinden sich </a:t>
            </a:r>
            <a:r>
              <a:rPr b="0" i="1" lang="en-US" sz="1200" u="none" cap="none" strike="noStrike">
                <a:solidFill>
                  <a:srgbClr val="CCFFCC"/>
                </a:solidFill>
                <a:latin typeface="Arial"/>
                <a:ea typeface="Arial"/>
                <a:cs typeface="Arial"/>
                <a:sym typeface="Arial"/>
              </a:rPr>
              <a:t>innerhalb </a:t>
            </a:r>
            <a:r>
              <a:rPr b="0" i="0" lang="en-US" sz="1200" u="none" cap="none" strike="noStrike">
                <a:solidFill>
                  <a:srgbClr val="CCFFCC"/>
                </a:solidFill>
                <a:latin typeface="Arial"/>
                <a:ea typeface="Arial"/>
                <a:cs typeface="Arial"/>
                <a:sym typeface="Arial"/>
              </a:rPr>
              <a:t>des PAX6-Gens selbst und beeinträchtigen daher nicht die Funktionsfähigkeit des benachbarten </a:t>
            </a:r>
            <a:r>
              <a:rPr b="0" i="1" lang="en-US" sz="1200" u="none" cap="none" strike="noStrike">
                <a:solidFill>
                  <a:srgbClr val="CCFFCC"/>
                </a:solidFill>
                <a:latin typeface="Arial"/>
                <a:ea typeface="Arial"/>
                <a:cs typeface="Arial"/>
                <a:sym typeface="Arial"/>
              </a:rPr>
              <a:t>WT1-Gens</a:t>
            </a:r>
            <a:r>
              <a:rPr b="0" i="0" lang="en-US" sz="1200" u="none" cap="none" strike="noStrike">
                <a:solidFill>
                  <a:srgbClr val="CCFFCC"/>
                </a:solidFill>
                <a:latin typeface="Arial"/>
                <a:ea typeface="Arial"/>
                <a:cs typeface="Arial"/>
                <a:sym typeface="Arial"/>
              </a:rPr>
              <a:t>. Im Gegensatz dazu resultieren </a:t>
            </a:r>
            <a:r>
              <a:rPr b="0" i="1" lang="en-US" sz="1200" u="none" cap="none" strike="noStrike">
                <a:solidFill>
                  <a:srgbClr val="CCFFCC"/>
                </a:solidFill>
                <a:latin typeface="Arial"/>
                <a:ea typeface="Arial"/>
                <a:cs typeface="Arial"/>
                <a:sym typeface="Arial"/>
              </a:rPr>
              <a:t>sporadische </a:t>
            </a:r>
            <a:r>
              <a:rPr b="0" i="0" lang="en-US" sz="1200" u="none" cap="none" strike="noStrike">
                <a:solidFill>
                  <a:srgbClr val="CCFFCC"/>
                </a:solidFill>
                <a:latin typeface="Arial"/>
                <a:ea typeface="Arial"/>
                <a:cs typeface="Arial"/>
                <a:sym typeface="Arial"/>
              </a:rPr>
              <a:t>Fälle von Aniridie in der Regel aus der Deletion eines Abschnitts genetischen Materials in der „Nachbarschaft“ </a:t>
            </a:r>
            <a:r>
              <a:rPr b="0" i="1" lang="en-US" sz="1200" u="none" cap="none" strike="noStrike">
                <a:solidFill>
                  <a:srgbClr val="CCFFCC"/>
                </a:solidFill>
                <a:latin typeface="Arial"/>
                <a:ea typeface="Arial"/>
                <a:cs typeface="Arial"/>
                <a:sym typeface="Arial"/>
              </a:rPr>
              <a:t>von PAX6</a:t>
            </a:r>
            <a:r>
              <a:rPr b="0" i="0" lang="en-US" sz="1200" u="none" cap="none" strike="noStrike">
                <a:solidFill>
                  <a:srgbClr val="CCFFCC"/>
                </a:solidFill>
                <a:latin typeface="Arial"/>
                <a:ea typeface="Arial"/>
                <a:cs typeface="Arial"/>
                <a:sym typeface="Arial"/>
              </a:rPr>
              <a:t>. Und da WT1 sein unmittelbarer Nachbar ist, betreffen solche Deletionen allzu oft auch dieses Gen. Aufgrund der räumlichen Beziehung zwischen PAX6 und WT1 </a:t>
            </a:r>
            <a:r>
              <a:rPr b="1" i="0" lang="en-US" sz="1200" u="sng" cap="none" strike="noStrike">
                <a:solidFill>
                  <a:srgbClr val="CCFFCC"/>
                </a:solidFill>
                <a:latin typeface="Arial"/>
                <a:ea typeface="Arial"/>
                <a:cs typeface="Arial"/>
                <a:sym typeface="Arial"/>
              </a:rPr>
              <a:t>müssen</a:t>
            </a:r>
            <a:r>
              <a:rPr b="0" i="0" lang="en-US" sz="1200" u="sng" cap="none" strike="noStrike">
                <a:solidFill>
                  <a:srgbClr val="CCFFCC"/>
                </a:solidFill>
                <a:latin typeface="Arial"/>
                <a:ea typeface="Arial"/>
                <a:cs typeface="Arial"/>
                <a:sym typeface="Arial"/>
              </a:rPr>
              <a:t> alle Säuglinge mit sporadischer Aniridie einem genetischen Screening auf den Wilms-Tumor-Defekt unterzogen werden. </a:t>
            </a:r>
            <a:endParaRPr/>
          </a:p>
        </p:txBody>
      </p:sp>
    </p:spTree>
  </p:cSld>
  <p:clrMapOvr>
    <a:masterClrMapping/>
  </p:clrMapOvr>
</p:sld>
</file>

<file path=ppt/slides/slide3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88" name="Shape 8088"/>
        <p:cNvGrpSpPr/>
        <p:nvPr/>
      </p:nvGrpSpPr>
      <p:grpSpPr>
        <a:xfrm>
          <a:off x="0" y="0"/>
          <a:ext cx="0" cy="0"/>
          <a:chOff x="0" y="0"/>
          <a:chExt cx="0" cy="0"/>
        </a:xfrm>
      </p:grpSpPr>
      <p:sp>
        <p:nvSpPr>
          <p:cNvPr id="8089" name="Google Shape;8089;p363"/>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8090" name="Google Shape;8090;p363"/>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8091" name="Google Shape;8091;p363"/>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8092" name="Google Shape;8092;p36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093" name="Google Shape;8093;p36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094" name="Google Shape;8094;p363"/>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Nirida-Anomalie</a:t>
            </a:r>
            <a:endParaRPr/>
          </a:p>
        </p:txBody>
      </p:sp>
      <p:sp>
        <p:nvSpPr>
          <p:cNvPr id="8095" name="Google Shape;8095;p363"/>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8096" name="Google Shape;8096;p363"/>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8097" name="Google Shape;8097;p363"/>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8098" name="Google Shape;8098;p363"/>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8099" name="Google Shape;8099;p363"/>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00" name="Google Shape;8100;p363"/>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01" name="Google Shape;8101;p363"/>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02" name="Google Shape;8102;p363"/>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8103" name="Google Shape;8103;p363"/>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Tumorsuppressorgen (WT steht für Wilms-Tumor)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Diejenigen, bei denen die Aniridie sporadisch und nicht familiär auftritt</a:t>
            </a:r>
            <a:endParaRPr b="0" i="0" sz="1600" u="none" cap="none" strike="noStrike">
              <a:solidFill>
                <a:srgbClr val="BFBFBF"/>
              </a:solidFill>
              <a:latin typeface="Arial"/>
              <a:ea typeface="Arial"/>
              <a:cs typeface="Arial"/>
              <a:sym typeface="Arial"/>
            </a:endParaRPr>
          </a:p>
        </p:txBody>
      </p:sp>
      <p:sp>
        <p:nvSpPr>
          <p:cNvPr id="8104" name="Google Shape;8104;p363"/>
          <p:cNvSpPr txBox="1"/>
          <p:nvPr/>
        </p:nvSpPr>
        <p:spPr>
          <a:xfrm>
            <a:off x="1150938" y="1400175"/>
            <a:ext cx="6673850" cy="20304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Warum ist </a:t>
            </a:r>
            <a:r>
              <a:rPr b="0" i="0" lang="en-US" sz="1200" u="none" cap="none" strike="noStrike">
                <a:solidFill>
                  <a:srgbClr val="0000FF"/>
                </a:solidFill>
                <a:latin typeface="Arial"/>
                <a:ea typeface="Arial"/>
                <a:cs typeface="Arial"/>
                <a:sym typeface="Arial"/>
              </a:rPr>
              <a:t>sporadische </a:t>
            </a:r>
            <a:r>
              <a:rPr b="0" i="1" lang="en-US" sz="1200" u="none" cap="none" strike="noStrike">
                <a:solidFill>
                  <a:srgbClr val="0000FF"/>
                </a:solidFill>
                <a:latin typeface="Arial"/>
                <a:ea typeface="Arial"/>
                <a:cs typeface="Arial"/>
                <a:sym typeface="Arial"/>
              </a:rPr>
              <a:t>Aniridie mit einem Wilms-Tumor assoziiert, </a:t>
            </a:r>
            <a:r>
              <a:rPr b="0" i="0" lang="en-US" sz="1200" u="none" cap="none" strike="noStrike">
                <a:solidFill>
                  <a:srgbClr val="0000FF"/>
                </a:solidFill>
                <a:latin typeface="Arial"/>
                <a:ea typeface="Arial"/>
                <a:cs typeface="Arial"/>
                <a:sym typeface="Arial"/>
              </a:rPr>
              <a:t>familiäre </a:t>
            </a:r>
            <a:r>
              <a:rPr b="0" i="1" lang="en-US" sz="1200" u="none" cap="none" strike="noStrike">
                <a:solidFill>
                  <a:srgbClr val="0000FF"/>
                </a:solidFill>
                <a:latin typeface="Arial"/>
                <a:ea typeface="Arial"/>
                <a:cs typeface="Arial"/>
                <a:sym typeface="Arial"/>
              </a:rPr>
              <a:t>Aniridie jedoch nicht?</a:t>
            </a:r>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PAX6 </a:t>
            </a:r>
            <a:r>
              <a:rPr b="0" i="0" lang="en-US" sz="1200" u="none" cap="none" strike="noStrike">
                <a:solidFill>
                  <a:srgbClr val="0000FF"/>
                </a:solidFill>
                <a:latin typeface="Arial"/>
                <a:ea typeface="Arial"/>
                <a:cs typeface="Arial"/>
                <a:sym typeface="Arial"/>
              </a:rPr>
              <a:t>und </a:t>
            </a:r>
            <a:r>
              <a:rPr b="0" i="1" lang="en-US" sz="1200" u="none" cap="none" strike="noStrike">
                <a:solidFill>
                  <a:srgbClr val="0000FF"/>
                </a:solidFill>
                <a:latin typeface="Arial"/>
                <a:ea typeface="Arial"/>
                <a:cs typeface="Arial"/>
                <a:sym typeface="Arial"/>
              </a:rPr>
              <a:t>WT1 </a:t>
            </a:r>
            <a:r>
              <a:rPr b="0" i="0" lang="en-US" sz="1200" u="none" cap="none" strike="noStrike">
                <a:solidFill>
                  <a:srgbClr val="0000FF"/>
                </a:solidFill>
                <a:latin typeface="Arial"/>
                <a:ea typeface="Arial"/>
                <a:cs typeface="Arial"/>
                <a:sym typeface="Arial"/>
              </a:rPr>
              <a:t>liegen auf Chromosom 11p nebeneinander. Vererbte genetische Anomalien, die zu familiärer Aniridie führen, befinden sich </a:t>
            </a:r>
            <a:r>
              <a:rPr b="0" i="1" lang="en-US" sz="1200" u="none" cap="none" strike="noStrike">
                <a:solidFill>
                  <a:srgbClr val="0000FF"/>
                </a:solidFill>
                <a:latin typeface="Arial"/>
                <a:ea typeface="Arial"/>
                <a:cs typeface="Arial"/>
                <a:sym typeface="Arial"/>
              </a:rPr>
              <a:t>innerhalb </a:t>
            </a:r>
            <a:r>
              <a:rPr b="0" i="0" lang="en-US" sz="1200" u="none" cap="none" strike="noStrike">
                <a:solidFill>
                  <a:srgbClr val="0000FF"/>
                </a:solidFill>
                <a:latin typeface="Arial"/>
                <a:ea typeface="Arial"/>
                <a:cs typeface="Arial"/>
                <a:sym typeface="Arial"/>
              </a:rPr>
              <a:t>des PAX6-Gens selbst und beeinträchtigen daher nicht die Funktionsfähigkeit des benachbarten </a:t>
            </a:r>
            <a:r>
              <a:rPr b="0" i="1" lang="en-US" sz="1200" u="none" cap="none" strike="noStrike">
                <a:solidFill>
                  <a:srgbClr val="0000FF"/>
                </a:solidFill>
                <a:latin typeface="Arial"/>
                <a:ea typeface="Arial"/>
                <a:cs typeface="Arial"/>
                <a:sym typeface="Arial"/>
              </a:rPr>
              <a:t>WT1-Gens</a:t>
            </a:r>
            <a:r>
              <a:rPr b="0" i="0" lang="en-US" sz="1200" u="none" cap="none" strike="noStrike">
                <a:solidFill>
                  <a:schemeClr val="dk1"/>
                </a:solidFill>
                <a:latin typeface="Arial"/>
                <a:ea typeface="Arial"/>
                <a:cs typeface="Arial"/>
                <a:sym typeface="Arial"/>
              </a:rPr>
              <a:t>. </a:t>
            </a:r>
            <a:r>
              <a:rPr b="0" i="0" lang="en-US" sz="1200" u="none" cap="none" strike="noStrike">
                <a:solidFill>
                  <a:srgbClr val="CCFFCC"/>
                </a:solidFill>
                <a:latin typeface="Arial"/>
                <a:ea typeface="Arial"/>
                <a:cs typeface="Arial"/>
                <a:sym typeface="Arial"/>
              </a:rPr>
              <a:t>Im Gegensatz dazu resultieren </a:t>
            </a:r>
            <a:r>
              <a:rPr b="0" i="1" lang="en-US" sz="1200" u="none" cap="none" strike="noStrike">
                <a:solidFill>
                  <a:srgbClr val="CCFFCC"/>
                </a:solidFill>
                <a:latin typeface="Arial"/>
                <a:ea typeface="Arial"/>
                <a:cs typeface="Arial"/>
                <a:sym typeface="Arial"/>
              </a:rPr>
              <a:t>sporadische </a:t>
            </a:r>
            <a:r>
              <a:rPr b="0" i="0" lang="en-US" sz="1200" u="none" cap="none" strike="noStrike">
                <a:solidFill>
                  <a:srgbClr val="CCFFCC"/>
                </a:solidFill>
                <a:latin typeface="Arial"/>
                <a:ea typeface="Arial"/>
                <a:cs typeface="Arial"/>
                <a:sym typeface="Arial"/>
              </a:rPr>
              <a:t>Fälle von Aniridie in der Regel aus der Deletion eines Abschnitts genetischen Materials in der „Nachbarschaft“ </a:t>
            </a:r>
            <a:r>
              <a:rPr b="0" i="1" lang="en-US" sz="1200" u="none" cap="none" strike="noStrike">
                <a:solidFill>
                  <a:srgbClr val="CCFFCC"/>
                </a:solidFill>
                <a:latin typeface="Arial"/>
                <a:ea typeface="Arial"/>
                <a:cs typeface="Arial"/>
                <a:sym typeface="Arial"/>
              </a:rPr>
              <a:t>von PAX6</a:t>
            </a:r>
            <a:r>
              <a:rPr b="0" i="0" lang="en-US" sz="1200" u="none" cap="none" strike="noStrike">
                <a:solidFill>
                  <a:srgbClr val="CCFFCC"/>
                </a:solidFill>
                <a:latin typeface="Arial"/>
                <a:ea typeface="Arial"/>
                <a:cs typeface="Arial"/>
                <a:sym typeface="Arial"/>
              </a:rPr>
              <a:t>. Und da WT1 sein unmittelbarer Nachbar ist, betreffen solche Deletionen allzu oft auch dieses Gen. Aufgrund der räumlichen Beziehung zwischen PAX6 und WT1 </a:t>
            </a:r>
            <a:r>
              <a:rPr b="1" i="0" lang="en-US" sz="1200" u="sng" cap="none" strike="noStrike">
                <a:solidFill>
                  <a:srgbClr val="CCFFCC"/>
                </a:solidFill>
                <a:latin typeface="Arial"/>
                <a:ea typeface="Arial"/>
                <a:cs typeface="Arial"/>
                <a:sym typeface="Arial"/>
              </a:rPr>
              <a:t>müssen</a:t>
            </a:r>
            <a:r>
              <a:rPr b="0" i="0" lang="en-US" sz="1200" u="sng" cap="none" strike="noStrike">
                <a:solidFill>
                  <a:srgbClr val="CCFFCC"/>
                </a:solidFill>
                <a:latin typeface="Arial"/>
                <a:ea typeface="Arial"/>
                <a:cs typeface="Arial"/>
                <a:sym typeface="Arial"/>
              </a:rPr>
              <a:t> alle Säuglinge mit sporadischer Aniridie einem genetischen Screening auf den Wilms-Tumor-Defekt unterzogen werden.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 name="Shape 643"/>
        <p:cNvGrpSpPr/>
        <p:nvPr/>
      </p:nvGrpSpPr>
      <p:grpSpPr>
        <a:xfrm>
          <a:off x="0" y="0"/>
          <a:ext cx="0" cy="0"/>
          <a:chOff x="0" y="0"/>
          <a:chExt cx="0" cy="0"/>
        </a:xfrm>
      </p:grpSpPr>
      <p:sp>
        <p:nvSpPr>
          <p:cNvPr id="644" name="Google Shape;644;p3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645" name="Google Shape;645;p3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46" name="Google Shape;646;p38"/>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647" name="Google Shape;647;p38"/>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648" name="Google Shape;648;p38"/>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649" name="Google Shape;649;p38"/>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650" name="Google Shape;650;p38"/>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651" name="Google Shape;651;p38"/>
          <p:cNvSpPr txBox="1"/>
          <p:nvPr/>
        </p:nvSpPr>
        <p:spPr>
          <a:xfrm>
            <a:off x="3852863" y="2286000"/>
            <a:ext cx="4754700" cy="3966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IOD-Grenzwert für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10 bis „</a:t>
            </a:r>
            <a:r>
              <a:rPr lang="en-US" sz="1200">
                <a:solidFill>
                  <a:srgbClr val="BFBFBF"/>
                </a:solidFill>
              </a:rPr>
              <a:t>unterer Teenager-Bereich</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„Mittleres Kindesalter“ (</a:t>
            </a:r>
            <a:r>
              <a:rPr lang="en-US" sz="1200">
                <a:solidFill>
                  <a:srgbClr val="BFBFBF"/>
                </a:solidFill>
              </a:rPr>
              <a:t>gleichfalls</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der Augeninnendruck bei Weinen fälschlicherweise zu hoch gemessen werden kann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a:t>
            </a:r>
            <a:r>
              <a:rPr b="1" lang="en-US" sz="1200">
                <a:solidFill>
                  <a:schemeClr val="dk1"/>
                </a:solidFill>
              </a:rPr>
              <a:t>Untersuchung in Allgemeinanästhesie </a:t>
            </a:r>
            <a:r>
              <a:rPr b="0" i="0" lang="en-US" sz="1200" u="none" cap="none" strike="noStrike">
                <a:solidFill>
                  <a:srgbClr val="BFBFBF"/>
                </a:solidFill>
                <a:latin typeface="Arial"/>
                <a:ea typeface="Arial"/>
                <a:cs typeface="Arial"/>
                <a:sym typeface="Arial"/>
              </a:rPr>
              <a:t>(was für </a:t>
            </a:r>
            <a:r>
              <a:rPr b="0" i="1" lang="en-US" sz="1200" u="none" cap="none" strike="noStrike">
                <a:solidFill>
                  <a:srgbClr val="BFBFBF"/>
                </a:solidFill>
                <a:latin typeface="Arial"/>
                <a:ea typeface="Arial"/>
                <a:cs typeface="Arial"/>
                <a:sym typeface="Arial"/>
              </a:rPr>
              <a:t>„Untersuchung unter Narkose“ </a:t>
            </a:r>
            <a:r>
              <a:rPr b="0" i="0" lang="en-US" sz="1200" u="none" cap="none" strike="noStrike">
                <a:solidFill>
                  <a:srgbClr val="BFBFBF"/>
                </a:solidFill>
                <a:latin typeface="Arial"/>
                <a:ea typeface="Arial"/>
                <a:cs typeface="Arial"/>
                <a:sym typeface="Arial"/>
              </a:rPr>
              <a:t>steht)</a:t>
            </a:r>
            <a:endParaRPr/>
          </a:p>
        </p:txBody>
      </p:sp>
      <p:sp>
        <p:nvSpPr>
          <p:cNvPr id="652" name="Google Shape;652;p38"/>
          <p:cNvSpPr txBox="1"/>
          <p:nvPr/>
        </p:nvSpPr>
        <p:spPr>
          <a:xfrm>
            <a:off x="2832100" y="4945063"/>
            <a:ext cx="4343400" cy="13843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Die Messung des Augeninnendrucks bei einem betäubten oder sedierten Kind birgt eigene Herausforderungen. Die meisten Anästhetika und Sedativa senken den Augeninnendruck. Wichtige Ausnahmen sind:</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--Ketamin: </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--Chloralhydrat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--Midazolam</a:t>
            </a:r>
            <a:endParaRPr/>
          </a:p>
        </p:txBody>
      </p:sp>
      <p:sp>
        <p:nvSpPr>
          <p:cNvPr id="653" name="Google Shape;653;p38"/>
          <p:cNvSpPr/>
          <p:nvPr/>
        </p:nvSpPr>
        <p:spPr>
          <a:xfrm>
            <a:off x="4875227" y="5434026"/>
            <a:ext cx="2665800" cy="647100"/>
          </a:xfrm>
          <a:prstGeom prst="leftArrow">
            <a:avLst>
              <a:gd fmla="val 50000" name="adj1"/>
              <a:gd fmla="val 50000" name="adj2"/>
            </a:avLst>
          </a:prstGeom>
          <a:solidFill>
            <a:srgbClr val="DFEAEA"/>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rPr b="0" i="1" lang="en-US" sz="1200" u="none" cap="none" strike="noStrike">
                <a:solidFill>
                  <a:srgbClr val="000000"/>
                </a:solidFill>
                <a:latin typeface="Arial"/>
                <a:ea typeface="Arial"/>
                <a:cs typeface="Arial"/>
                <a:sym typeface="Arial"/>
              </a:rPr>
              <a:t>Geben Sie die Wirkung auf den Augeninnendruck an</a:t>
            </a:r>
            <a:endParaRPr b="0" i="1" sz="1200" u="none" cap="none" strike="noStrike">
              <a:solidFill>
                <a:srgbClr val="000000"/>
              </a:solidFill>
              <a:latin typeface="Arial"/>
              <a:ea typeface="Arial"/>
              <a:cs typeface="Arial"/>
              <a:sym typeface="Arial"/>
            </a:endParaRPr>
          </a:p>
        </p:txBody>
      </p:sp>
      <p:sp>
        <p:nvSpPr>
          <p:cNvPr id="654" name="Google Shape;654;p3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55" name="Google Shape;655;p38"/>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656" name="Google Shape;656;p38"/>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657" name="Google Shape;657;p3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3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8" name="Shape 8108"/>
        <p:cNvGrpSpPr/>
        <p:nvPr/>
      </p:nvGrpSpPr>
      <p:grpSpPr>
        <a:xfrm>
          <a:off x="0" y="0"/>
          <a:ext cx="0" cy="0"/>
          <a:chOff x="0" y="0"/>
          <a:chExt cx="0" cy="0"/>
        </a:xfrm>
      </p:grpSpPr>
      <p:sp>
        <p:nvSpPr>
          <p:cNvPr id="8109" name="Google Shape;8109;p364"/>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8110" name="Google Shape;8110;p364"/>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8111" name="Google Shape;8111;p364"/>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8112" name="Google Shape;8112;p36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113" name="Google Shape;8113;p36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114" name="Google Shape;8114;p364"/>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Nirida-Anomalie</a:t>
            </a:r>
            <a:endParaRPr/>
          </a:p>
        </p:txBody>
      </p:sp>
      <p:sp>
        <p:nvSpPr>
          <p:cNvPr id="8115" name="Google Shape;8115;p364"/>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8116" name="Google Shape;8116;p364"/>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8117" name="Google Shape;8117;p364"/>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8118" name="Google Shape;8118;p364"/>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8119" name="Google Shape;8119;p364"/>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20" name="Google Shape;8120;p364"/>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21" name="Google Shape;8121;p364"/>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22" name="Google Shape;8122;p364"/>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8123" name="Google Shape;8123;p364"/>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Tumorsuppressorgen (WT steht für Wilms-Tumor)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Diejenigen, bei denen die Aniridie sporadisch und nicht familiär auftritt</a:t>
            </a:r>
            <a:endParaRPr b="0" i="0" sz="1600" u="none" cap="none" strike="noStrike">
              <a:solidFill>
                <a:srgbClr val="BFBFBF"/>
              </a:solidFill>
              <a:latin typeface="Arial"/>
              <a:ea typeface="Arial"/>
              <a:cs typeface="Arial"/>
              <a:sym typeface="Arial"/>
            </a:endParaRPr>
          </a:p>
        </p:txBody>
      </p:sp>
      <p:sp>
        <p:nvSpPr>
          <p:cNvPr id="8124" name="Google Shape;8124;p364"/>
          <p:cNvSpPr txBox="1"/>
          <p:nvPr/>
        </p:nvSpPr>
        <p:spPr>
          <a:xfrm>
            <a:off x="1150938" y="1400175"/>
            <a:ext cx="6673850" cy="20304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Warum ist </a:t>
            </a:r>
            <a:r>
              <a:rPr b="0" i="0" lang="en-US" sz="1200" u="none" cap="none" strike="noStrike">
                <a:solidFill>
                  <a:srgbClr val="0000FF"/>
                </a:solidFill>
                <a:latin typeface="Arial"/>
                <a:ea typeface="Arial"/>
                <a:cs typeface="Arial"/>
                <a:sym typeface="Arial"/>
              </a:rPr>
              <a:t>sporadische </a:t>
            </a:r>
            <a:r>
              <a:rPr b="0" i="1" lang="en-US" sz="1200" u="none" cap="none" strike="noStrike">
                <a:solidFill>
                  <a:srgbClr val="0000FF"/>
                </a:solidFill>
                <a:latin typeface="Arial"/>
                <a:ea typeface="Arial"/>
                <a:cs typeface="Arial"/>
                <a:sym typeface="Arial"/>
              </a:rPr>
              <a:t>Aniridie mit einem Wilms-Tumor assoziiert, </a:t>
            </a:r>
            <a:r>
              <a:rPr b="0" i="0" lang="en-US" sz="1200" u="none" cap="none" strike="noStrike">
                <a:solidFill>
                  <a:srgbClr val="0000FF"/>
                </a:solidFill>
                <a:latin typeface="Arial"/>
                <a:ea typeface="Arial"/>
                <a:cs typeface="Arial"/>
                <a:sym typeface="Arial"/>
              </a:rPr>
              <a:t>familiäre </a:t>
            </a:r>
            <a:r>
              <a:rPr b="0" i="1" lang="en-US" sz="1200" u="none" cap="none" strike="noStrike">
                <a:solidFill>
                  <a:srgbClr val="0000FF"/>
                </a:solidFill>
                <a:latin typeface="Arial"/>
                <a:ea typeface="Arial"/>
                <a:cs typeface="Arial"/>
                <a:sym typeface="Arial"/>
              </a:rPr>
              <a:t>Aniridie jedoch nicht?</a:t>
            </a:r>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PAX6 </a:t>
            </a:r>
            <a:r>
              <a:rPr b="0" i="0" lang="en-US" sz="1200" u="none" cap="none" strike="noStrike">
                <a:solidFill>
                  <a:srgbClr val="0000FF"/>
                </a:solidFill>
                <a:latin typeface="Arial"/>
                <a:ea typeface="Arial"/>
                <a:cs typeface="Arial"/>
                <a:sym typeface="Arial"/>
              </a:rPr>
              <a:t>und </a:t>
            </a:r>
            <a:r>
              <a:rPr b="0" i="1" lang="en-US" sz="1200" u="none" cap="none" strike="noStrike">
                <a:solidFill>
                  <a:srgbClr val="0000FF"/>
                </a:solidFill>
                <a:latin typeface="Arial"/>
                <a:ea typeface="Arial"/>
                <a:cs typeface="Arial"/>
                <a:sym typeface="Arial"/>
              </a:rPr>
              <a:t>WT1 </a:t>
            </a:r>
            <a:r>
              <a:rPr b="0" i="0" lang="en-US" sz="1200" u="none" cap="none" strike="noStrike">
                <a:solidFill>
                  <a:srgbClr val="0000FF"/>
                </a:solidFill>
                <a:latin typeface="Arial"/>
                <a:ea typeface="Arial"/>
                <a:cs typeface="Arial"/>
                <a:sym typeface="Arial"/>
              </a:rPr>
              <a:t>liegen auf Chromosom 11p nebeneinander. Vererbte genetische Anomalien, die zu familiärer Aniridie führen, befinden sich </a:t>
            </a:r>
            <a:r>
              <a:rPr b="0" i="1" lang="en-US" sz="1200" u="none" cap="none" strike="noStrike">
                <a:solidFill>
                  <a:srgbClr val="0000FF"/>
                </a:solidFill>
                <a:latin typeface="Arial"/>
                <a:ea typeface="Arial"/>
                <a:cs typeface="Arial"/>
                <a:sym typeface="Arial"/>
              </a:rPr>
              <a:t>innerhalb </a:t>
            </a:r>
            <a:r>
              <a:rPr b="0" i="0" lang="en-US" sz="1200" u="none" cap="none" strike="noStrike">
                <a:solidFill>
                  <a:srgbClr val="0000FF"/>
                </a:solidFill>
                <a:latin typeface="Arial"/>
                <a:ea typeface="Arial"/>
                <a:cs typeface="Arial"/>
                <a:sym typeface="Arial"/>
              </a:rPr>
              <a:t>des PAX6-Gens selbst und beeinträchtigen daher nicht die Funktionsfähigkeit des benachbarten </a:t>
            </a:r>
            <a:r>
              <a:rPr b="0" i="1" lang="en-US" sz="1200" u="none" cap="none" strike="noStrike">
                <a:solidFill>
                  <a:srgbClr val="0000FF"/>
                </a:solidFill>
                <a:latin typeface="Arial"/>
                <a:ea typeface="Arial"/>
                <a:cs typeface="Arial"/>
                <a:sym typeface="Arial"/>
              </a:rPr>
              <a:t>WT1-Gens</a:t>
            </a:r>
            <a:r>
              <a:rPr b="0" i="0" lang="en-US" sz="1200" u="none" cap="none" strike="noStrike">
                <a:solidFill>
                  <a:schemeClr val="dk1"/>
                </a:solidFill>
                <a:latin typeface="Arial"/>
                <a:ea typeface="Arial"/>
                <a:cs typeface="Arial"/>
                <a:sym typeface="Arial"/>
              </a:rPr>
              <a:t>. Im Gegensatz dazu resultieren </a:t>
            </a:r>
            <a:r>
              <a:rPr b="0" i="1" lang="en-US" sz="1200" u="none" cap="none" strike="noStrike">
                <a:solidFill>
                  <a:schemeClr val="dk1"/>
                </a:solidFill>
                <a:latin typeface="Arial"/>
                <a:ea typeface="Arial"/>
                <a:cs typeface="Arial"/>
                <a:sym typeface="Arial"/>
              </a:rPr>
              <a:t>sporadische </a:t>
            </a:r>
            <a:r>
              <a:rPr b="0" i="0" lang="en-US" sz="1200" u="none" cap="none" strike="noStrike">
                <a:solidFill>
                  <a:schemeClr val="dk1"/>
                </a:solidFill>
                <a:latin typeface="Arial"/>
                <a:ea typeface="Arial"/>
                <a:cs typeface="Arial"/>
                <a:sym typeface="Arial"/>
              </a:rPr>
              <a:t>Fälle von Aniridie in der Regel aus der Deletion eines Abschnitts genetischen Materials in der „Nachbarschaft“ </a:t>
            </a:r>
            <a:r>
              <a:rPr b="0" i="1" lang="en-US" sz="1200" u="none" cap="none" strike="noStrike">
                <a:solidFill>
                  <a:schemeClr val="dk1"/>
                </a:solidFill>
                <a:latin typeface="Arial"/>
                <a:ea typeface="Arial"/>
                <a:cs typeface="Arial"/>
                <a:sym typeface="Arial"/>
              </a:rPr>
              <a:t>von PAX6</a:t>
            </a:r>
            <a:r>
              <a:rPr b="0" i="0" lang="en-US" sz="1200" u="none" cap="none" strike="noStrike">
                <a:solidFill>
                  <a:schemeClr val="dk1"/>
                </a:solidFill>
                <a:latin typeface="Arial"/>
                <a:ea typeface="Arial"/>
                <a:cs typeface="Arial"/>
                <a:sym typeface="Arial"/>
              </a:rPr>
              <a:t>. Und da WT1 sein unmittelbarer Nachbar ist, betreffen solche Deletionen allzu oft auch dieses Gen. </a:t>
            </a:r>
            <a:r>
              <a:rPr b="0" i="0" lang="en-US" sz="1200" u="none" cap="none" strike="noStrike">
                <a:solidFill>
                  <a:srgbClr val="CCFFCC"/>
                </a:solidFill>
                <a:latin typeface="Arial"/>
                <a:ea typeface="Arial"/>
                <a:cs typeface="Arial"/>
                <a:sym typeface="Arial"/>
              </a:rPr>
              <a:t>Aufgrund der räumlichen Beziehung zwischen PAX6 und WT1 </a:t>
            </a:r>
            <a:r>
              <a:rPr b="1" i="0" lang="en-US" sz="1200" u="sng" cap="none" strike="noStrike">
                <a:solidFill>
                  <a:srgbClr val="CCFFCC"/>
                </a:solidFill>
                <a:latin typeface="Arial"/>
                <a:ea typeface="Arial"/>
                <a:cs typeface="Arial"/>
                <a:sym typeface="Arial"/>
              </a:rPr>
              <a:t>müssen</a:t>
            </a:r>
            <a:r>
              <a:rPr b="0" i="0" lang="en-US" sz="1200" u="sng" cap="none" strike="noStrike">
                <a:solidFill>
                  <a:srgbClr val="CCFFCC"/>
                </a:solidFill>
                <a:latin typeface="Arial"/>
                <a:ea typeface="Arial"/>
                <a:cs typeface="Arial"/>
                <a:sym typeface="Arial"/>
              </a:rPr>
              <a:t> alle Säuglinge mit sporadischer Aniridie einem genetischen Screening auf den Wilms-Tumor-Defekt unterzogen werden. </a:t>
            </a:r>
            <a:endParaRPr/>
          </a:p>
        </p:txBody>
      </p:sp>
    </p:spTree>
  </p:cSld>
  <p:clrMapOvr>
    <a:masterClrMapping/>
  </p:clrMapOvr>
</p:sld>
</file>

<file path=ppt/slides/slide3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28" name="Shape 8128"/>
        <p:cNvGrpSpPr/>
        <p:nvPr/>
      </p:nvGrpSpPr>
      <p:grpSpPr>
        <a:xfrm>
          <a:off x="0" y="0"/>
          <a:ext cx="0" cy="0"/>
          <a:chOff x="0" y="0"/>
          <a:chExt cx="0" cy="0"/>
        </a:xfrm>
      </p:grpSpPr>
      <p:sp>
        <p:nvSpPr>
          <p:cNvPr id="8129" name="Google Shape;8129;p365"/>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8130" name="Google Shape;8130;p365"/>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8131" name="Google Shape;8131;p365"/>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8132" name="Google Shape;8132;p36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133" name="Google Shape;8133;p36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134" name="Google Shape;8134;p365"/>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Nirida-Anomalie</a:t>
            </a:r>
            <a:endParaRPr/>
          </a:p>
        </p:txBody>
      </p:sp>
      <p:sp>
        <p:nvSpPr>
          <p:cNvPr id="8135" name="Google Shape;8135;p365"/>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8136" name="Google Shape;8136;p365"/>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8137" name="Google Shape;8137;p365"/>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8138" name="Google Shape;8138;p365"/>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8139" name="Google Shape;8139;p365"/>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40" name="Google Shape;8140;p365"/>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41" name="Google Shape;8141;p365"/>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42" name="Google Shape;8142;p365"/>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8143" name="Google Shape;8143;p365"/>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Tumorsuppressorgen (WT steht für Wilms-Tumor)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Diejenigen, bei denen die Aniridie sporadisch und nicht familiär auftritt</a:t>
            </a:r>
            <a:endParaRPr b="0" i="0" sz="1600" u="none" cap="none" strike="noStrike">
              <a:solidFill>
                <a:srgbClr val="BFBFBF"/>
              </a:solidFill>
              <a:latin typeface="Arial"/>
              <a:ea typeface="Arial"/>
              <a:cs typeface="Arial"/>
              <a:sym typeface="Arial"/>
            </a:endParaRPr>
          </a:p>
        </p:txBody>
      </p:sp>
      <p:sp>
        <p:nvSpPr>
          <p:cNvPr id="8144" name="Google Shape;8144;p365"/>
          <p:cNvSpPr txBox="1"/>
          <p:nvPr/>
        </p:nvSpPr>
        <p:spPr>
          <a:xfrm>
            <a:off x="1150938" y="1400175"/>
            <a:ext cx="6673850" cy="20304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a:t>
            </a:r>
            <a:r>
              <a:rPr b="0" i="0" lang="en-US" sz="1200" u="none" cap="none" strike="noStrike">
                <a:solidFill>
                  <a:srgbClr val="BFBFBF"/>
                </a:solidFill>
                <a:latin typeface="Arial"/>
                <a:ea typeface="Arial"/>
                <a:cs typeface="Arial"/>
                <a:sym typeface="Arial"/>
              </a:rPr>
              <a:t>sporadische </a:t>
            </a:r>
            <a:r>
              <a:rPr b="0" i="1" lang="en-US" sz="1200" u="none" cap="none" strike="noStrike">
                <a:solidFill>
                  <a:srgbClr val="BFBFBF"/>
                </a:solidFill>
                <a:latin typeface="Arial"/>
                <a:ea typeface="Arial"/>
                <a:cs typeface="Arial"/>
                <a:sym typeface="Arial"/>
              </a:rPr>
              <a:t>Aniridie mit einem Wilms-Tumor assoziiert, </a:t>
            </a:r>
            <a:r>
              <a:rPr b="0" i="0" lang="en-US" sz="1200" u="none" cap="none" strike="noStrike">
                <a:solidFill>
                  <a:srgbClr val="BFBFBF"/>
                </a:solidFill>
                <a:latin typeface="Arial"/>
                <a:ea typeface="Arial"/>
                <a:cs typeface="Arial"/>
                <a:sym typeface="Arial"/>
              </a:rPr>
              <a:t>familiäre </a:t>
            </a:r>
            <a:r>
              <a:rPr b="0" i="1" lang="en-US" sz="1200" u="none" cap="none" strike="noStrike">
                <a:solidFill>
                  <a:srgbClr val="BFBFBF"/>
                </a:solidFill>
                <a:latin typeface="Arial"/>
                <a:ea typeface="Arial"/>
                <a:cs typeface="Arial"/>
                <a:sym typeface="Arial"/>
              </a:rPr>
              <a:t>Aniridie jedoch nicht?</a:t>
            </a:r>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PAX6 </a:t>
            </a:r>
            <a:r>
              <a:rPr b="0" i="0" lang="en-US" sz="1200" u="none" cap="none" strike="noStrike">
                <a:solidFill>
                  <a:srgbClr val="BFBFBF"/>
                </a:solidFill>
                <a:latin typeface="Arial"/>
                <a:ea typeface="Arial"/>
                <a:cs typeface="Arial"/>
                <a:sym typeface="Arial"/>
              </a:rPr>
              <a:t>und </a:t>
            </a:r>
            <a:r>
              <a:rPr b="0" i="1" lang="en-US" sz="1200" u="none" cap="none" strike="noStrike">
                <a:solidFill>
                  <a:srgbClr val="BFBFBF"/>
                </a:solidFill>
                <a:latin typeface="Arial"/>
                <a:ea typeface="Arial"/>
                <a:cs typeface="Arial"/>
                <a:sym typeface="Arial"/>
              </a:rPr>
              <a:t>WT1 </a:t>
            </a:r>
            <a:r>
              <a:rPr b="0" i="0" lang="en-US" sz="1200" u="none" cap="none" strike="noStrike">
                <a:solidFill>
                  <a:srgbClr val="BFBFBF"/>
                </a:solidFill>
                <a:latin typeface="Arial"/>
                <a:ea typeface="Arial"/>
                <a:cs typeface="Arial"/>
                <a:sym typeface="Arial"/>
              </a:rPr>
              <a:t>liegen auf Chromosom 11p nebeneinander. Vererbte genetische Anomalien, die zu familiärer Aniridie führen, befinden sich </a:t>
            </a:r>
            <a:r>
              <a:rPr b="0" i="1" lang="en-US" sz="1200" u="none" cap="none" strike="noStrike">
                <a:solidFill>
                  <a:srgbClr val="BFBFBF"/>
                </a:solidFill>
                <a:latin typeface="Arial"/>
                <a:ea typeface="Arial"/>
                <a:cs typeface="Arial"/>
                <a:sym typeface="Arial"/>
              </a:rPr>
              <a:t>innerhalb </a:t>
            </a:r>
            <a:r>
              <a:rPr b="0" i="0" lang="en-US" sz="1200" u="none" cap="none" strike="noStrike">
                <a:solidFill>
                  <a:srgbClr val="BFBFBF"/>
                </a:solidFill>
                <a:latin typeface="Arial"/>
                <a:ea typeface="Arial"/>
                <a:cs typeface="Arial"/>
                <a:sym typeface="Arial"/>
              </a:rPr>
              <a:t>des PAX6-Gens selbst und beeinträchtigen daher nicht die Funktionsfähigkeit des benachbarten </a:t>
            </a:r>
            <a:r>
              <a:rPr b="0" i="1" lang="en-US" sz="1200" u="none" cap="none" strike="noStrike">
                <a:solidFill>
                  <a:srgbClr val="BFBFBF"/>
                </a:solidFill>
                <a:latin typeface="Arial"/>
                <a:ea typeface="Arial"/>
                <a:cs typeface="Arial"/>
                <a:sym typeface="Arial"/>
              </a:rPr>
              <a:t>WT1-Gens</a:t>
            </a:r>
            <a:r>
              <a:rPr b="0" i="0" lang="en-US" sz="1200" u="none" cap="none" strike="noStrike">
                <a:solidFill>
                  <a:srgbClr val="BFBFBF"/>
                </a:solidFill>
                <a:latin typeface="Arial"/>
                <a:ea typeface="Arial"/>
                <a:cs typeface="Arial"/>
                <a:sym typeface="Arial"/>
              </a:rPr>
              <a:t>. Im Gegensatz dazu resultieren </a:t>
            </a:r>
            <a:r>
              <a:rPr b="0" i="1" lang="en-US" sz="1200" u="none" cap="none" strike="noStrike">
                <a:solidFill>
                  <a:srgbClr val="BFBFBF"/>
                </a:solidFill>
                <a:latin typeface="Arial"/>
                <a:ea typeface="Arial"/>
                <a:cs typeface="Arial"/>
                <a:sym typeface="Arial"/>
              </a:rPr>
              <a:t>sporadische </a:t>
            </a:r>
            <a:r>
              <a:rPr b="0" i="0" lang="en-US" sz="1200" u="none" cap="none" strike="noStrike">
                <a:solidFill>
                  <a:srgbClr val="BFBFBF"/>
                </a:solidFill>
                <a:latin typeface="Arial"/>
                <a:ea typeface="Arial"/>
                <a:cs typeface="Arial"/>
                <a:sym typeface="Arial"/>
              </a:rPr>
              <a:t>Fälle von Aniridie in der Regel aus der Deletion eines Abschnitts genetischen Materials in der „Nachbarschaft“ </a:t>
            </a:r>
            <a:r>
              <a:rPr b="0" i="1" lang="en-US" sz="1200" u="none" cap="none" strike="noStrike">
                <a:solidFill>
                  <a:srgbClr val="BFBFBF"/>
                </a:solidFill>
                <a:latin typeface="Arial"/>
                <a:ea typeface="Arial"/>
                <a:cs typeface="Arial"/>
                <a:sym typeface="Arial"/>
              </a:rPr>
              <a:t>von PAX6</a:t>
            </a:r>
            <a:r>
              <a:rPr b="0" i="0" lang="en-US" sz="1200" u="none" cap="none" strike="noStrike">
                <a:solidFill>
                  <a:srgbClr val="BFBFBF"/>
                </a:solidFill>
                <a:latin typeface="Arial"/>
                <a:ea typeface="Arial"/>
                <a:cs typeface="Arial"/>
                <a:sym typeface="Arial"/>
              </a:rPr>
              <a:t>. Und da WT1 sein unmittelbarer Nachbar ist, betreffen solche Deletionen allzu oft auch dieses Gen. </a:t>
            </a:r>
            <a:r>
              <a:rPr b="0" i="0" lang="en-US" sz="1200" u="none" cap="none" strike="noStrike">
                <a:solidFill>
                  <a:srgbClr val="0000FF"/>
                </a:solidFill>
                <a:latin typeface="Arial"/>
                <a:ea typeface="Arial"/>
                <a:cs typeface="Arial"/>
                <a:sym typeface="Arial"/>
              </a:rPr>
              <a:t>Aufgrund der räumlichen Beziehung zwischen PAX6 und WT1 </a:t>
            </a:r>
            <a:r>
              <a:rPr b="1" i="0" lang="en-US" sz="1200" u="sng" cap="none" strike="noStrike">
                <a:solidFill>
                  <a:srgbClr val="0000FF"/>
                </a:solidFill>
                <a:latin typeface="Arial"/>
                <a:ea typeface="Arial"/>
                <a:cs typeface="Arial"/>
                <a:sym typeface="Arial"/>
              </a:rPr>
              <a:t>müssen</a:t>
            </a:r>
            <a:r>
              <a:rPr b="0" i="0" lang="en-US" sz="1200" u="sng" cap="none" strike="noStrike">
                <a:solidFill>
                  <a:srgbClr val="0000FF"/>
                </a:solidFill>
                <a:latin typeface="Arial"/>
                <a:ea typeface="Arial"/>
                <a:cs typeface="Arial"/>
                <a:sym typeface="Arial"/>
              </a:rPr>
              <a:t> alle Säuglinge mit sporadischer Aniridie einem genetischen Screening auf den Wilms-Tumor-Defekt unterzogen werden. </a:t>
            </a:r>
            <a:endParaRPr/>
          </a:p>
        </p:txBody>
      </p:sp>
    </p:spTree>
  </p:cSld>
  <p:clrMapOvr>
    <a:masterClrMapping/>
  </p:clrMapOvr>
</p:sld>
</file>

<file path=ppt/slides/slide3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48" name="Shape 8148"/>
        <p:cNvGrpSpPr/>
        <p:nvPr/>
      </p:nvGrpSpPr>
      <p:grpSpPr>
        <a:xfrm>
          <a:off x="0" y="0"/>
          <a:ext cx="0" cy="0"/>
          <a:chOff x="0" y="0"/>
          <a:chExt cx="0" cy="0"/>
        </a:xfrm>
      </p:grpSpPr>
      <p:sp>
        <p:nvSpPr>
          <p:cNvPr id="8149" name="Google Shape;8149;p366"/>
          <p:cNvSpPr txBox="1"/>
          <p:nvPr/>
        </p:nvSpPr>
        <p:spPr>
          <a:xfrm>
            <a:off x="4173538" y="2638425"/>
            <a:ext cx="550862" cy="2771775"/>
          </a:xfrm>
          <a:prstGeom prst="rect">
            <a:avLst/>
          </a:prstGeom>
          <a:solidFill>
            <a:srgbClr val="FFCCCC"/>
          </a:solidFill>
          <a:ln>
            <a:noFill/>
          </a:ln>
        </p:spPr>
        <p:txBody>
          <a:bodyPr anchorCtr="0" anchor="t" bIns="12700" lIns="25400" spcFirstLastPara="1" rIns="25400" wrap="square" tIns="12700">
            <a:spAutoFit/>
          </a:bodyPr>
          <a:lstStyle/>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P</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A</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X</a:t>
            </a:r>
            <a:endParaRPr/>
          </a:p>
          <a:p>
            <a:pPr indent="0" lvl="0" marL="0" marR="0" rtl="0" algn="l">
              <a:lnSpc>
                <a:spcPct val="110000"/>
              </a:lnSpc>
              <a:spcBef>
                <a:spcPts val="0"/>
              </a:spcBef>
              <a:spcAft>
                <a:spcPts val="0"/>
              </a:spcAft>
              <a:buClr>
                <a:srgbClr val="A5A5A5"/>
              </a:buClr>
              <a:buSzPts val="1200"/>
              <a:buFont typeface="Noto Sans Symbols"/>
              <a:buNone/>
            </a:pPr>
            <a:r>
              <a:rPr b="1" i="1" lang="en-US" sz="1200" u="none" cap="none" strike="noStrike">
                <a:solidFill>
                  <a:srgbClr val="A5A5A5"/>
                </a:solidFill>
                <a:latin typeface="Arial"/>
                <a:ea typeface="Arial"/>
                <a:cs typeface="Arial"/>
                <a:sym typeface="Arial"/>
              </a:rPr>
              <a:t>6</a:t>
            </a:r>
            <a:endParaRPr/>
          </a:p>
        </p:txBody>
      </p:sp>
      <p:sp>
        <p:nvSpPr>
          <p:cNvPr id="8150" name="Google Shape;8150;p366"/>
          <p:cNvSpPr txBox="1"/>
          <p:nvPr/>
        </p:nvSpPr>
        <p:spPr>
          <a:xfrm>
            <a:off x="1766888" y="4191000"/>
            <a:ext cx="2576512"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Angeborene Katarakt</a:t>
            </a:r>
            <a:endParaRPr/>
          </a:p>
        </p:txBody>
      </p:sp>
      <p:sp>
        <p:nvSpPr>
          <p:cNvPr id="8151" name="Google Shape;8151;p366"/>
          <p:cNvSpPr txBox="1"/>
          <p:nvPr/>
        </p:nvSpPr>
        <p:spPr>
          <a:xfrm>
            <a:off x="1143000" y="1919288"/>
            <a:ext cx="6673850" cy="3667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1" lang="en-US" sz="1200" u="none" cap="none" strike="noStrike">
                <a:solidFill>
                  <a:srgbClr val="A5A5A5"/>
                </a:solidFill>
                <a:latin typeface="Arial"/>
                <a:ea typeface="Arial"/>
                <a:cs typeface="Arial"/>
                <a:sym typeface="Arial"/>
              </a:rPr>
              <a:t>Welche vier Augenanomalien werden dem PAX6-Gen zugeschrieben?</a:t>
            </a:r>
            <a:endParaRPr/>
          </a:p>
        </p:txBody>
      </p:sp>
      <p:sp>
        <p:nvSpPr>
          <p:cNvPr id="8152" name="Google Shape;8152;p36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153" name="Google Shape;8153;p36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154" name="Google Shape;8154;p366"/>
          <p:cNvSpPr txBox="1"/>
          <p:nvPr/>
        </p:nvSpPr>
        <p:spPr>
          <a:xfrm>
            <a:off x="4556125" y="2868613"/>
            <a:ext cx="2100263"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Nirida-Anomalie</a:t>
            </a:r>
            <a:endParaRPr/>
          </a:p>
        </p:txBody>
      </p:sp>
      <p:sp>
        <p:nvSpPr>
          <p:cNvPr id="8155" name="Google Shape;8155;p366"/>
          <p:cNvSpPr txBox="1"/>
          <p:nvPr/>
        </p:nvSpPr>
        <p:spPr>
          <a:xfrm>
            <a:off x="4572000" y="3532188"/>
            <a:ext cx="939800"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A5A5A5"/>
              </a:buClr>
              <a:buSzPts val="1200"/>
              <a:buFont typeface="Noto Sans Symbols"/>
              <a:buNone/>
            </a:pPr>
            <a:r>
              <a:rPr b="0" i="0" lang="en-US" sz="1200" u="none" cap="none" strike="noStrike">
                <a:solidFill>
                  <a:srgbClr val="A5A5A5"/>
                </a:solidFill>
                <a:latin typeface="Arial"/>
                <a:ea typeface="Arial"/>
                <a:cs typeface="Arial"/>
                <a:sym typeface="Arial"/>
              </a:rPr>
              <a:t>Iris</a:t>
            </a:r>
            <a:endParaRPr b="0" i="0" sz="2400" u="none" cap="none" strike="noStrike">
              <a:solidFill>
                <a:srgbClr val="A5A5A5"/>
              </a:solidFill>
              <a:latin typeface="Arial"/>
              <a:ea typeface="Arial"/>
              <a:cs typeface="Arial"/>
              <a:sym typeface="Arial"/>
            </a:endParaRPr>
          </a:p>
        </p:txBody>
      </p:sp>
      <p:sp>
        <p:nvSpPr>
          <p:cNvPr id="8156" name="Google Shape;8156;p366"/>
          <p:cNvSpPr txBox="1"/>
          <p:nvPr/>
        </p:nvSpPr>
        <p:spPr>
          <a:xfrm>
            <a:off x="3192463" y="4876800"/>
            <a:ext cx="99853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Fovea</a:t>
            </a:r>
            <a:endParaRPr b="0" i="0" sz="2400" u="none" cap="none" strike="noStrike">
              <a:solidFill>
                <a:srgbClr val="A5A5A5"/>
              </a:solidFill>
              <a:latin typeface="Arial"/>
              <a:ea typeface="Arial"/>
              <a:cs typeface="Arial"/>
              <a:sym typeface="Arial"/>
            </a:endParaRPr>
          </a:p>
        </p:txBody>
      </p:sp>
      <p:sp>
        <p:nvSpPr>
          <p:cNvPr id="8157" name="Google Shape;8157;p366"/>
          <p:cNvSpPr txBox="1"/>
          <p:nvPr/>
        </p:nvSpPr>
        <p:spPr>
          <a:xfrm>
            <a:off x="4487863" y="4876800"/>
            <a:ext cx="1474787"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Hypoplasie</a:t>
            </a:r>
            <a:endParaRPr/>
          </a:p>
        </p:txBody>
      </p:sp>
      <p:sp>
        <p:nvSpPr>
          <p:cNvPr id="8158" name="Google Shape;8158;p366"/>
          <p:cNvSpPr txBox="1"/>
          <p:nvPr/>
        </p:nvSpPr>
        <p:spPr>
          <a:xfrm>
            <a:off x="4181475" y="4708525"/>
            <a:ext cx="466725" cy="7016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h</a:t>
            </a:r>
            <a:endParaRPr/>
          </a:p>
        </p:txBody>
      </p:sp>
      <p:sp>
        <p:nvSpPr>
          <p:cNvPr id="8159" name="Google Shape;8159;p366"/>
          <p:cNvSpPr/>
          <p:nvPr/>
        </p:nvSpPr>
        <p:spPr>
          <a:xfrm>
            <a:off x="1600200" y="3994150"/>
            <a:ext cx="3429000" cy="80645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60" name="Google Shape;8160;p366"/>
          <p:cNvSpPr/>
          <p:nvPr/>
        </p:nvSpPr>
        <p:spPr>
          <a:xfrm>
            <a:off x="3055938" y="4718050"/>
            <a:ext cx="3040062" cy="808038"/>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61" name="Google Shape;8161;p366"/>
          <p:cNvSpPr/>
          <p:nvPr/>
        </p:nvSpPr>
        <p:spPr>
          <a:xfrm>
            <a:off x="3890963" y="3397250"/>
            <a:ext cx="1747837" cy="723900"/>
          </a:xfrm>
          <a:prstGeom prst="ellipse">
            <a:avLst/>
          </a:prstGeom>
          <a:no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162" name="Google Shape;8162;p366"/>
          <p:cNvSpPr txBox="1"/>
          <p:nvPr/>
        </p:nvSpPr>
        <p:spPr>
          <a:xfrm>
            <a:off x="1851025" y="5827713"/>
            <a:ext cx="5410200" cy="6461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Beachten Sie, wie dies mit unserem Wissen darüber übereinstimmt, dass Aniridie eine </a:t>
            </a:r>
            <a:r>
              <a:rPr b="1" i="0" lang="en-US" sz="1200" u="none" cap="none" strike="noStrike">
                <a:solidFill>
                  <a:srgbClr val="A5A5A5"/>
                </a:solidFill>
                <a:latin typeface="Arial"/>
                <a:ea typeface="Arial"/>
                <a:cs typeface="Arial"/>
                <a:sym typeface="Arial"/>
              </a:rPr>
              <a:t>panophthalmische Erkrankung </a:t>
            </a:r>
            <a:r>
              <a:rPr b="0" i="0" lang="en-US" sz="1200" u="none" cap="none" strike="noStrike">
                <a:solidFill>
                  <a:srgbClr val="A5A5A5"/>
                </a:solidFill>
                <a:latin typeface="Arial"/>
                <a:ea typeface="Arial"/>
                <a:cs typeface="Arial"/>
                <a:sym typeface="Arial"/>
              </a:rPr>
              <a:t>ist</a:t>
            </a:r>
            <a:endParaRPr/>
          </a:p>
        </p:txBody>
      </p:sp>
      <p:sp>
        <p:nvSpPr>
          <p:cNvPr id="8163" name="Google Shape;8163;p366"/>
          <p:cNvSpPr txBox="1"/>
          <p:nvPr/>
        </p:nvSpPr>
        <p:spPr>
          <a:xfrm>
            <a:off x="649288" y="990600"/>
            <a:ext cx="6083300" cy="50165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 befindet sich das PAX6-Gen auf dem Chromosom?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11p</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Unmittelbar neben PAX6 befindet sich ein weiteres entscheidendes Gen, das jedoch nichts mit den Augen zu tun hat. Um welches Gen handelt es sich?</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WT1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um welche Art von Gen handelt es sich bei WT1?</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Tumorsuppressorgen (WT steht für Wilms-Tumor)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lautet die nicht-eponyme Bezeichnung für den Wilms-Tumor, d. h., um welche Art von Tumor handelt es sich?</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 Nephroblastom</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machen wir so ein Aufhebens um einen Tumor, der von einem Gen ausgeht, das neben dem Gen liegt, das Aniridie verursacht?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Weil bestimmte Aniridie-Patienten ein sehr hohes Risiko für einen Wilms-Tumor haben</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Welche Aniridie-Fälle sind insbesondere einem Risiko für einen Wilms-Tumor ausgesetzt?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Diejenigen, bei denen die Aniridie sporadisch und nicht familiär auftritt</a:t>
            </a:r>
            <a:endParaRPr b="0" i="0" sz="1600" u="none" cap="none" strike="noStrike">
              <a:solidFill>
                <a:srgbClr val="BFBFBF"/>
              </a:solidFill>
              <a:latin typeface="Arial"/>
              <a:ea typeface="Arial"/>
              <a:cs typeface="Arial"/>
              <a:sym typeface="Arial"/>
            </a:endParaRPr>
          </a:p>
        </p:txBody>
      </p:sp>
      <p:sp>
        <p:nvSpPr>
          <p:cNvPr id="8164" name="Google Shape;8164;p366"/>
          <p:cNvSpPr txBox="1"/>
          <p:nvPr/>
        </p:nvSpPr>
        <p:spPr>
          <a:xfrm>
            <a:off x="1150938" y="1400175"/>
            <a:ext cx="6673850" cy="20304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Warum ist </a:t>
            </a:r>
            <a:r>
              <a:rPr b="0" i="0" lang="en-US" sz="1200" u="none" cap="none" strike="noStrike">
                <a:solidFill>
                  <a:srgbClr val="BFBFBF"/>
                </a:solidFill>
                <a:latin typeface="Arial"/>
                <a:ea typeface="Arial"/>
                <a:cs typeface="Arial"/>
                <a:sym typeface="Arial"/>
              </a:rPr>
              <a:t>sporadische </a:t>
            </a:r>
            <a:r>
              <a:rPr b="0" i="1" lang="en-US" sz="1200" u="none" cap="none" strike="noStrike">
                <a:solidFill>
                  <a:srgbClr val="BFBFBF"/>
                </a:solidFill>
                <a:latin typeface="Arial"/>
                <a:ea typeface="Arial"/>
                <a:cs typeface="Arial"/>
                <a:sym typeface="Arial"/>
              </a:rPr>
              <a:t>Aniridie mit einem Wilms-Tumor assoziiert, </a:t>
            </a:r>
            <a:r>
              <a:rPr b="0" i="0" lang="en-US" sz="1200" u="none" cap="none" strike="noStrike">
                <a:solidFill>
                  <a:srgbClr val="BFBFBF"/>
                </a:solidFill>
                <a:latin typeface="Arial"/>
                <a:ea typeface="Arial"/>
                <a:cs typeface="Arial"/>
                <a:sym typeface="Arial"/>
              </a:rPr>
              <a:t>familiäre </a:t>
            </a:r>
            <a:r>
              <a:rPr b="0" i="1" lang="en-US" sz="1200" u="none" cap="none" strike="noStrike">
                <a:solidFill>
                  <a:srgbClr val="BFBFBF"/>
                </a:solidFill>
                <a:latin typeface="Arial"/>
                <a:ea typeface="Arial"/>
                <a:cs typeface="Arial"/>
                <a:sym typeface="Arial"/>
              </a:rPr>
              <a:t>Aniridie jedoch nicht?</a:t>
            </a:r>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PAX6 </a:t>
            </a:r>
            <a:r>
              <a:rPr b="0" i="0" lang="en-US" sz="1200" u="none" cap="none" strike="noStrike">
                <a:solidFill>
                  <a:srgbClr val="BFBFBF"/>
                </a:solidFill>
                <a:latin typeface="Arial"/>
                <a:ea typeface="Arial"/>
                <a:cs typeface="Arial"/>
                <a:sym typeface="Arial"/>
              </a:rPr>
              <a:t>und </a:t>
            </a:r>
            <a:r>
              <a:rPr b="0" i="1" lang="en-US" sz="1200" u="none" cap="none" strike="noStrike">
                <a:solidFill>
                  <a:srgbClr val="BFBFBF"/>
                </a:solidFill>
                <a:latin typeface="Arial"/>
                <a:ea typeface="Arial"/>
                <a:cs typeface="Arial"/>
                <a:sym typeface="Arial"/>
              </a:rPr>
              <a:t>WT1 </a:t>
            </a:r>
            <a:r>
              <a:rPr b="0" i="0" lang="en-US" sz="1200" u="none" cap="none" strike="noStrike">
                <a:solidFill>
                  <a:srgbClr val="BFBFBF"/>
                </a:solidFill>
                <a:latin typeface="Arial"/>
                <a:ea typeface="Arial"/>
                <a:cs typeface="Arial"/>
                <a:sym typeface="Arial"/>
              </a:rPr>
              <a:t>liegen auf Chromosom 11p nebeneinander. Vererbte genetische Anomalien, die zu familiärer Aniridie führen, befinden sich </a:t>
            </a:r>
            <a:r>
              <a:rPr b="0" i="1" lang="en-US" sz="1200" u="none" cap="none" strike="noStrike">
                <a:solidFill>
                  <a:srgbClr val="BFBFBF"/>
                </a:solidFill>
                <a:latin typeface="Arial"/>
                <a:ea typeface="Arial"/>
                <a:cs typeface="Arial"/>
                <a:sym typeface="Arial"/>
              </a:rPr>
              <a:t>innerhalb </a:t>
            </a:r>
            <a:r>
              <a:rPr b="0" i="0" lang="en-US" sz="1200" u="none" cap="none" strike="noStrike">
                <a:solidFill>
                  <a:srgbClr val="BFBFBF"/>
                </a:solidFill>
                <a:latin typeface="Arial"/>
                <a:ea typeface="Arial"/>
                <a:cs typeface="Arial"/>
                <a:sym typeface="Arial"/>
              </a:rPr>
              <a:t>des PAX6-Gens selbst und beeinträchtigen daher nicht die Funktionsfähigkeit des benachbarten </a:t>
            </a:r>
            <a:r>
              <a:rPr b="0" i="1" lang="en-US" sz="1200" u="none" cap="none" strike="noStrike">
                <a:solidFill>
                  <a:srgbClr val="BFBFBF"/>
                </a:solidFill>
                <a:latin typeface="Arial"/>
                <a:ea typeface="Arial"/>
                <a:cs typeface="Arial"/>
                <a:sym typeface="Arial"/>
              </a:rPr>
              <a:t>WT1-Gens</a:t>
            </a:r>
            <a:r>
              <a:rPr b="0" i="0" lang="en-US" sz="1200" u="none" cap="none" strike="noStrike">
                <a:solidFill>
                  <a:srgbClr val="BFBFBF"/>
                </a:solidFill>
                <a:latin typeface="Arial"/>
                <a:ea typeface="Arial"/>
                <a:cs typeface="Arial"/>
                <a:sym typeface="Arial"/>
              </a:rPr>
              <a:t>. Im Gegensatz dazu resultieren </a:t>
            </a:r>
            <a:r>
              <a:rPr b="0" i="1" lang="en-US" sz="1200" u="none" cap="none" strike="noStrike">
                <a:solidFill>
                  <a:srgbClr val="BFBFBF"/>
                </a:solidFill>
                <a:latin typeface="Arial"/>
                <a:ea typeface="Arial"/>
                <a:cs typeface="Arial"/>
                <a:sym typeface="Arial"/>
              </a:rPr>
              <a:t>sporadische </a:t>
            </a:r>
            <a:r>
              <a:rPr b="0" i="0" lang="en-US" sz="1200" u="none" cap="none" strike="noStrike">
                <a:solidFill>
                  <a:srgbClr val="BFBFBF"/>
                </a:solidFill>
                <a:latin typeface="Arial"/>
                <a:ea typeface="Arial"/>
                <a:cs typeface="Arial"/>
                <a:sym typeface="Arial"/>
              </a:rPr>
              <a:t>Fälle von Aniridie in der Regel aus der Deletion eines Abschnitts genetischen Materials in der „Nachbarschaft“ </a:t>
            </a:r>
            <a:r>
              <a:rPr b="0" i="1" lang="en-US" sz="1200" u="none" cap="none" strike="noStrike">
                <a:solidFill>
                  <a:srgbClr val="BFBFBF"/>
                </a:solidFill>
                <a:latin typeface="Arial"/>
                <a:ea typeface="Arial"/>
                <a:cs typeface="Arial"/>
                <a:sym typeface="Arial"/>
              </a:rPr>
              <a:t>von PAX6</a:t>
            </a:r>
            <a:r>
              <a:rPr b="0" i="0" lang="en-US" sz="1200" u="none" cap="none" strike="noStrike">
                <a:solidFill>
                  <a:srgbClr val="BFBFBF"/>
                </a:solidFill>
                <a:latin typeface="Arial"/>
                <a:ea typeface="Arial"/>
                <a:cs typeface="Arial"/>
                <a:sym typeface="Arial"/>
              </a:rPr>
              <a:t>. Und da WT1 sein unmittelbarer Nachbar ist, betreffen solche Deletionen allzu oft auch dieses Gen. Aufgrund der räumlichen Beziehung zwischen PAX6 und WT1 </a:t>
            </a:r>
            <a:r>
              <a:rPr b="1" i="0" lang="en-US" sz="1200" u="sng" cap="none" strike="noStrike">
                <a:solidFill>
                  <a:srgbClr val="BFBFBF"/>
                </a:solidFill>
                <a:latin typeface="Arial"/>
                <a:ea typeface="Arial"/>
                <a:cs typeface="Arial"/>
                <a:sym typeface="Arial"/>
              </a:rPr>
              <a:t>müssen</a:t>
            </a:r>
            <a:r>
              <a:rPr b="0" i="0" lang="en-US" sz="1200" u="sng" cap="none" strike="noStrike">
                <a:solidFill>
                  <a:srgbClr val="BFBFBF"/>
                </a:solidFill>
                <a:latin typeface="Arial"/>
                <a:ea typeface="Arial"/>
                <a:cs typeface="Arial"/>
                <a:sym typeface="Arial"/>
              </a:rPr>
              <a:t> alle Säuglinge mit sporadischer Aniridie einem genetischen Screening auf den Wilms-Tumor-Defekt unterzogen werden. </a:t>
            </a:r>
            <a:endParaRPr/>
          </a:p>
        </p:txBody>
      </p:sp>
      <p:sp>
        <p:nvSpPr>
          <p:cNvPr id="8165" name="Google Shape;8165;p366"/>
          <p:cNvSpPr txBox="1"/>
          <p:nvPr/>
        </p:nvSpPr>
        <p:spPr>
          <a:xfrm>
            <a:off x="1871663" y="2909888"/>
            <a:ext cx="5389562" cy="647700"/>
          </a:xfrm>
          <a:prstGeom prst="rect">
            <a:avLst/>
          </a:prstGeom>
          <a:solidFill>
            <a:srgbClr val="0070C0"/>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lt1"/>
                </a:solidFill>
                <a:latin typeface="Arial"/>
                <a:ea typeface="Arial"/>
                <a:cs typeface="Arial"/>
                <a:sym typeface="Arial"/>
              </a:rPr>
              <a:t>(Anmerkung: Das </a:t>
            </a:r>
            <a:r>
              <a:rPr b="0" i="1" lang="en-US" sz="1200" u="none" cap="none" strike="noStrike">
                <a:solidFill>
                  <a:schemeClr val="lt1"/>
                </a:solidFill>
                <a:latin typeface="Arial"/>
                <a:ea typeface="Arial"/>
                <a:cs typeface="Arial"/>
                <a:sym typeface="Arial"/>
              </a:rPr>
              <a:t>BCSC </a:t>
            </a:r>
            <a:r>
              <a:rPr b="0" i="0" lang="en-US" sz="1200" u="none" cap="none" strike="noStrike">
                <a:solidFill>
                  <a:schemeClr val="lt1"/>
                </a:solidFill>
                <a:latin typeface="Arial"/>
                <a:ea typeface="Arial"/>
                <a:cs typeface="Arial"/>
                <a:sym typeface="Arial"/>
              </a:rPr>
              <a:t>äußerte sich nicht speziell zur Behandlung des Glaukoms bei Aniridie)</a:t>
            </a:r>
            <a:endParaRPr/>
          </a:p>
        </p:txBody>
      </p:sp>
    </p:spTree>
  </p:cSld>
  <p:clrMapOvr>
    <a:masterClrMapping/>
  </p:clrMapOvr>
</p:sld>
</file>

<file path=ppt/slides/slide3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9" name="Shape 8169"/>
        <p:cNvGrpSpPr/>
        <p:nvPr/>
      </p:nvGrpSpPr>
      <p:grpSpPr>
        <a:xfrm>
          <a:off x="0" y="0"/>
          <a:ext cx="0" cy="0"/>
          <a:chOff x="0" y="0"/>
          <a:chExt cx="0" cy="0"/>
        </a:xfrm>
      </p:grpSpPr>
      <p:sp>
        <p:nvSpPr>
          <p:cNvPr id="8170" name="Google Shape;8170;p36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171" name="Google Shape;8171;p36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172" name="Google Shape;8172;p36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173" name="Google Shape;8173;p36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174" name="Google Shape;8174;p36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175" name="Google Shape;8175;p36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176" name="Google Shape;8176;p36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177" name="Google Shape;8177;p367"/>
          <p:cNvCxnSpPr>
            <a:stCxn id="817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178" name="Google Shape;8178;p367"/>
          <p:cNvCxnSpPr>
            <a:stCxn id="817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179" name="Google Shape;8179;p36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8180" name="Google Shape;8180;p36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181" name="Google Shape;8181;p36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182" name="Google Shape;8182;p36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183" name="Google Shape;8183;p36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184" name="Google Shape;8184;p36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185" name="Google Shape;8185;p36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8186" name="Google Shape;8186;p36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187" name="Google Shape;8187;p367"/>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8188" name="Google Shape;8188;p36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189" name="Google Shape;8189;p36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8190" name="Google Shape;8190;p367"/>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8191" name="Google Shape;8191;p36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192" name="Google Shape;8192;p36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8193" name="Google Shape;8193;p36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8194" name="Google Shape;8194;p367"/>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8195" name="Google Shape;8195;p367"/>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8196" name="Google Shape;8196;p367"/>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8197" name="Google Shape;8197;p367"/>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8198" name="Google Shape;8198;p36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199" name="Google Shape;8199;p36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200" name="Google Shape;8200;p36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201" name="Google Shape;8201;p36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8202" name="Google Shape;8202;p36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203" name="Google Shape;8203;p367"/>
          <p:cNvSpPr txBox="1"/>
          <p:nvPr/>
        </p:nvSpPr>
        <p:spPr>
          <a:xfrm>
            <a:off x="2608263" y="5497513"/>
            <a:ext cx="2913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Gemäß den soeben ab</a:t>
            </a:r>
            <a:r>
              <a:rPr lang="en-US" sz="1200">
                <a:solidFill>
                  <a:srgbClr val="0000FF"/>
                </a:solidFill>
              </a:rPr>
              <a:t> Engwinkelglaukom</a:t>
            </a:r>
            <a:r>
              <a:rPr b="0" i="0" lang="en-US" sz="1200" u="none" cap="none" strike="noStrike">
                <a:solidFill>
                  <a:srgbClr val="0000FF"/>
                </a:solidFill>
                <a:latin typeface="Arial"/>
                <a:ea typeface="Arial"/>
                <a:cs typeface="Arial"/>
                <a:sym typeface="Arial"/>
              </a:rPr>
              <a:t>en Überprüfungen: </a:t>
            </a:r>
            <a:endParaRPr/>
          </a:p>
        </p:txBody>
      </p:sp>
      <p:sp>
        <p:nvSpPr>
          <p:cNvPr id="8204" name="Google Shape;8204;p367"/>
          <p:cNvSpPr txBox="1"/>
          <p:nvPr/>
        </p:nvSpPr>
        <p:spPr>
          <a:xfrm>
            <a:off x="3924300" y="6429375"/>
            <a:ext cx="1352550" cy="2762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(Noch keine Frage)</a:t>
            </a:r>
            <a:endParaRPr/>
          </a:p>
        </p:txBody>
      </p:sp>
    </p:spTree>
  </p:cSld>
  <p:clrMapOvr>
    <a:masterClrMapping/>
  </p:clrMapOvr>
</p:sld>
</file>

<file path=ppt/slides/slide3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08" name="Shape 8208"/>
        <p:cNvGrpSpPr/>
        <p:nvPr/>
      </p:nvGrpSpPr>
      <p:grpSpPr>
        <a:xfrm>
          <a:off x="0" y="0"/>
          <a:ext cx="0" cy="0"/>
          <a:chOff x="0" y="0"/>
          <a:chExt cx="0" cy="0"/>
        </a:xfrm>
      </p:grpSpPr>
      <p:sp>
        <p:nvSpPr>
          <p:cNvPr id="8209" name="Google Shape;8209;p36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210" name="Google Shape;8210;p36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211" name="Google Shape;8211;p36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212" name="Google Shape;8212;p36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213" name="Google Shape;8213;p36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214" name="Google Shape;8214;p36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215" name="Google Shape;8215;p36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216" name="Google Shape;8216;p368"/>
          <p:cNvCxnSpPr>
            <a:stCxn id="821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217" name="Google Shape;8217;p368"/>
          <p:cNvCxnSpPr>
            <a:stCxn id="821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218" name="Google Shape;8218;p36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8219" name="Google Shape;8219;p36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220" name="Google Shape;8220;p36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221" name="Google Shape;8221;p36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222" name="Google Shape;8222;p36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223" name="Google Shape;8223;p36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224" name="Google Shape;8224;p36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8225" name="Google Shape;8225;p36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226" name="Google Shape;8226;p368"/>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8227" name="Google Shape;8227;p36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228" name="Google Shape;8228;p36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8229" name="Google Shape;8229;p368"/>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8230" name="Google Shape;8230;p36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231" name="Google Shape;8231;p368"/>
          <p:cNvSpPr txBox="1"/>
          <p:nvPr/>
        </p:nvSpPr>
        <p:spPr>
          <a:xfrm>
            <a:off x="2608263" y="4694238"/>
            <a:ext cx="160813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Peters-Anomalie</a:t>
            </a:r>
            <a:endParaRPr/>
          </a:p>
        </p:txBody>
      </p:sp>
      <p:sp>
        <p:nvSpPr>
          <p:cNvPr id="8232" name="Google Shape;8232;p36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233" name="Google Shape;8233;p368"/>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8234" name="Google Shape;8234;p368"/>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8235" name="Google Shape;8235;p368"/>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8236" name="Google Shape;8236;p36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237" name="Google Shape;8237;p36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238" name="Google Shape;8238;p36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239" name="Google Shape;8239;p36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240" name="Google Shape;8240;p368"/>
          <p:cNvSpPr txBox="1"/>
          <p:nvPr/>
        </p:nvSpPr>
        <p:spPr>
          <a:xfrm>
            <a:off x="2608263" y="4333875"/>
            <a:ext cx="136048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A-R-Anomalie</a:t>
            </a:r>
            <a:endParaRPr/>
          </a:p>
        </p:txBody>
      </p:sp>
      <p:sp>
        <p:nvSpPr>
          <p:cNvPr id="8241" name="Google Shape;8241;p36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242" name="Google Shape;8242;p368"/>
          <p:cNvSpPr txBox="1"/>
          <p:nvPr/>
        </p:nvSpPr>
        <p:spPr>
          <a:xfrm>
            <a:off x="2608263" y="5497513"/>
            <a:ext cx="5442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Gemäß den soeben ab</a:t>
            </a:r>
            <a:r>
              <a:rPr lang="en-US" sz="1200">
                <a:solidFill>
                  <a:srgbClr val="0000FF"/>
                </a:solidFill>
              </a:rPr>
              <a:t> Engwinkelglaukom</a:t>
            </a:r>
            <a:r>
              <a:rPr b="0" i="0" lang="en-US" sz="1200" u="none" cap="none" strike="noStrike">
                <a:solidFill>
                  <a:srgbClr val="0000FF"/>
                </a:solidFill>
                <a:latin typeface="Arial"/>
                <a:ea typeface="Arial"/>
                <a:cs typeface="Arial"/>
                <a:sym typeface="Arial"/>
              </a:rPr>
              <a:t>en Übersichtsarbeiten: </a:t>
            </a:r>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 Welche grundlegende Tatsache haben A-R und Peters gemeinsam?</a:t>
            </a:r>
            <a:endParaRPr/>
          </a:p>
        </p:txBody>
      </p:sp>
      <p:sp>
        <p:nvSpPr>
          <p:cNvPr id="8243" name="Google Shape;8243;p368"/>
          <p:cNvSpPr/>
          <p:nvPr/>
        </p:nvSpPr>
        <p:spPr>
          <a:xfrm>
            <a:off x="4070350" y="4371975"/>
            <a:ext cx="220663" cy="646113"/>
          </a:xfrm>
          <a:prstGeom prst="rightBrace">
            <a:avLst>
              <a:gd fmla="val 8333" name="adj1"/>
              <a:gd fmla="val 50000" name="adj2"/>
            </a:avLst>
          </a:pr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244" name="Google Shape;8244;p368"/>
          <p:cNvSpPr txBox="1"/>
          <p:nvPr/>
        </p:nvSpPr>
        <p:spPr>
          <a:xfrm>
            <a:off x="4295775" y="4540250"/>
            <a:ext cx="1039813"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Beide sind…</a:t>
            </a:r>
            <a:endParaRPr/>
          </a:p>
        </p:txBody>
      </p:sp>
    </p:spTree>
  </p:cSld>
  <p:clrMapOvr>
    <a:masterClrMapping/>
  </p:clrMapOvr>
</p:sld>
</file>

<file path=ppt/slides/slide3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8" name="Shape 8248"/>
        <p:cNvGrpSpPr/>
        <p:nvPr/>
      </p:nvGrpSpPr>
      <p:grpSpPr>
        <a:xfrm>
          <a:off x="0" y="0"/>
          <a:ext cx="0" cy="0"/>
          <a:chOff x="0" y="0"/>
          <a:chExt cx="0" cy="0"/>
        </a:xfrm>
      </p:grpSpPr>
      <p:sp>
        <p:nvSpPr>
          <p:cNvPr id="8249" name="Google Shape;8249;p36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250" name="Google Shape;8250;p36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251" name="Google Shape;8251;p36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252" name="Google Shape;8252;p36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253" name="Google Shape;8253;p36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254" name="Google Shape;8254;p36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255" name="Google Shape;8255;p36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256" name="Google Shape;8256;p369"/>
          <p:cNvCxnSpPr>
            <a:stCxn id="825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257" name="Google Shape;8257;p369"/>
          <p:cNvCxnSpPr>
            <a:stCxn id="825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258" name="Google Shape;8258;p36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8259" name="Google Shape;8259;p36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260" name="Google Shape;8260;p36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261" name="Google Shape;8261;p36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262" name="Google Shape;8262;p36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263" name="Google Shape;8263;p36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264" name="Google Shape;8264;p36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8265" name="Google Shape;8265;p36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266" name="Google Shape;8266;p369"/>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8267" name="Google Shape;8267;p36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cxnSp>
        <p:nvCxnSpPr>
          <p:cNvPr id="8268" name="Google Shape;8268;p369"/>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8269" name="Google Shape;8269;p36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270" name="Google Shape;8270;p369"/>
          <p:cNvSpPr txBox="1"/>
          <p:nvPr/>
        </p:nvSpPr>
        <p:spPr>
          <a:xfrm>
            <a:off x="2608263" y="4694238"/>
            <a:ext cx="160813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Peters-Anomalie</a:t>
            </a:r>
            <a:endParaRPr/>
          </a:p>
        </p:txBody>
      </p:sp>
      <p:sp>
        <p:nvSpPr>
          <p:cNvPr id="8271" name="Google Shape;8271;p36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272" name="Google Shape;8272;p369"/>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8273" name="Google Shape;8273;p369"/>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8274" name="Google Shape;8274;p369"/>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8275" name="Google Shape;8275;p36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276" name="Google Shape;8276;p36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277" name="Google Shape;8277;p36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278" name="Google Shape;8278;p36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279" name="Google Shape;8279;p369"/>
          <p:cNvSpPr txBox="1"/>
          <p:nvPr/>
        </p:nvSpPr>
        <p:spPr>
          <a:xfrm>
            <a:off x="2608263" y="4333875"/>
            <a:ext cx="136048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A-R-Anomalie</a:t>
            </a:r>
            <a:endParaRPr/>
          </a:p>
        </p:txBody>
      </p:sp>
      <p:sp>
        <p:nvSpPr>
          <p:cNvPr id="8280" name="Google Shape;8280;p36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281" name="Google Shape;8281;p369"/>
          <p:cNvSpPr txBox="1"/>
          <p:nvPr/>
        </p:nvSpPr>
        <p:spPr>
          <a:xfrm>
            <a:off x="2608263" y="5497513"/>
            <a:ext cx="5442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Gemäß den soeben ab</a:t>
            </a:r>
            <a:r>
              <a:rPr lang="en-US" sz="1200">
                <a:solidFill>
                  <a:srgbClr val="0000FF"/>
                </a:solidFill>
              </a:rPr>
              <a:t> Engwinkelglaukom</a:t>
            </a:r>
            <a:r>
              <a:rPr b="0" i="0" lang="en-US" sz="1200" u="none" cap="none" strike="noStrike">
                <a:solidFill>
                  <a:srgbClr val="0000FF"/>
                </a:solidFill>
                <a:latin typeface="Arial"/>
                <a:ea typeface="Arial"/>
                <a:cs typeface="Arial"/>
                <a:sym typeface="Arial"/>
              </a:rPr>
              <a:t>en Übersichtsarbeiten: </a:t>
            </a:r>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 Welche grundlegende Tatsache haben A-R und Peters gemeinsam?</a:t>
            </a:r>
            <a:endParaRPr/>
          </a:p>
        </p:txBody>
      </p:sp>
      <p:sp>
        <p:nvSpPr>
          <p:cNvPr id="8282" name="Google Shape;8282;p369"/>
          <p:cNvSpPr/>
          <p:nvPr/>
        </p:nvSpPr>
        <p:spPr>
          <a:xfrm>
            <a:off x="4070350" y="4371975"/>
            <a:ext cx="220663" cy="646113"/>
          </a:xfrm>
          <a:prstGeom prst="rightBrace">
            <a:avLst>
              <a:gd fmla="val 8333" name="adj1"/>
              <a:gd fmla="val 50000" name="adj2"/>
            </a:avLst>
          </a:pr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283" name="Google Shape;8283;p369"/>
          <p:cNvSpPr txBox="1"/>
          <p:nvPr/>
        </p:nvSpPr>
        <p:spPr>
          <a:xfrm>
            <a:off x="4295775" y="4540250"/>
            <a:ext cx="3356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Beide sind … </a:t>
            </a:r>
            <a:r>
              <a:rPr b="0" i="0" lang="en-US" sz="1200" u="none" cap="none" strike="noStrike">
                <a:solidFill>
                  <a:schemeClr val="dk1"/>
                </a:solidFill>
                <a:latin typeface="Arial"/>
                <a:ea typeface="Arial"/>
                <a:cs typeface="Arial"/>
                <a:sym typeface="Arial"/>
              </a:rPr>
              <a:t>Dysgenesien des </a:t>
            </a:r>
            <a:r>
              <a:rPr lang="en-US" sz="1200">
                <a:solidFill>
                  <a:schemeClr val="dk1"/>
                </a:solidFill>
                <a:extLst>
                  <a:ext uri="http://customooxmlschemas.google.com/">
                    <go:slidesCustomData xmlns:go="http://customooxmlschemas.google.com/" textRoundtripDataId="61"/>
                  </a:ext>
                </a:extLst>
              </a:rPr>
              <a:t>vorderen</a:t>
            </a:r>
            <a:r>
              <a:rPr lang="en-US" sz="1200">
                <a:solidFill>
                  <a:schemeClr val="dk1"/>
                </a:solidFill>
              </a:rPr>
              <a:t> Augenabschnitts</a:t>
            </a:r>
            <a:endParaRPr/>
          </a:p>
        </p:txBody>
      </p:sp>
      <p:sp>
        <p:nvSpPr>
          <p:cNvPr id="8284" name="Google Shape;8284;p36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spTree>
  </p:cSld>
  <p:clrMapOvr>
    <a:masterClrMapping/>
  </p:clrMapOvr>
</p:sld>
</file>

<file path=ppt/slides/slide3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8" name="Shape 8288"/>
        <p:cNvGrpSpPr/>
        <p:nvPr/>
      </p:nvGrpSpPr>
      <p:grpSpPr>
        <a:xfrm>
          <a:off x="0" y="0"/>
          <a:ext cx="0" cy="0"/>
          <a:chOff x="0" y="0"/>
          <a:chExt cx="0" cy="0"/>
        </a:xfrm>
      </p:grpSpPr>
      <p:sp>
        <p:nvSpPr>
          <p:cNvPr id="8289" name="Google Shape;8289;p37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290" name="Google Shape;8290;p37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291" name="Google Shape;8291;p37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292" name="Google Shape;8292;p37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293" name="Google Shape;8293;p37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294" name="Google Shape;8294;p37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295" name="Google Shape;8295;p37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296" name="Google Shape;8296;p370"/>
          <p:cNvCxnSpPr>
            <a:stCxn id="829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297" name="Google Shape;8297;p370"/>
          <p:cNvCxnSpPr>
            <a:stCxn id="829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298" name="Google Shape;8298;p370"/>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8299" name="Google Shape;8299;p37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300" name="Google Shape;8300;p37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301" name="Google Shape;8301;p37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302" name="Google Shape;8302;p37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303" name="Google Shape;8303;p37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304" name="Google Shape;8304;p37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8305" name="Google Shape;8305;p37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306" name="Google Shape;8306;p370"/>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8307" name="Google Shape;8307;p37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308" name="Google Shape;8308;p37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8309" name="Google Shape;8309;p370"/>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8310" name="Google Shape;8310;p37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311" name="Google Shape;8311;p370"/>
          <p:cNvSpPr txBox="1"/>
          <p:nvPr/>
        </p:nvSpPr>
        <p:spPr>
          <a:xfrm>
            <a:off x="2608263" y="4694238"/>
            <a:ext cx="160813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Peters-Anomalie</a:t>
            </a:r>
            <a:endParaRPr/>
          </a:p>
        </p:txBody>
      </p:sp>
      <p:sp>
        <p:nvSpPr>
          <p:cNvPr id="8312" name="Google Shape;8312;p37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8313" name="Google Shape;8313;p370"/>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8314" name="Google Shape;8314;p37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315" name="Google Shape;8315;p370"/>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8316" name="Google Shape;8316;p370"/>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8317" name="Google Shape;8317;p37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318" name="Google Shape;8318;p37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319" name="Google Shape;8319;p37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320" name="Google Shape;8320;p37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321" name="Google Shape;8321;p37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322" name="Google Shape;8322;p370"/>
          <p:cNvSpPr txBox="1"/>
          <p:nvPr/>
        </p:nvSpPr>
        <p:spPr>
          <a:xfrm>
            <a:off x="2608263" y="5497513"/>
            <a:ext cx="5740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Gemäß den soeben ab</a:t>
            </a:r>
            <a:r>
              <a:rPr lang="en-US" sz="1200">
                <a:solidFill>
                  <a:srgbClr val="0000FF"/>
                </a:solidFill>
              </a:rPr>
              <a:t> Engwinkelglaukom</a:t>
            </a:r>
            <a:r>
              <a:rPr b="0" i="0" lang="en-US" sz="1200" u="none" cap="none" strike="noStrike">
                <a:solidFill>
                  <a:srgbClr val="0000FF"/>
                </a:solidFill>
                <a:latin typeface="Arial"/>
                <a:ea typeface="Arial"/>
                <a:cs typeface="Arial"/>
                <a:sym typeface="Arial"/>
              </a:rPr>
              <a:t>en Überprüfungen: </a:t>
            </a:r>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 Welche grundlegende Tatsache haben A-R und Peters gemeinsam?</a:t>
            </a:r>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 Welche grundlegende Tatsache haben Peters und Aniridie gemeinsam?</a:t>
            </a:r>
            <a:endParaRPr/>
          </a:p>
        </p:txBody>
      </p:sp>
      <p:sp>
        <p:nvSpPr>
          <p:cNvPr id="8323" name="Google Shape;8323;p370"/>
          <p:cNvSpPr/>
          <p:nvPr/>
        </p:nvSpPr>
        <p:spPr>
          <a:xfrm>
            <a:off x="4070350" y="4371975"/>
            <a:ext cx="220663" cy="646113"/>
          </a:xfrm>
          <a:prstGeom prst="rightBrace">
            <a:avLst>
              <a:gd fmla="val 8333" name="adj1"/>
              <a:gd fmla="val 50000" name="adj2"/>
            </a:avLst>
          </a:prstGeom>
          <a:noFill/>
          <a:ln cap="flat" cmpd="sng" w="9525">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324" name="Google Shape;8324;p370"/>
          <p:cNvSpPr txBox="1"/>
          <p:nvPr/>
        </p:nvSpPr>
        <p:spPr>
          <a:xfrm>
            <a:off x="4295775" y="4540250"/>
            <a:ext cx="3356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Beide sind … Dysgenesien des </a:t>
            </a:r>
            <a:r>
              <a:rPr lang="en-US" sz="1200">
                <a:solidFill>
                  <a:srgbClr val="BFBFBF"/>
                </a:solidFill>
              </a:rPr>
              <a:t>vorderen Augenabschnitts</a:t>
            </a:r>
            <a:endParaRPr/>
          </a:p>
        </p:txBody>
      </p:sp>
      <p:sp>
        <p:nvSpPr>
          <p:cNvPr id="8325" name="Google Shape;8325;p370"/>
          <p:cNvSpPr/>
          <p:nvPr/>
        </p:nvSpPr>
        <p:spPr>
          <a:xfrm>
            <a:off x="4265613" y="4710113"/>
            <a:ext cx="220662" cy="646112"/>
          </a:xfrm>
          <a:prstGeom prst="rightBrace">
            <a:avLst>
              <a:gd fmla="val 8333" name="adj1"/>
              <a:gd fmla="val 50000" name="adj2"/>
            </a:avLst>
          </a:pr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326" name="Google Shape;8326;p370"/>
          <p:cNvSpPr txBox="1"/>
          <p:nvPr/>
        </p:nvSpPr>
        <p:spPr>
          <a:xfrm>
            <a:off x="4491038" y="4878388"/>
            <a:ext cx="1041400"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Beide sind…</a:t>
            </a:r>
            <a:endParaRPr/>
          </a:p>
        </p:txBody>
      </p:sp>
    </p:spTree>
  </p:cSld>
  <p:clrMapOvr>
    <a:masterClrMapping/>
  </p:clrMapOvr>
</p:sld>
</file>

<file path=ppt/slides/slide3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0" name="Shape 8330"/>
        <p:cNvGrpSpPr/>
        <p:nvPr/>
      </p:nvGrpSpPr>
      <p:grpSpPr>
        <a:xfrm>
          <a:off x="0" y="0"/>
          <a:ext cx="0" cy="0"/>
          <a:chOff x="0" y="0"/>
          <a:chExt cx="0" cy="0"/>
        </a:xfrm>
      </p:grpSpPr>
      <p:sp>
        <p:nvSpPr>
          <p:cNvPr id="8331" name="Google Shape;8331;p37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332" name="Google Shape;8332;p37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333" name="Google Shape;8333;p37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334" name="Google Shape;8334;p37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335" name="Google Shape;8335;p37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336" name="Google Shape;8336;p37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337" name="Google Shape;8337;p37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338" name="Google Shape;8338;p371"/>
          <p:cNvCxnSpPr>
            <a:stCxn id="833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339" name="Google Shape;8339;p371"/>
          <p:cNvCxnSpPr>
            <a:stCxn id="833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340" name="Google Shape;8340;p37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8341" name="Google Shape;8341;p37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342" name="Google Shape;8342;p37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343" name="Google Shape;8343;p37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344" name="Google Shape;8344;p37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345" name="Google Shape;8345;p37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346" name="Google Shape;8346;p37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8347" name="Google Shape;8347;p37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348" name="Google Shape;8348;p371"/>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8349" name="Google Shape;8349;p37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350" name="Google Shape;8350;p37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8351" name="Google Shape;8351;p371"/>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8352" name="Google Shape;8352;p37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353" name="Google Shape;8353;p371"/>
          <p:cNvSpPr txBox="1"/>
          <p:nvPr/>
        </p:nvSpPr>
        <p:spPr>
          <a:xfrm>
            <a:off x="2608263" y="4694238"/>
            <a:ext cx="160813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Peters-Anomalie</a:t>
            </a:r>
            <a:endParaRPr/>
          </a:p>
        </p:txBody>
      </p:sp>
      <p:sp>
        <p:nvSpPr>
          <p:cNvPr id="8354" name="Google Shape;8354;p37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Aniridie</a:t>
            </a:r>
            <a:endParaRPr/>
          </a:p>
        </p:txBody>
      </p:sp>
      <p:cxnSp>
        <p:nvCxnSpPr>
          <p:cNvPr id="8355" name="Google Shape;8355;p371"/>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8356" name="Google Shape;8356;p37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357" name="Google Shape;8357;p371"/>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8358" name="Google Shape;8358;p371"/>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8359" name="Google Shape;8359;p37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360" name="Google Shape;8360;p37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361" name="Google Shape;8361;p37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362" name="Google Shape;8362;p37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363" name="Google Shape;8363;p37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364" name="Google Shape;8364;p371"/>
          <p:cNvSpPr txBox="1"/>
          <p:nvPr/>
        </p:nvSpPr>
        <p:spPr>
          <a:xfrm>
            <a:off x="2608263" y="5497513"/>
            <a:ext cx="5740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Gemäß den soeben ab</a:t>
            </a:r>
            <a:r>
              <a:rPr lang="en-US" sz="1200">
                <a:solidFill>
                  <a:srgbClr val="0000FF"/>
                </a:solidFill>
              </a:rPr>
              <a:t> Engwinkelglaukom</a:t>
            </a:r>
            <a:r>
              <a:rPr b="0" i="0" lang="en-US" sz="1200" u="none" cap="none" strike="noStrike">
                <a:solidFill>
                  <a:srgbClr val="0000FF"/>
                </a:solidFill>
                <a:latin typeface="Arial"/>
                <a:ea typeface="Arial"/>
                <a:cs typeface="Arial"/>
                <a:sym typeface="Arial"/>
              </a:rPr>
              <a:t>en Übersichtsarbeiten: </a:t>
            </a:r>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 Welche grundlegende Tatsache haben A-R und Peters gemeinsam?</a:t>
            </a:r>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 Welche grundlegende Tatsache haben Peters und Aniridie gemeinsam?</a:t>
            </a:r>
            <a:endParaRPr/>
          </a:p>
        </p:txBody>
      </p:sp>
      <p:sp>
        <p:nvSpPr>
          <p:cNvPr id="8365" name="Google Shape;8365;p371"/>
          <p:cNvSpPr/>
          <p:nvPr/>
        </p:nvSpPr>
        <p:spPr>
          <a:xfrm>
            <a:off x="4070350" y="4371975"/>
            <a:ext cx="220663" cy="646113"/>
          </a:xfrm>
          <a:prstGeom prst="rightBrace">
            <a:avLst>
              <a:gd fmla="val 8333" name="adj1"/>
              <a:gd fmla="val 50000" name="adj2"/>
            </a:avLst>
          </a:prstGeom>
          <a:noFill/>
          <a:ln cap="flat" cmpd="sng" w="9525">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366" name="Google Shape;8366;p371"/>
          <p:cNvSpPr txBox="1"/>
          <p:nvPr/>
        </p:nvSpPr>
        <p:spPr>
          <a:xfrm>
            <a:off x="4295775" y="4540250"/>
            <a:ext cx="3356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Beide sind … Dysgenesien des </a:t>
            </a:r>
            <a:r>
              <a:rPr lang="en-US" sz="1200">
                <a:solidFill>
                  <a:srgbClr val="BFBFBF"/>
                </a:solidFill>
              </a:rPr>
              <a:t>v</a:t>
            </a:r>
            <a:r>
              <a:rPr b="0" i="0" lang="en-US" sz="1200" u="none" cap="none" strike="noStrike">
                <a:solidFill>
                  <a:srgbClr val="BFBFBF"/>
                </a:solidFill>
                <a:latin typeface="Arial"/>
                <a:ea typeface="Arial"/>
                <a:cs typeface="Arial"/>
                <a:sym typeface="Arial"/>
              </a:rPr>
              <a:t>order</a:t>
            </a:r>
            <a:r>
              <a:rPr lang="en-US" sz="1200">
                <a:solidFill>
                  <a:srgbClr val="BFBFBF"/>
                </a:solidFill>
              </a:rPr>
              <a:t>en Augenabschnitts</a:t>
            </a:r>
            <a:endParaRPr/>
          </a:p>
        </p:txBody>
      </p:sp>
      <p:sp>
        <p:nvSpPr>
          <p:cNvPr id="8367" name="Google Shape;8367;p371"/>
          <p:cNvSpPr/>
          <p:nvPr/>
        </p:nvSpPr>
        <p:spPr>
          <a:xfrm>
            <a:off x="4265613" y="4710113"/>
            <a:ext cx="220662" cy="646112"/>
          </a:xfrm>
          <a:prstGeom prst="rightBrace">
            <a:avLst>
              <a:gd fmla="val 8333" name="adj1"/>
              <a:gd fmla="val 50000" name="adj2"/>
            </a:avLst>
          </a:prstGeom>
          <a:noFill/>
          <a:ln cap="flat" cmpd="sng" w="9525">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8368" name="Google Shape;8368;p371"/>
          <p:cNvSpPr txBox="1"/>
          <p:nvPr/>
        </p:nvSpPr>
        <p:spPr>
          <a:xfrm>
            <a:off x="4491038" y="4878388"/>
            <a:ext cx="2344737"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Beide sind … </a:t>
            </a:r>
            <a:r>
              <a:rPr b="0" i="1" lang="en-US" sz="1200" u="none" cap="none" strike="noStrike">
                <a:solidFill>
                  <a:schemeClr val="dk1"/>
                </a:solidFill>
                <a:latin typeface="Arial"/>
                <a:ea typeface="Arial"/>
                <a:cs typeface="Arial"/>
                <a:sym typeface="Arial"/>
              </a:rPr>
              <a:t>PAX6</a:t>
            </a:r>
            <a:r>
              <a:rPr b="0" i="0" lang="en-US" sz="1200" u="none" cap="none" strike="noStrike">
                <a:solidFill>
                  <a:schemeClr val="dk1"/>
                </a:solidFill>
                <a:latin typeface="Arial"/>
                <a:ea typeface="Arial"/>
                <a:cs typeface="Arial"/>
                <a:sym typeface="Arial"/>
              </a:rPr>
              <a:t>-Erkrankungen</a:t>
            </a:r>
            <a:endParaRPr/>
          </a:p>
        </p:txBody>
      </p:sp>
    </p:spTree>
  </p:cSld>
  <p:clrMapOvr>
    <a:masterClrMapping/>
  </p:clrMapOvr>
</p:sld>
</file>

<file path=ppt/slides/slide3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72" name="Shape 8372"/>
        <p:cNvGrpSpPr/>
        <p:nvPr/>
      </p:nvGrpSpPr>
      <p:grpSpPr>
        <a:xfrm>
          <a:off x="0" y="0"/>
          <a:ext cx="0" cy="0"/>
          <a:chOff x="0" y="0"/>
          <a:chExt cx="0" cy="0"/>
        </a:xfrm>
      </p:grpSpPr>
      <p:sp>
        <p:nvSpPr>
          <p:cNvPr id="8373" name="Google Shape;8373;p37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374" name="Google Shape;8374;p372"/>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8375" name="Google Shape;8375;p37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8376" name="Google Shape;8376;p37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377" name="Google Shape;8377;p372"/>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8378" name="Google Shape;8378;p37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379" name="Google Shape;8379;p37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380" name="Google Shape;8380;p372"/>
          <p:cNvCxnSpPr>
            <a:stCxn id="8374"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381" name="Google Shape;8381;p372"/>
          <p:cNvCxnSpPr>
            <a:stCxn id="8374"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382" name="Google Shape;8382;p372"/>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8383" name="Google Shape;8383;p37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384" name="Google Shape;8384;p37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385" name="Google Shape;8385;p37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386" name="Google Shape;8386;p37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387" name="Google Shape;8387;p37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388" name="Google Shape;8388;p37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389" name="Google Shape;8389;p37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390" name="Google Shape;8390;p37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391" name="Google Shape;8391;p37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392" name="Google Shape;8392;p37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8393" name="Google Shape;8393;p372"/>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8394" name="Google Shape;8394;p37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395" name="Google Shape;8395;p372"/>
          <p:cNvSpPr txBox="1"/>
          <p:nvPr/>
        </p:nvSpPr>
        <p:spPr>
          <a:xfrm>
            <a:off x="2608263" y="4694238"/>
            <a:ext cx="160813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Peters-Anomalie</a:t>
            </a:r>
            <a:endParaRPr/>
          </a:p>
        </p:txBody>
      </p:sp>
      <p:sp>
        <p:nvSpPr>
          <p:cNvPr id="8396" name="Google Shape;8396;p37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Aniridie</a:t>
            </a:r>
            <a:endParaRPr/>
          </a:p>
        </p:txBody>
      </p:sp>
      <p:cxnSp>
        <p:nvCxnSpPr>
          <p:cNvPr id="8397" name="Google Shape;8397;p37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398" name="Google Shape;8398;p37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399" name="Google Shape;8399;p37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400" name="Google Shape;8400;p37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401" name="Google Shape;8401;p37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8402" name="Google Shape;8402;p37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403" name="Google Shape;8403;p37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404" name="Google Shape;8404;p37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405" name="Google Shape;8405;p37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406" name="Google Shape;8406;p372"/>
          <p:cNvSpPr txBox="1"/>
          <p:nvPr/>
        </p:nvSpPr>
        <p:spPr>
          <a:xfrm>
            <a:off x="2608263" y="5497513"/>
            <a:ext cx="5740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Gemäß den soeben ab</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en Übersichtsarbeiten: </a:t>
            </a:r>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 Welche grundlegende Tatsache haben A-R und Peters gemeinsam?</a:t>
            </a:r>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 Welche grundlegende Tatsache haben Peters und Aniridie gemeinsam?</a:t>
            </a:r>
            <a:endParaRPr/>
          </a:p>
        </p:txBody>
      </p:sp>
      <p:sp>
        <p:nvSpPr>
          <p:cNvPr id="8407" name="Google Shape;8407;p372"/>
          <p:cNvSpPr/>
          <p:nvPr/>
        </p:nvSpPr>
        <p:spPr>
          <a:xfrm>
            <a:off x="4070350" y="4371975"/>
            <a:ext cx="220663" cy="646113"/>
          </a:xfrm>
          <a:prstGeom prst="rightBrace">
            <a:avLst>
              <a:gd fmla="val 8333" name="adj1"/>
              <a:gd fmla="val 50000" name="adj2"/>
            </a:avLst>
          </a:prstGeom>
          <a:noFill/>
          <a:ln cap="flat" cmpd="sng" w="9525">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8408" name="Google Shape;8408;p372"/>
          <p:cNvSpPr txBox="1"/>
          <p:nvPr/>
        </p:nvSpPr>
        <p:spPr>
          <a:xfrm>
            <a:off x="4295775" y="4540250"/>
            <a:ext cx="3356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Beide sind … Dysgenesien des </a:t>
            </a:r>
            <a:r>
              <a:rPr lang="en-US" sz="1200">
                <a:solidFill>
                  <a:srgbClr val="BFBFBF"/>
                </a:solidFill>
              </a:rPr>
              <a:t>vorderen Augenabschnitts</a:t>
            </a:r>
            <a:endParaRPr/>
          </a:p>
        </p:txBody>
      </p:sp>
      <p:sp>
        <p:nvSpPr>
          <p:cNvPr id="8409" name="Google Shape;8409;p372"/>
          <p:cNvSpPr/>
          <p:nvPr/>
        </p:nvSpPr>
        <p:spPr>
          <a:xfrm>
            <a:off x="4265613" y="4710113"/>
            <a:ext cx="220662" cy="646112"/>
          </a:xfrm>
          <a:prstGeom prst="rightBrace">
            <a:avLst>
              <a:gd fmla="val 8333" name="adj1"/>
              <a:gd fmla="val 50000" name="adj2"/>
            </a:avLst>
          </a:prstGeom>
          <a:noFill/>
          <a:ln cap="flat" cmpd="sng" w="9525">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8410" name="Google Shape;8410;p372"/>
          <p:cNvSpPr txBox="1"/>
          <p:nvPr/>
        </p:nvSpPr>
        <p:spPr>
          <a:xfrm>
            <a:off x="4491038" y="4878388"/>
            <a:ext cx="2344737"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Beide sind … </a:t>
            </a:r>
            <a:r>
              <a:rPr b="0" i="1" lang="en-US" sz="1200" u="none" cap="none" strike="noStrike">
                <a:solidFill>
                  <a:srgbClr val="BFBFBF"/>
                </a:solidFill>
                <a:latin typeface="Arial"/>
                <a:ea typeface="Arial"/>
                <a:cs typeface="Arial"/>
                <a:sym typeface="Arial"/>
              </a:rPr>
              <a:t>PAX6</a:t>
            </a:r>
            <a:r>
              <a:rPr b="0" i="0" lang="en-US" sz="1200" u="none" cap="none" strike="noStrike">
                <a:solidFill>
                  <a:srgbClr val="BFBFBF"/>
                </a:solidFill>
                <a:latin typeface="Arial"/>
                <a:ea typeface="Arial"/>
                <a:cs typeface="Arial"/>
                <a:sym typeface="Arial"/>
              </a:rPr>
              <a:t>-Erkrankungen</a:t>
            </a:r>
            <a:endParaRPr/>
          </a:p>
        </p:txBody>
      </p:sp>
      <p:sp>
        <p:nvSpPr>
          <p:cNvPr id="8411" name="Google Shape;8411;p372"/>
          <p:cNvSpPr txBox="1"/>
          <p:nvPr/>
        </p:nvSpPr>
        <p:spPr>
          <a:xfrm>
            <a:off x="1908175" y="3360738"/>
            <a:ext cx="5329238" cy="830262"/>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Weitere Informationen zu den Dysgenesien des vorderen Augenabschnitts finden Sie in der Folienreihe </a:t>
            </a:r>
            <a:r>
              <a:rPr b="0" i="0" lang="en-US" sz="1200" u="none" cap="none" strike="noStrike">
                <a:solidFill>
                  <a:schemeClr val="dk1"/>
                </a:solidFill>
                <a:latin typeface="Arial"/>
                <a:ea typeface="Arial"/>
                <a:cs typeface="Arial"/>
                <a:sym typeface="Arial"/>
              </a:rPr>
              <a:t>FELT7</a:t>
            </a:r>
            <a:r>
              <a:rPr b="0" i="1" lang="en-US" sz="1200" u="none" cap="none" strike="noStrike">
                <a:solidFill>
                  <a:schemeClr val="dk1"/>
                </a:solidFill>
                <a:latin typeface="Arial"/>
                <a:ea typeface="Arial"/>
                <a:cs typeface="Arial"/>
                <a:sym typeface="Arial"/>
              </a:rPr>
              <a:t> </a:t>
            </a:r>
            <a:endParaRPr/>
          </a:p>
        </p:txBody>
      </p:sp>
    </p:spTree>
  </p:cSld>
  <p:clrMapOvr>
    <a:masterClrMapping/>
  </p:clrMapOvr>
</p:sld>
</file>

<file path=ppt/slides/slide3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15" name="Shape 8415"/>
        <p:cNvGrpSpPr/>
        <p:nvPr/>
      </p:nvGrpSpPr>
      <p:grpSpPr>
        <a:xfrm>
          <a:off x="0" y="0"/>
          <a:ext cx="0" cy="0"/>
          <a:chOff x="0" y="0"/>
          <a:chExt cx="0" cy="0"/>
        </a:xfrm>
      </p:grpSpPr>
      <p:sp>
        <p:nvSpPr>
          <p:cNvPr id="8416" name="Google Shape;8416;p37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id="8417" name="Google Shape;8417;p373"/>
          <p:cNvPicPr preferRelativeResize="0"/>
          <p:nvPr/>
        </p:nvPicPr>
        <p:blipFill rotWithShape="1">
          <a:blip r:embed="rId3">
            <a:alphaModFix/>
          </a:blip>
          <a:srcRect b="0" l="0" r="0" t="0"/>
          <a:stretch/>
        </p:blipFill>
        <p:spPr>
          <a:xfrm>
            <a:off x="963613" y="1050925"/>
            <a:ext cx="7216775" cy="4756150"/>
          </a:xfrm>
          <a:prstGeom prst="rect">
            <a:avLst/>
          </a:prstGeom>
          <a:noFill/>
          <a:ln>
            <a:noFill/>
          </a:ln>
        </p:spPr>
      </p:pic>
      <p:sp>
        <p:nvSpPr>
          <p:cNvPr id="8418" name="Google Shape;8418;p373"/>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8419" name="Google Shape;8419;p373"/>
          <p:cNvSpPr txBox="1"/>
          <p:nvPr/>
        </p:nvSpPr>
        <p:spPr>
          <a:xfrm>
            <a:off x="1479550" y="5905500"/>
            <a:ext cx="6184900" cy="6477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Der Vollständigkeit halber: Die vollständige Liste der sekundären Glaukome im Zusammenhang mit </a:t>
            </a:r>
            <a:r>
              <a:rPr b="0" i="1" lang="en-US" sz="1200" u="none" cap="none" strike="noStrike">
                <a:solidFill>
                  <a:schemeClr val="dk1"/>
                </a:solidFill>
                <a:latin typeface="Arial"/>
                <a:ea typeface="Arial"/>
                <a:cs typeface="Arial"/>
                <a:sym typeface="Arial"/>
              </a:rPr>
              <a:t>nicht erworbenen Augenerkrankungen</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1" name="Shape 661"/>
        <p:cNvGrpSpPr/>
        <p:nvPr/>
      </p:nvGrpSpPr>
      <p:grpSpPr>
        <a:xfrm>
          <a:off x="0" y="0"/>
          <a:ext cx="0" cy="0"/>
          <a:chOff x="0" y="0"/>
          <a:chExt cx="0" cy="0"/>
        </a:xfrm>
      </p:grpSpPr>
      <p:sp>
        <p:nvSpPr>
          <p:cNvPr id="662" name="Google Shape;662;p3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663" name="Google Shape;663;p3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64" name="Google Shape;664;p39"/>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665" name="Google Shape;665;p39"/>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666" name="Google Shape;666;p39"/>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667" name="Google Shape;667;p39"/>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668" name="Google Shape;668;p39"/>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669" name="Google Shape;669;p39"/>
          <p:cNvSpPr txBox="1"/>
          <p:nvPr/>
        </p:nvSpPr>
        <p:spPr>
          <a:xfrm>
            <a:off x="3852863" y="2286000"/>
            <a:ext cx="4754700" cy="3966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IOD-Grenzwert für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10 bis „</a:t>
            </a:r>
            <a:r>
              <a:rPr lang="en-US" sz="1200">
                <a:solidFill>
                  <a:srgbClr val="BFBFBF"/>
                </a:solidFill>
              </a:rPr>
              <a:t>unterer Teenager-Bereich</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„Mittleres Kindesalter“ (</a:t>
            </a:r>
            <a:r>
              <a:rPr lang="en-US" sz="1200">
                <a:solidFill>
                  <a:srgbClr val="BFBFBF"/>
                </a:solidFill>
              </a:rPr>
              <a:t>gleichfalls</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der Augeninnendruck bei Weinen fälschlicherweise zu hoch gemessen werden kann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a:t>
            </a:r>
            <a:r>
              <a:rPr b="1" lang="en-US" sz="1200">
                <a:solidFill>
                  <a:schemeClr val="dk1"/>
                </a:solidFill>
              </a:rPr>
              <a:t>Untersuchung in Allgemeinanästhesie </a:t>
            </a:r>
            <a:r>
              <a:rPr b="0" i="0" lang="en-US" sz="1200" u="none" cap="none" strike="noStrike">
                <a:solidFill>
                  <a:srgbClr val="BFBFBF"/>
                </a:solidFill>
                <a:latin typeface="Arial"/>
                <a:ea typeface="Arial"/>
                <a:cs typeface="Arial"/>
                <a:sym typeface="Arial"/>
              </a:rPr>
              <a:t>(was für </a:t>
            </a:r>
            <a:r>
              <a:rPr b="0" i="1" lang="en-US" sz="1200" u="none" cap="none" strike="noStrike">
                <a:solidFill>
                  <a:srgbClr val="BFBFBF"/>
                </a:solidFill>
                <a:latin typeface="Arial"/>
                <a:ea typeface="Arial"/>
                <a:cs typeface="Arial"/>
                <a:sym typeface="Arial"/>
              </a:rPr>
              <a:t>„Untersuchung unter Narkose“ </a:t>
            </a:r>
            <a:r>
              <a:rPr b="0" i="0" lang="en-US" sz="1200" u="none" cap="none" strike="noStrike">
                <a:solidFill>
                  <a:srgbClr val="BFBFBF"/>
                </a:solidFill>
                <a:latin typeface="Arial"/>
                <a:ea typeface="Arial"/>
                <a:cs typeface="Arial"/>
                <a:sym typeface="Arial"/>
              </a:rPr>
              <a:t>steht)</a:t>
            </a:r>
            <a:endParaRPr/>
          </a:p>
        </p:txBody>
      </p:sp>
      <p:sp>
        <p:nvSpPr>
          <p:cNvPr id="670" name="Google Shape;670;p39"/>
          <p:cNvSpPr txBox="1"/>
          <p:nvPr/>
        </p:nvSpPr>
        <p:spPr>
          <a:xfrm>
            <a:off x="2832100" y="4945063"/>
            <a:ext cx="4343400" cy="13843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Die Messung des Augeninnendrucks bei einem betäubten oder sedierten Kind birgt eigene Herausforderungen. Die meisten Anästhetika und Sedativa senken den Augeninnendruck. Wichtige Ausnahmen sind:</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--Ketamin: </a:t>
            </a:r>
            <a:r>
              <a:rPr b="0" i="0" lang="en-US" sz="1200" u="none" cap="none" strike="noStrike">
                <a:solidFill>
                  <a:schemeClr val="dk1"/>
                </a:solidFill>
                <a:latin typeface="Arial"/>
                <a:ea typeface="Arial"/>
                <a:cs typeface="Arial"/>
                <a:sym typeface="Arial"/>
              </a:rPr>
              <a:t>Erhöht den Augeninnendruck</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--Chloralhydrat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--Midazolam</a:t>
            </a:r>
            <a:endParaRPr/>
          </a:p>
        </p:txBody>
      </p:sp>
      <p:sp>
        <p:nvSpPr>
          <p:cNvPr id="671" name="Google Shape;671;p3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672" name="Google Shape;672;p39"/>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673" name="Google Shape;673;p3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674" name="Google Shape;674;p3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3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3" name="Shape 8423"/>
        <p:cNvGrpSpPr/>
        <p:nvPr/>
      </p:nvGrpSpPr>
      <p:grpSpPr>
        <a:xfrm>
          <a:off x="0" y="0"/>
          <a:ext cx="0" cy="0"/>
          <a:chOff x="0" y="0"/>
          <a:chExt cx="0" cy="0"/>
        </a:xfrm>
      </p:grpSpPr>
      <p:sp>
        <p:nvSpPr>
          <p:cNvPr id="8424" name="Google Shape;8424;p37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425" name="Google Shape;8425;p37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426" name="Google Shape;8426;p37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427" name="Google Shape;8427;p37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428" name="Google Shape;8428;p37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429" name="Google Shape;8429;p37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430" name="Google Shape;8430;p37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431" name="Google Shape;8431;p374"/>
          <p:cNvCxnSpPr>
            <a:stCxn id="842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432" name="Google Shape;8432;p374"/>
          <p:cNvCxnSpPr>
            <a:stCxn id="842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433" name="Google Shape;8433;p37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Neugeborenen</a:t>
            </a:r>
            <a:endParaRPr/>
          </a:p>
        </p:txBody>
      </p:sp>
      <p:sp>
        <p:nvSpPr>
          <p:cNvPr id="8434" name="Google Shape;8434;p37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435" name="Google Shape;8435;p37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436" name="Google Shape;8436;p37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437" name="Google Shape;8437;p37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438" name="Google Shape;8438;p37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439" name="Google Shape;8439;p37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440" name="Google Shape;8440;p37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441" name="Google Shape;8441;p37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442" name="Google Shape;8442;p37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443" name="Google Shape;8443;p374"/>
          <p:cNvSpPr txBox="1"/>
          <p:nvPr/>
        </p:nvSpPr>
        <p:spPr>
          <a:xfrm>
            <a:off x="4179888" y="3757613"/>
            <a:ext cx="2039937"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1" i="0" lang="en-US" sz="1200" u="none" cap="none" strike="noStrike">
                <a:solidFill>
                  <a:schemeClr val="dk1"/>
                </a:solidFill>
                <a:latin typeface="Arial"/>
                <a:ea typeface="Arial"/>
                <a:cs typeface="Arial"/>
                <a:sym typeface="Arial"/>
              </a:rPr>
              <a:t>Nicht erworbene </a:t>
            </a:r>
            <a:r>
              <a:rPr b="1" i="1" lang="en-US" sz="1200" u="none" cap="none" strike="noStrike">
                <a:solidFill>
                  <a:schemeClr val="dk1"/>
                </a:solidFill>
                <a:latin typeface="Arial"/>
                <a:ea typeface="Arial"/>
                <a:cs typeface="Arial"/>
                <a:sym typeface="Arial"/>
              </a:rPr>
              <a:t>systemische </a:t>
            </a:r>
            <a:r>
              <a:rPr b="1" i="0" lang="en-US" sz="1200" u="none" cap="none" strike="noStrike">
                <a:solidFill>
                  <a:schemeClr val="dk1"/>
                </a:solidFill>
                <a:latin typeface="Arial"/>
                <a:ea typeface="Arial"/>
                <a:cs typeface="Arial"/>
                <a:sym typeface="Arial"/>
              </a:rPr>
              <a:t>Erkrankung</a:t>
            </a:r>
            <a:endParaRPr/>
          </a:p>
        </p:txBody>
      </p:sp>
      <p:cxnSp>
        <p:nvCxnSpPr>
          <p:cNvPr id="8444" name="Google Shape;8444;p37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445" name="Google Shape;8445;p37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446" name="Google Shape;8446;p37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447" name="Google Shape;8447;p37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448" name="Google Shape;8448;p37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449" name="Google Shape;8449;p37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450" name="Google Shape;8450;p37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451" name="Google Shape;8451;p37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452" name="Google Shape;8452;p37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453" name="Google Shape;8453;p37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454" name="Google Shape;8454;p37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455" name="Google Shape;8455;p37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456" name="Google Shape;8456;p37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457" name="Google Shape;8457;p374"/>
          <p:cNvSpPr txBox="1"/>
          <p:nvPr/>
        </p:nvSpPr>
        <p:spPr>
          <a:xfrm>
            <a:off x="1947863" y="4481513"/>
            <a:ext cx="6578700" cy="395100"/>
          </a:xfrm>
          <a:prstGeom prst="rect">
            <a:avLst/>
          </a:prstGeom>
          <a:solidFill>
            <a:srgbClr val="0070C0"/>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lt1"/>
                </a:solidFill>
                <a:latin typeface="Arial"/>
                <a:ea typeface="Arial"/>
                <a:cs typeface="Arial"/>
                <a:sym typeface="Arial"/>
              </a:rPr>
              <a:t>Wenden wir uns nun den sekundären </a:t>
            </a:r>
            <a:r>
              <a:rPr i="1" lang="en-US" sz="1200">
                <a:solidFill>
                  <a:schemeClr val="lt1"/>
                </a:solidFill>
              </a:rPr>
              <a:t>Glaukom im Kindes- und Säuglingsalter</a:t>
            </a:r>
            <a:r>
              <a:rPr b="0" i="1" lang="en-US" sz="1200" u="none" cap="none" strike="noStrike">
                <a:solidFill>
                  <a:schemeClr val="lt1"/>
                </a:solidFill>
                <a:latin typeface="Arial"/>
                <a:ea typeface="Arial"/>
                <a:cs typeface="Arial"/>
                <a:sym typeface="Arial"/>
              </a:rPr>
              <a:t>en zu, die mit nicht erworbenen </a:t>
            </a:r>
            <a:r>
              <a:rPr b="1" i="0" lang="en-US" sz="1200" u="none" cap="none" strike="noStrike">
                <a:solidFill>
                  <a:schemeClr val="lt1"/>
                </a:solidFill>
                <a:latin typeface="Arial"/>
                <a:ea typeface="Arial"/>
                <a:cs typeface="Arial"/>
                <a:sym typeface="Arial"/>
              </a:rPr>
              <a:t>systemischen </a:t>
            </a:r>
            <a:r>
              <a:rPr b="0" i="1" lang="en-US" sz="1200" u="none" cap="none" strike="noStrike">
                <a:solidFill>
                  <a:schemeClr val="lt1"/>
                </a:solidFill>
                <a:latin typeface="Arial"/>
                <a:ea typeface="Arial"/>
                <a:cs typeface="Arial"/>
                <a:sym typeface="Arial"/>
              </a:rPr>
              <a:t>Erkrankungen assoziiert sind</a:t>
            </a:r>
            <a:endParaRPr/>
          </a:p>
        </p:txBody>
      </p:sp>
    </p:spTree>
  </p:cSld>
  <p:clrMapOvr>
    <a:masterClrMapping/>
  </p:clrMapOvr>
</p:sld>
</file>

<file path=ppt/slides/slide3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1" name="Shape 8461"/>
        <p:cNvGrpSpPr/>
        <p:nvPr/>
      </p:nvGrpSpPr>
      <p:grpSpPr>
        <a:xfrm>
          <a:off x="0" y="0"/>
          <a:ext cx="0" cy="0"/>
          <a:chOff x="0" y="0"/>
          <a:chExt cx="0" cy="0"/>
        </a:xfrm>
      </p:grpSpPr>
      <p:sp>
        <p:nvSpPr>
          <p:cNvPr id="8462" name="Google Shape;8462;p37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463" name="Google Shape;8463;p37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464" name="Google Shape;8464;p37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465" name="Google Shape;8465;p37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466" name="Google Shape;8466;p37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467" name="Google Shape;8467;p37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468" name="Google Shape;8468;p37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469" name="Google Shape;8469;p375"/>
          <p:cNvCxnSpPr>
            <a:stCxn id="846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470" name="Google Shape;8470;p375"/>
          <p:cNvCxnSpPr>
            <a:stCxn id="846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471" name="Google Shape;8471;p37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8472" name="Google Shape;8472;p37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473" name="Google Shape;8473;p37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474" name="Google Shape;8474;p37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475" name="Google Shape;8475;p37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476" name="Google Shape;8476;p37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477" name="Google Shape;8477;p37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478" name="Google Shape;8478;p37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479" name="Google Shape;8479;p37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480" name="Google Shape;8480;p37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481" name="Google Shape;8481;p37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482" name="Google Shape;8482;p37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483" name="Google Shape;8483;p37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484" name="Google Shape;8484;p37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485" name="Google Shape;8485;p37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486" name="Google Shape;8486;p37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487" name="Google Shape;8487;p37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488" name="Google Shape;8488;p37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489" name="Google Shape;8489;p37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490" name="Google Shape;8490;p375"/>
          <p:cNvSpPr txBox="1"/>
          <p:nvPr/>
        </p:nvSpPr>
        <p:spPr>
          <a:xfrm>
            <a:off x="4797425" y="4370388"/>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cxnSp>
        <p:nvCxnSpPr>
          <p:cNvPr id="8491" name="Google Shape;8491;p37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492" name="Google Shape;8492;p375"/>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8493" name="Google Shape;8493;p375"/>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494" name="Google Shape;8494;p37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495" name="Google Shape;8495;p375"/>
          <p:cNvSpPr txBox="1"/>
          <p:nvPr/>
        </p:nvSpPr>
        <p:spPr>
          <a:xfrm>
            <a:off x="4806950" y="4718050"/>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8496" name="Google Shape;8496;p37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497" name="Google Shape;8497;p37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498" name="Google Shape;8498;p37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499" name="Google Shape;8499;p375"/>
          <p:cNvSpPr txBox="1"/>
          <p:nvPr/>
        </p:nvSpPr>
        <p:spPr>
          <a:xfrm>
            <a:off x="4073525" y="5237163"/>
            <a:ext cx="4824413" cy="10779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Abgesehen von A-R und Peters [plus] gibt es viele </a:t>
            </a:r>
            <a:r>
              <a:rPr b="1" i="1" lang="en-US" sz="1200" u="none" cap="none" strike="noStrike">
                <a:solidFill>
                  <a:srgbClr val="0000FF"/>
                </a:solidFill>
                <a:latin typeface="Arial"/>
                <a:ea typeface="Arial"/>
                <a:cs typeface="Arial"/>
                <a:sym typeface="Arial"/>
              </a:rPr>
              <a:t>nicht erworbene </a:t>
            </a:r>
            <a:r>
              <a:rPr b="0" i="0" lang="en-US" sz="1200" u="none" cap="none" strike="noStrike">
                <a:solidFill>
                  <a:srgbClr val="0000FF"/>
                </a:solidFill>
                <a:latin typeface="Arial"/>
                <a:ea typeface="Arial"/>
                <a:cs typeface="Arial"/>
                <a:sym typeface="Arial"/>
              </a:rPr>
              <a:t>systemische </a:t>
            </a:r>
            <a:r>
              <a:rPr b="0" i="1" lang="en-US" sz="1200" u="none" cap="none" strike="noStrike">
                <a:solidFill>
                  <a:srgbClr val="0000FF"/>
                </a:solidFill>
                <a:latin typeface="Arial"/>
                <a:ea typeface="Arial"/>
                <a:cs typeface="Arial"/>
                <a:sym typeface="Arial"/>
              </a:rPr>
              <a:t>Erkrankungen, die mit dem kindlichen Glaukom assoziiert sind. Allerdings behandelt das </a:t>
            </a:r>
            <a:r>
              <a:rPr b="0" i="1"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62"/>
                  </a:ext>
                </a:extLst>
              </a:rPr>
              <a:t>Glaukom</a:t>
            </a:r>
            <a:r>
              <a:rPr b="0" i="1" lang="en-US" sz="1200" u="none" cap="none" strike="noStrike">
                <a:solidFill>
                  <a:srgbClr val="0000FF"/>
                </a:solidFill>
                <a:latin typeface="Arial"/>
                <a:ea typeface="Arial"/>
                <a:cs typeface="Arial"/>
                <a:sym typeface="Arial"/>
              </a:rPr>
              <a:t>-Buch nur zwei davon. Welche sind das?</a:t>
            </a:r>
            <a:endParaRPr/>
          </a:p>
        </p:txBody>
      </p:sp>
      <p:sp>
        <p:nvSpPr>
          <p:cNvPr id="8500" name="Google Shape;8500;p37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3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04" name="Shape 8504"/>
        <p:cNvGrpSpPr/>
        <p:nvPr/>
      </p:nvGrpSpPr>
      <p:grpSpPr>
        <a:xfrm>
          <a:off x="0" y="0"/>
          <a:ext cx="0" cy="0"/>
          <a:chOff x="0" y="0"/>
          <a:chExt cx="0" cy="0"/>
        </a:xfrm>
      </p:grpSpPr>
      <p:sp>
        <p:nvSpPr>
          <p:cNvPr id="8505" name="Google Shape;8505;p37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506" name="Google Shape;8506;p37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507" name="Google Shape;8507;p37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508" name="Google Shape;8508;p37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509" name="Google Shape;8509;p37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510" name="Google Shape;8510;p37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511" name="Google Shape;8511;p37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512" name="Google Shape;8512;p376"/>
          <p:cNvCxnSpPr>
            <a:stCxn id="850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513" name="Google Shape;8513;p376"/>
          <p:cNvCxnSpPr>
            <a:stCxn id="850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514" name="Google Shape;8514;p37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8515" name="Google Shape;8515;p37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516" name="Google Shape;8516;p37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517" name="Google Shape;8517;p37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518" name="Google Shape;8518;p37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519" name="Google Shape;8519;p37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520" name="Google Shape;8520;p37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521" name="Google Shape;8521;p37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522" name="Google Shape;8522;p37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523" name="Google Shape;8523;p37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524" name="Google Shape;8524;p37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525" name="Google Shape;8525;p37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526" name="Google Shape;8526;p37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527" name="Google Shape;8527;p37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528" name="Google Shape;8528;p37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529" name="Google Shape;8529;p37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530" name="Google Shape;8530;p37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531" name="Google Shape;8531;p37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532" name="Google Shape;8532;p37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533" name="Google Shape;8533;p376"/>
          <p:cNvSpPr txBox="1"/>
          <p:nvPr/>
        </p:nvSpPr>
        <p:spPr>
          <a:xfrm>
            <a:off x="4797425" y="4370400"/>
            <a:ext cx="1687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Sturge-Weber-Syndrom</a:t>
            </a:r>
            <a:endParaRPr/>
          </a:p>
        </p:txBody>
      </p:sp>
      <p:cxnSp>
        <p:nvCxnSpPr>
          <p:cNvPr id="8534" name="Google Shape;8534;p37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535" name="Google Shape;8535;p376"/>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8536" name="Google Shape;8536;p376"/>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537" name="Google Shape;8537;p37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538" name="Google Shape;8538;p376"/>
          <p:cNvSpPr txBox="1"/>
          <p:nvPr/>
        </p:nvSpPr>
        <p:spPr>
          <a:xfrm>
            <a:off x="4806950" y="4718050"/>
            <a:ext cx="3204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63"/>
                  </a:ext>
                </a:extLst>
              </a:rPr>
              <a:t>NF</a:t>
            </a:r>
            <a:endParaRPr/>
          </a:p>
        </p:txBody>
      </p:sp>
      <p:sp>
        <p:nvSpPr>
          <p:cNvPr id="8539" name="Google Shape;8539;p37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540" name="Google Shape;8540;p37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541" name="Google Shape;8541;p37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542" name="Google Shape;8542;p37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543" name="Google Shape;8543;p376"/>
          <p:cNvSpPr txBox="1"/>
          <p:nvPr/>
        </p:nvSpPr>
        <p:spPr>
          <a:xfrm>
            <a:off x="4073525" y="5237163"/>
            <a:ext cx="48243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Abgesehen von A-R und Peters [plus] gibt es viele </a:t>
            </a:r>
            <a:r>
              <a:rPr b="1" i="1" lang="en-US" sz="1200" u="none" cap="none" strike="noStrike">
                <a:solidFill>
                  <a:srgbClr val="0000FF"/>
                </a:solidFill>
                <a:latin typeface="Arial"/>
                <a:ea typeface="Arial"/>
                <a:cs typeface="Arial"/>
                <a:sym typeface="Arial"/>
              </a:rPr>
              <a:t>nicht erworbene </a:t>
            </a:r>
            <a:r>
              <a:rPr b="0" i="0" lang="en-US" sz="1200" u="none" cap="none" strike="noStrike">
                <a:solidFill>
                  <a:srgbClr val="0000FF"/>
                </a:solidFill>
                <a:latin typeface="Arial"/>
                <a:ea typeface="Arial"/>
                <a:cs typeface="Arial"/>
                <a:sym typeface="Arial"/>
              </a:rPr>
              <a:t>systemische </a:t>
            </a:r>
            <a:r>
              <a:rPr b="0" i="1" lang="en-US" sz="1200" u="none" cap="none" strike="noStrike">
                <a:solidFill>
                  <a:srgbClr val="0000FF"/>
                </a:solidFill>
                <a:latin typeface="Arial"/>
                <a:ea typeface="Arial"/>
                <a:cs typeface="Arial"/>
                <a:sym typeface="Arial"/>
              </a:rPr>
              <a:t>Erkrankungen, die mit dem </a:t>
            </a:r>
            <a:r>
              <a:rPr i="1" lang="en-US" sz="1200">
                <a:solidFill>
                  <a:srgbClr val="0000FF"/>
                </a:solidFill>
              </a:rPr>
              <a:t>Glaukom im Kindes- und Säuglingsalter </a:t>
            </a:r>
            <a:r>
              <a:rPr b="0" i="1" lang="en-US" sz="1200" u="none" cap="none" strike="noStrike">
                <a:solidFill>
                  <a:srgbClr val="0000FF"/>
                </a:solidFill>
                <a:latin typeface="Arial"/>
                <a:ea typeface="Arial"/>
                <a:cs typeface="Arial"/>
                <a:sym typeface="Arial"/>
              </a:rPr>
              <a:t>in Verbindung stehen. Allerdings behandelt das Glaukom-Buch nur zwei davon. Welche sind das?</a:t>
            </a:r>
            <a:endParaRPr/>
          </a:p>
        </p:txBody>
      </p:sp>
    </p:spTree>
  </p:cSld>
  <p:clrMapOvr>
    <a:masterClrMapping/>
  </p:clrMapOvr>
</p:sld>
</file>

<file path=ppt/slides/slide3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7" name="Shape 8547"/>
        <p:cNvGrpSpPr/>
        <p:nvPr/>
      </p:nvGrpSpPr>
      <p:grpSpPr>
        <a:xfrm>
          <a:off x="0" y="0"/>
          <a:ext cx="0" cy="0"/>
          <a:chOff x="0" y="0"/>
          <a:chExt cx="0" cy="0"/>
        </a:xfrm>
      </p:grpSpPr>
      <p:sp>
        <p:nvSpPr>
          <p:cNvPr id="8548" name="Google Shape;8548;p37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549" name="Google Shape;8549;p37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550" name="Google Shape;8550;p37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551" name="Google Shape;8551;p37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552" name="Google Shape;8552;p37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553" name="Google Shape;8553;p37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554" name="Google Shape;8554;p37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555" name="Google Shape;8555;p377"/>
          <p:cNvCxnSpPr>
            <a:stCxn id="854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556" name="Google Shape;8556;p377"/>
          <p:cNvCxnSpPr>
            <a:stCxn id="854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557" name="Google Shape;8557;p377"/>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8558" name="Google Shape;8558;p37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559" name="Google Shape;8559;p37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560" name="Google Shape;8560;p37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561" name="Google Shape;8561;p37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562" name="Google Shape;8562;p37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563" name="Google Shape;8563;p37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564" name="Google Shape;8564;p37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565" name="Google Shape;8565;p37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566" name="Google Shape;8566;p37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567" name="Google Shape;8567;p37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568" name="Google Shape;8568;p37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569" name="Google Shape;8569;p37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570" name="Google Shape;8570;p37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571" name="Google Shape;8571;p37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572" name="Google Shape;8572;p37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573" name="Google Shape;8573;p37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574" name="Google Shape;8574;p37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575" name="Google Shape;8575;p37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576" name="Google Shape;8576;p37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8577" name="Google Shape;8577;p37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578" name="Google Shape;8578;p37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8579" name="Google Shape;8579;p377"/>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580" name="Google Shape;8580;p37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581" name="Google Shape;8581;p37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8582" name="Google Shape;8582;p37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583" name="Google Shape;8583;p37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584" name="Google Shape;8584;p37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585" name="Google Shape;8585;p37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586" name="Google Shape;8586;p377"/>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0" name="Shape 8590"/>
        <p:cNvGrpSpPr/>
        <p:nvPr/>
      </p:nvGrpSpPr>
      <p:grpSpPr>
        <a:xfrm>
          <a:off x="0" y="0"/>
          <a:ext cx="0" cy="0"/>
          <a:chOff x="0" y="0"/>
          <a:chExt cx="0" cy="0"/>
        </a:xfrm>
      </p:grpSpPr>
      <p:sp>
        <p:nvSpPr>
          <p:cNvPr id="8591" name="Google Shape;8591;p37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592" name="Google Shape;8592;p37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593" name="Google Shape;8593;p37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594" name="Google Shape;8594;p37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595" name="Google Shape;8595;p37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596" name="Google Shape;8596;p37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597" name="Google Shape;8597;p37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598" name="Google Shape;8598;p378"/>
          <p:cNvCxnSpPr>
            <a:stCxn id="859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599" name="Google Shape;8599;p378"/>
          <p:cNvCxnSpPr>
            <a:stCxn id="859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600" name="Google Shape;8600;p378"/>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8601" name="Google Shape;8601;p37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602" name="Google Shape;8602;p37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603" name="Google Shape;8603;p37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604" name="Google Shape;8604;p37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605" name="Google Shape;8605;p37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606" name="Google Shape;8606;p37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607" name="Google Shape;8607;p37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608" name="Google Shape;8608;p37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609" name="Google Shape;8609;p37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610" name="Google Shape;8610;p37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611" name="Google Shape;8611;p37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612" name="Google Shape;8612;p37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613" name="Google Shape;8613;p37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614" name="Google Shape;8614;p37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615" name="Google Shape;8615;p37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616" name="Google Shape;8616;p37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617" name="Google Shape;8617;p37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618" name="Google Shape;8618;p37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619" name="Google Shape;8619;p37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8620" name="Google Shape;8620;p37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621" name="Google Shape;8621;p37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8622" name="Google Shape;8622;p378"/>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623" name="Google Shape;8623;p37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624" name="Google Shape;8624;p37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8625" name="Google Shape;8625;p37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626" name="Google Shape;8626;p37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627" name="Google Shape;8627;p37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628" name="Google Shape;8628;p37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629" name="Google Shape;8629;p378"/>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33" name="Shape 8633"/>
        <p:cNvGrpSpPr/>
        <p:nvPr/>
      </p:nvGrpSpPr>
      <p:grpSpPr>
        <a:xfrm>
          <a:off x="0" y="0"/>
          <a:ext cx="0" cy="0"/>
          <a:chOff x="0" y="0"/>
          <a:chExt cx="0" cy="0"/>
        </a:xfrm>
      </p:grpSpPr>
      <p:sp>
        <p:nvSpPr>
          <p:cNvPr id="8634" name="Google Shape;8634;p37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635" name="Google Shape;8635;p37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636" name="Google Shape;8636;p37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637" name="Google Shape;8637;p37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638" name="Google Shape;8638;p37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639" name="Google Shape;8639;p37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640" name="Google Shape;8640;p37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641" name="Google Shape;8641;p379"/>
          <p:cNvCxnSpPr>
            <a:stCxn id="863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642" name="Google Shape;8642;p379"/>
          <p:cNvCxnSpPr>
            <a:stCxn id="863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643" name="Google Shape;8643;p37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8644" name="Google Shape;8644;p37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645" name="Google Shape;8645;p37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646" name="Google Shape;8646;p37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647" name="Google Shape;8647;p37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648" name="Google Shape;8648;p37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649" name="Google Shape;8649;p37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650" name="Google Shape;8650;p37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651" name="Google Shape;8651;p37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652" name="Google Shape;8652;p37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653" name="Google Shape;8653;p37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654" name="Google Shape;8654;p37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655" name="Google Shape;8655;p37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656" name="Google Shape;8656;p37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657" name="Google Shape;8657;p37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658" name="Google Shape;8658;p37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659" name="Google Shape;8659;p37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660" name="Google Shape;8660;p37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661" name="Google Shape;8661;p37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662" name="Google Shape;8662;p37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8663" name="Google Shape;8663;p37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664" name="Google Shape;8664;p37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8665" name="Google Shape;8665;p379"/>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666" name="Google Shape;8666;p37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667" name="Google Shape;8667;p37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8668" name="Google Shape;8668;p37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669" name="Google Shape;8669;p37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670" name="Google Shape;8670;p37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671" name="Google Shape;8671;p37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672" name="Google Shape;8672;p379"/>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chemeClr val="accent5"/>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76" name="Shape 8676"/>
        <p:cNvGrpSpPr/>
        <p:nvPr/>
      </p:nvGrpSpPr>
      <p:grpSpPr>
        <a:xfrm>
          <a:off x="0" y="0"/>
          <a:ext cx="0" cy="0"/>
          <a:chOff x="0" y="0"/>
          <a:chExt cx="0" cy="0"/>
        </a:xfrm>
      </p:grpSpPr>
      <p:sp>
        <p:nvSpPr>
          <p:cNvPr id="8677" name="Google Shape;8677;p38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678" name="Google Shape;8678;p38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679" name="Google Shape;8679;p38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680" name="Google Shape;8680;p38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681" name="Google Shape;8681;p38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682" name="Google Shape;8682;p38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683" name="Google Shape;8683;p38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684" name="Google Shape;8684;p380"/>
          <p:cNvCxnSpPr>
            <a:stCxn id="867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685" name="Google Shape;8685;p380"/>
          <p:cNvCxnSpPr>
            <a:stCxn id="867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686" name="Google Shape;8686;p380"/>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8687" name="Google Shape;8687;p38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688" name="Google Shape;8688;p38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689" name="Google Shape;8689;p38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690" name="Google Shape;8690;p38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691" name="Google Shape;8691;p38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692" name="Google Shape;8692;p38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693" name="Google Shape;8693;p38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694" name="Google Shape;8694;p38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695" name="Google Shape;8695;p38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696" name="Google Shape;8696;p38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697" name="Google Shape;8697;p38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698" name="Google Shape;8698;p38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699" name="Google Shape;8699;p38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700" name="Google Shape;8700;p38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701" name="Google Shape;8701;p38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702" name="Google Shape;8702;p38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703" name="Google Shape;8703;p38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704" name="Google Shape;8704;p38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705" name="Google Shape;8705;p38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8706" name="Google Shape;8706;p380"/>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707" name="Google Shape;8707;p38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8708" name="Google Shape;8708;p380"/>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709" name="Google Shape;8709;p38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710" name="Google Shape;8710;p38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8711" name="Google Shape;8711;p38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712" name="Google Shape;8712;p38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713" name="Google Shape;8713;p38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714" name="Google Shape;8714;p38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715" name="Google Shape;8715;p380"/>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chemeClr val="accent5"/>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a:t>
            </a:r>
            <a:r>
              <a:rPr b="0" i="0" lang="en-US" sz="1200" u="none" cap="none" strike="noStrike">
                <a:solidFill>
                  <a:schemeClr val="accent5"/>
                </a:solidFill>
                <a:latin typeface="Arial"/>
                <a:ea typeface="Arial"/>
                <a:cs typeface="Arial"/>
                <a:sym typeface="Arial"/>
              </a:rPr>
              <a:t>: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9" name="Shape 8719"/>
        <p:cNvGrpSpPr/>
        <p:nvPr/>
      </p:nvGrpSpPr>
      <p:grpSpPr>
        <a:xfrm>
          <a:off x="0" y="0"/>
          <a:ext cx="0" cy="0"/>
          <a:chOff x="0" y="0"/>
          <a:chExt cx="0" cy="0"/>
        </a:xfrm>
      </p:grpSpPr>
      <p:sp>
        <p:nvSpPr>
          <p:cNvPr id="8720" name="Google Shape;8720;p38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721" name="Google Shape;8721;p38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722" name="Google Shape;8722;p38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723" name="Google Shape;8723;p38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724" name="Google Shape;8724;p38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725" name="Google Shape;8725;p38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726" name="Google Shape;8726;p38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727" name="Google Shape;8727;p381"/>
          <p:cNvCxnSpPr>
            <a:stCxn id="872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728" name="Google Shape;8728;p381"/>
          <p:cNvCxnSpPr>
            <a:stCxn id="872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729" name="Google Shape;8729;p38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8730" name="Google Shape;8730;p38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731" name="Google Shape;8731;p38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732" name="Google Shape;8732;p38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733" name="Google Shape;8733;p38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734" name="Google Shape;8734;p38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735" name="Google Shape;8735;p38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736" name="Google Shape;8736;p38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737" name="Google Shape;8737;p38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738" name="Google Shape;8738;p38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739" name="Google Shape;8739;p38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740" name="Google Shape;8740;p38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741" name="Google Shape;8741;p38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742" name="Google Shape;8742;p38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743" name="Google Shape;8743;p38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744" name="Google Shape;8744;p38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745" name="Google Shape;8745;p38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746" name="Google Shape;8746;p38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747" name="Google Shape;8747;p38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748" name="Google Shape;8748;p38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8749" name="Google Shape;8749;p38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750" name="Google Shape;8750;p38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8751" name="Google Shape;8751;p381"/>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752" name="Google Shape;8752;p38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753" name="Google Shape;8753;p38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8754" name="Google Shape;8754;p38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755" name="Google Shape;8755;p38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756" name="Google Shape;8756;p38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757" name="Google Shape;8757;p38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758" name="Google Shape;8758;p381"/>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chemeClr val="accent5"/>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2" name="Shape 8762"/>
        <p:cNvGrpSpPr/>
        <p:nvPr/>
      </p:nvGrpSpPr>
      <p:grpSpPr>
        <a:xfrm>
          <a:off x="0" y="0"/>
          <a:ext cx="0" cy="0"/>
          <a:chOff x="0" y="0"/>
          <a:chExt cx="0" cy="0"/>
        </a:xfrm>
      </p:grpSpPr>
      <p:sp>
        <p:nvSpPr>
          <p:cNvPr id="8763" name="Google Shape;8763;p38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764" name="Google Shape;8764;p38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765" name="Google Shape;8765;p38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766" name="Google Shape;8766;p38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767" name="Google Shape;8767;p38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768" name="Google Shape;8768;p38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769" name="Google Shape;8769;p38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770" name="Google Shape;8770;p382"/>
          <p:cNvCxnSpPr>
            <a:stCxn id="876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771" name="Google Shape;8771;p382"/>
          <p:cNvCxnSpPr>
            <a:stCxn id="876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772" name="Google Shape;8772;p38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8773" name="Google Shape;8773;p38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774" name="Google Shape;8774;p38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775" name="Google Shape;8775;p38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776" name="Google Shape;8776;p38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777" name="Google Shape;8777;p38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778" name="Google Shape;8778;p38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779" name="Google Shape;8779;p38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780" name="Google Shape;8780;p38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781" name="Google Shape;8781;p38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782" name="Google Shape;8782;p38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783" name="Google Shape;8783;p38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784" name="Google Shape;8784;p38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785" name="Google Shape;8785;p38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786" name="Google Shape;8786;p38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787" name="Google Shape;8787;p38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788" name="Google Shape;8788;p38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789" name="Google Shape;8789;p38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790" name="Google Shape;8790;p38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791" name="Google Shape;8791;p38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8792" name="Google Shape;8792;p38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793" name="Google Shape;8793;p382"/>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8794" name="Google Shape;8794;p382"/>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795" name="Google Shape;8795;p38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796" name="Google Shape;8796;p38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8797" name="Google Shape;8797;p38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798" name="Google Shape;8798;p38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799" name="Google Shape;8799;p38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800" name="Google Shape;8800;p38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801" name="Google Shape;8801;p382"/>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rgbClr val="0000FF"/>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5" name="Shape 8805"/>
        <p:cNvGrpSpPr/>
        <p:nvPr/>
      </p:nvGrpSpPr>
      <p:grpSpPr>
        <a:xfrm>
          <a:off x="0" y="0"/>
          <a:ext cx="0" cy="0"/>
          <a:chOff x="0" y="0"/>
          <a:chExt cx="0" cy="0"/>
        </a:xfrm>
      </p:grpSpPr>
      <p:sp>
        <p:nvSpPr>
          <p:cNvPr id="8806" name="Google Shape;8806;p38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807" name="Google Shape;8807;p38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808" name="Google Shape;8808;p38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809" name="Google Shape;8809;p38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810" name="Google Shape;8810;p38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811" name="Google Shape;8811;p38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812" name="Google Shape;8812;p38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813" name="Google Shape;8813;p383"/>
          <p:cNvCxnSpPr>
            <a:stCxn id="880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814" name="Google Shape;8814;p383"/>
          <p:cNvCxnSpPr>
            <a:stCxn id="880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815" name="Google Shape;8815;p38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8816" name="Google Shape;8816;p38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817" name="Google Shape;8817;p38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818" name="Google Shape;8818;p38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819" name="Google Shape;8819;p38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820" name="Google Shape;8820;p38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821" name="Google Shape;8821;p38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822" name="Google Shape;8822;p38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823" name="Google Shape;8823;p38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824" name="Google Shape;8824;p38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825" name="Google Shape;8825;p38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826" name="Google Shape;8826;p38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827" name="Google Shape;8827;p38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828" name="Google Shape;8828;p38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829" name="Google Shape;8829;p38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830" name="Google Shape;8830;p38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831" name="Google Shape;8831;p38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832" name="Google Shape;8832;p38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833" name="Google Shape;8833;p38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834" name="Google Shape;8834;p38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8835" name="Google Shape;8835;p38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836" name="Google Shape;8836;p38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8837" name="Google Shape;8837;p383"/>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838" name="Google Shape;8838;p38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839" name="Google Shape;8839;p38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8840" name="Google Shape;8840;p38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841" name="Google Shape;8841;p38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842" name="Google Shape;8842;p38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843" name="Google Shape;8843;p38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844" name="Google Shape;8844;p383"/>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rgbClr val="0000FF"/>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NF tritt in zwei Formen auf – wie lauten deren Bezeichnungen? </a:t>
            </a:r>
            <a:r>
              <a:rPr b="0" i="1" lang="en-US" sz="1200" u="none" cap="none" strike="noStrike">
                <a:solidFill>
                  <a:schemeClr val="accent5"/>
                </a:solidFill>
                <a:latin typeface="Arial"/>
                <a:ea typeface="Arial"/>
                <a:cs typeface="Arial"/>
                <a:sym typeface="Arial"/>
              </a:rPr>
              <a:t>Welche davon ist mit einem Glaukom assoziiert?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 name="Shape 678"/>
        <p:cNvGrpSpPr/>
        <p:nvPr/>
      </p:nvGrpSpPr>
      <p:grpSpPr>
        <a:xfrm>
          <a:off x="0" y="0"/>
          <a:ext cx="0" cy="0"/>
          <a:chOff x="0" y="0"/>
          <a:chExt cx="0" cy="0"/>
        </a:xfrm>
      </p:grpSpPr>
      <p:sp>
        <p:nvSpPr>
          <p:cNvPr id="679" name="Google Shape;679;p4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680" name="Google Shape;680;p4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81" name="Google Shape;681;p40"/>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682" name="Google Shape;682;p40"/>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683" name="Google Shape;683;p40"/>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684" name="Google Shape;684;p40"/>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685" name="Google Shape;685;p40"/>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686" name="Google Shape;686;p40"/>
          <p:cNvSpPr txBox="1"/>
          <p:nvPr/>
        </p:nvSpPr>
        <p:spPr>
          <a:xfrm>
            <a:off x="3852863" y="2286000"/>
            <a:ext cx="4754700" cy="3966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IOD-Grenzwert für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10 bis „</a:t>
            </a:r>
            <a:r>
              <a:rPr lang="en-US" sz="1200">
                <a:solidFill>
                  <a:srgbClr val="BFBFBF"/>
                </a:solidFill>
              </a:rPr>
              <a:t>unterer Teenager-Bereich</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„Mittleres Kindesalter“ (</a:t>
            </a:r>
            <a:r>
              <a:rPr lang="en-US" sz="1200">
                <a:solidFill>
                  <a:srgbClr val="BFBFBF"/>
                </a:solidFill>
              </a:rPr>
              <a:t>gleichfalls</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der Augeninnendruck bei Weinen fälschlicherweise zu hoch gemessen werden kann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a:t>
            </a:r>
            <a:r>
              <a:rPr b="1" lang="en-US" sz="1200">
                <a:solidFill>
                  <a:schemeClr val="dk1"/>
                </a:solidFill>
              </a:rPr>
              <a:t>Untersuchung in Allgemeinanästhesie </a:t>
            </a:r>
            <a:r>
              <a:rPr b="0" i="0" lang="en-US" sz="1200" u="none" cap="none" strike="noStrike">
                <a:solidFill>
                  <a:srgbClr val="BFBFBF"/>
                </a:solidFill>
                <a:latin typeface="Arial"/>
                <a:ea typeface="Arial"/>
                <a:cs typeface="Arial"/>
                <a:sym typeface="Arial"/>
              </a:rPr>
              <a:t>(was für </a:t>
            </a:r>
            <a:r>
              <a:rPr b="0" i="1" lang="en-US" sz="1200" u="none" cap="none" strike="noStrike">
                <a:solidFill>
                  <a:srgbClr val="BFBFBF"/>
                </a:solidFill>
                <a:latin typeface="Arial"/>
                <a:ea typeface="Arial"/>
                <a:cs typeface="Arial"/>
                <a:sym typeface="Arial"/>
              </a:rPr>
              <a:t>„Untersuchung unter Narkose“ </a:t>
            </a:r>
            <a:r>
              <a:rPr b="0" i="0" lang="en-US" sz="1200" u="none" cap="none" strike="noStrike">
                <a:solidFill>
                  <a:srgbClr val="BFBFBF"/>
                </a:solidFill>
                <a:latin typeface="Arial"/>
                <a:ea typeface="Arial"/>
                <a:cs typeface="Arial"/>
                <a:sym typeface="Arial"/>
              </a:rPr>
              <a:t>steht)</a:t>
            </a:r>
            <a:endParaRPr/>
          </a:p>
        </p:txBody>
      </p:sp>
      <p:sp>
        <p:nvSpPr>
          <p:cNvPr id="687" name="Google Shape;687;p40"/>
          <p:cNvSpPr txBox="1"/>
          <p:nvPr/>
        </p:nvSpPr>
        <p:spPr>
          <a:xfrm>
            <a:off x="2832100" y="4945063"/>
            <a:ext cx="4343400" cy="13843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Die Messung des Augeninnendrucks bei einem betäubten oder sedierten Kind birgt eigene Herausforderungen. Die meisten Anästhetika und Sedativa senken den Augeninnendruck. Wichtige Ausnahmen sind:</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--Ketamin: </a:t>
            </a:r>
            <a:r>
              <a:rPr b="0" i="0" lang="en-US" sz="1200" u="none" cap="none" strike="noStrike">
                <a:solidFill>
                  <a:schemeClr val="dk1"/>
                </a:solidFill>
                <a:latin typeface="Arial"/>
                <a:ea typeface="Arial"/>
                <a:cs typeface="Arial"/>
                <a:sym typeface="Arial"/>
              </a:rPr>
              <a:t>Erhöht den Augeninnendruck</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--Chloralhydrat: </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--Midazolam</a:t>
            </a:r>
            <a:endParaRPr/>
          </a:p>
        </p:txBody>
      </p:sp>
      <p:sp>
        <p:nvSpPr>
          <p:cNvPr id="688" name="Google Shape;688;p40"/>
          <p:cNvSpPr/>
          <p:nvPr/>
        </p:nvSpPr>
        <p:spPr>
          <a:xfrm>
            <a:off x="6619875" y="5500702"/>
            <a:ext cx="2428800" cy="739800"/>
          </a:xfrm>
          <a:prstGeom prst="leftArrow">
            <a:avLst>
              <a:gd fmla="val 50000" name="adj1"/>
              <a:gd fmla="val 50000" name="adj2"/>
            </a:avLst>
          </a:prstGeom>
          <a:solidFill>
            <a:srgbClr val="DFEAEA"/>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rPr b="0" i="1" lang="en-US" sz="1200" u="none" cap="none" strike="noStrike">
                <a:solidFill>
                  <a:srgbClr val="000000"/>
                </a:solidFill>
                <a:latin typeface="Arial"/>
                <a:ea typeface="Arial"/>
                <a:cs typeface="Arial"/>
                <a:sym typeface="Arial"/>
              </a:rPr>
              <a:t>Geben Sie die Wirkung auf den Augeninnendruck an</a:t>
            </a:r>
            <a:endParaRPr b="0" i="1" sz="1200" u="none" cap="none" strike="noStrike">
              <a:solidFill>
                <a:srgbClr val="000000"/>
              </a:solidFill>
              <a:latin typeface="Arial"/>
              <a:ea typeface="Arial"/>
              <a:cs typeface="Arial"/>
              <a:sym typeface="Arial"/>
            </a:endParaRPr>
          </a:p>
        </p:txBody>
      </p:sp>
      <p:sp>
        <p:nvSpPr>
          <p:cNvPr id="689" name="Google Shape;689;p40"/>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690" name="Google Shape;690;p40"/>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691" name="Google Shape;691;p4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692" name="Google Shape;692;p4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3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48" name="Shape 8848"/>
        <p:cNvGrpSpPr/>
        <p:nvPr/>
      </p:nvGrpSpPr>
      <p:grpSpPr>
        <a:xfrm>
          <a:off x="0" y="0"/>
          <a:ext cx="0" cy="0"/>
          <a:chOff x="0" y="0"/>
          <a:chExt cx="0" cy="0"/>
        </a:xfrm>
      </p:grpSpPr>
      <p:sp>
        <p:nvSpPr>
          <p:cNvPr id="8849" name="Google Shape;8849;p38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850" name="Google Shape;8850;p38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851" name="Google Shape;8851;p38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852" name="Google Shape;8852;p38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853" name="Google Shape;8853;p38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854" name="Google Shape;8854;p38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855" name="Google Shape;8855;p38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856" name="Google Shape;8856;p384"/>
          <p:cNvCxnSpPr>
            <a:stCxn id="885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857" name="Google Shape;8857;p384"/>
          <p:cNvCxnSpPr>
            <a:stCxn id="885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858" name="Google Shape;8858;p38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8859" name="Google Shape;8859;p38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860" name="Google Shape;8860;p38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861" name="Google Shape;8861;p38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862" name="Google Shape;8862;p38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863" name="Google Shape;8863;p38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864" name="Google Shape;8864;p38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865" name="Google Shape;8865;p38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866" name="Google Shape;8866;p38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867" name="Google Shape;8867;p38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868" name="Google Shape;8868;p38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869" name="Google Shape;8869;p38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870" name="Google Shape;8870;p38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871" name="Google Shape;8871;p38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872" name="Google Shape;8872;p38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873" name="Google Shape;8873;p38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874" name="Google Shape;8874;p38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875" name="Google Shape;8875;p38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876" name="Google Shape;8876;p38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877" name="Google Shape;8877;p38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8878" name="Google Shape;8878;p38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879" name="Google Shape;8879;p38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8880" name="Google Shape;8880;p384"/>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881" name="Google Shape;8881;p38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882" name="Google Shape;8882;p38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8883" name="Google Shape;8883;p38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884" name="Google Shape;8884;p38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885" name="Google Shape;8885;p38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886" name="Google Shape;8886;p38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887" name="Google Shape;8887;p384"/>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rgbClr val="0000FF"/>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NF tritt in zwei Formen auf – wie lauten deren Bezeichnungen? </a:t>
            </a:r>
            <a:r>
              <a:rPr b="0" i="1" lang="en-US" sz="1200" u="none" cap="none" strike="noStrike">
                <a:solidFill>
                  <a:schemeClr val="accent5"/>
                </a:solidFill>
                <a:latin typeface="Arial"/>
                <a:ea typeface="Arial"/>
                <a:cs typeface="Arial"/>
                <a:sym typeface="Arial"/>
              </a:rPr>
              <a:t>Welche davon ist mit einem Glaukom assoziiert?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und NF2.</a:t>
            </a:r>
            <a:r>
              <a:rPr b="0" i="0" lang="en-US" sz="1200" u="none" cap="none" strike="noStrike">
                <a:solidFill>
                  <a:schemeClr val="accent5"/>
                </a:solidFill>
                <a:latin typeface="Arial"/>
                <a:ea typeface="Arial"/>
                <a:cs typeface="Arial"/>
                <a:sym typeface="Arial"/>
              </a:rPr>
              <a:t>. NF1 (NF2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91" name="Shape 8891"/>
        <p:cNvGrpSpPr/>
        <p:nvPr/>
      </p:nvGrpSpPr>
      <p:grpSpPr>
        <a:xfrm>
          <a:off x="0" y="0"/>
          <a:ext cx="0" cy="0"/>
          <a:chOff x="0" y="0"/>
          <a:chExt cx="0" cy="0"/>
        </a:xfrm>
      </p:grpSpPr>
      <p:sp>
        <p:nvSpPr>
          <p:cNvPr id="8892" name="Google Shape;8892;p38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893" name="Google Shape;8893;p38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894" name="Google Shape;8894;p38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895" name="Google Shape;8895;p38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896" name="Google Shape;8896;p38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897" name="Google Shape;8897;p38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898" name="Google Shape;8898;p38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899" name="Google Shape;8899;p385"/>
          <p:cNvCxnSpPr>
            <a:stCxn id="889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900" name="Google Shape;8900;p385"/>
          <p:cNvCxnSpPr>
            <a:stCxn id="889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901" name="Google Shape;8901;p38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8902" name="Google Shape;8902;p38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903" name="Google Shape;8903;p38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904" name="Google Shape;8904;p38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905" name="Google Shape;8905;p38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906" name="Google Shape;8906;p38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907" name="Google Shape;8907;p38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908" name="Google Shape;8908;p38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909" name="Google Shape;8909;p38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910" name="Google Shape;8910;p38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911" name="Google Shape;8911;p38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912" name="Google Shape;8912;p38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913" name="Google Shape;8913;p38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914" name="Google Shape;8914;p38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915" name="Google Shape;8915;p38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916" name="Google Shape;8916;p38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917" name="Google Shape;8917;p38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918" name="Google Shape;8918;p38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919" name="Google Shape;8919;p38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920" name="Google Shape;8920;p38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8921" name="Google Shape;8921;p38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922" name="Google Shape;8922;p38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8923" name="Google Shape;8923;p385"/>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924" name="Google Shape;8924;p38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925" name="Google Shape;8925;p38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8926" name="Google Shape;8926;p38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927" name="Google Shape;8927;p38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928" name="Google Shape;8928;p38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929" name="Google Shape;8929;p38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930" name="Google Shape;8930;p385"/>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rgbClr val="0000FF"/>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NF tritt in zwei Formen auf – wie lauten deren Bezeichnungen? </a:t>
            </a:r>
            <a:r>
              <a:rPr b="0" i="1" lang="en-US" sz="1200" u="none" cap="none" strike="noStrike">
                <a:solidFill>
                  <a:srgbClr val="0000FF"/>
                </a:solidFill>
                <a:latin typeface="Arial"/>
                <a:ea typeface="Arial"/>
                <a:cs typeface="Arial"/>
                <a:sym typeface="Arial"/>
              </a:rPr>
              <a:t>Welche davon ist mit einem Glaukom assoziiert?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und NF2. </a:t>
            </a:r>
            <a:r>
              <a:rPr b="0" i="0" lang="en-US" sz="1200" u="none" cap="none" strike="noStrike">
                <a:solidFill>
                  <a:schemeClr val="accent5"/>
                </a:solidFill>
                <a:latin typeface="Arial"/>
                <a:ea typeface="Arial"/>
                <a:cs typeface="Arial"/>
                <a:sym typeface="Arial"/>
              </a:rPr>
              <a:t>NF1 (NF2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34" name="Shape 8934"/>
        <p:cNvGrpSpPr/>
        <p:nvPr/>
      </p:nvGrpSpPr>
      <p:grpSpPr>
        <a:xfrm>
          <a:off x="0" y="0"/>
          <a:ext cx="0" cy="0"/>
          <a:chOff x="0" y="0"/>
          <a:chExt cx="0" cy="0"/>
        </a:xfrm>
      </p:grpSpPr>
      <p:sp>
        <p:nvSpPr>
          <p:cNvPr id="8935" name="Google Shape;8935;p38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936" name="Google Shape;8936;p38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937" name="Google Shape;8937;p38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938" name="Google Shape;8938;p38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939" name="Google Shape;8939;p38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940" name="Google Shape;8940;p38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941" name="Google Shape;8941;p38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942" name="Google Shape;8942;p386"/>
          <p:cNvCxnSpPr>
            <a:stCxn id="893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943" name="Google Shape;8943;p386"/>
          <p:cNvCxnSpPr>
            <a:stCxn id="893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944" name="Google Shape;8944;p38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8945" name="Google Shape;8945;p38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946" name="Google Shape;8946;p38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947" name="Google Shape;8947;p38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948" name="Google Shape;8948;p38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949" name="Google Shape;8949;p38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950" name="Google Shape;8950;p38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951" name="Google Shape;8951;p38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952" name="Google Shape;8952;p38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953" name="Google Shape;8953;p38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954" name="Google Shape;8954;p38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955" name="Google Shape;8955;p38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956" name="Google Shape;8956;p38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8957" name="Google Shape;8957;p38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8958" name="Google Shape;8958;p38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8959" name="Google Shape;8959;p38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8960" name="Google Shape;8960;p38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8961" name="Google Shape;8961;p38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8962" name="Google Shape;8962;p38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8963" name="Google Shape;8963;p38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8964" name="Google Shape;8964;p38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8965" name="Google Shape;8965;p38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8966" name="Google Shape;8966;p386"/>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8967" name="Google Shape;8967;p38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8968" name="Google Shape;8968;p38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8969" name="Google Shape;8969;p38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8970" name="Google Shape;8970;p38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8971" name="Google Shape;8971;p38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8972" name="Google Shape;8972;p38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973" name="Google Shape;8973;p386"/>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rgbClr val="0000FF"/>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NF tritt in zwei Formen auf – wie lauten deren Bezeichnungen? </a:t>
            </a:r>
            <a:r>
              <a:rPr b="0" i="1" lang="en-US" sz="1200" u="none" cap="none" strike="noStrike">
                <a:solidFill>
                  <a:srgbClr val="0000FF"/>
                </a:solidFill>
                <a:latin typeface="Arial"/>
                <a:ea typeface="Arial"/>
                <a:cs typeface="Arial"/>
                <a:sym typeface="Arial"/>
              </a:rPr>
              <a:t>Welche davon ist mit einem Glaukom assoziiert?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und NF2. </a:t>
            </a:r>
            <a:r>
              <a:rPr b="0" i="0" lang="en-US" sz="1200" u="none" cap="none" strike="noStrike">
                <a:solidFill>
                  <a:srgbClr val="0000FF"/>
                </a:solidFill>
                <a:latin typeface="Arial"/>
                <a:ea typeface="Arial"/>
                <a:cs typeface="Arial"/>
                <a:sym typeface="Arial"/>
              </a:rPr>
              <a:t>NF1 (NF2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7" name="Shape 8977"/>
        <p:cNvGrpSpPr/>
        <p:nvPr/>
      </p:nvGrpSpPr>
      <p:grpSpPr>
        <a:xfrm>
          <a:off x="0" y="0"/>
          <a:ext cx="0" cy="0"/>
          <a:chOff x="0" y="0"/>
          <a:chExt cx="0" cy="0"/>
        </a:xfrm>
      </p:grpSpPr>
      <p:sp>
        <p:nvSpPr>
          <p:cNvPr id="8978" name="Google Shape;8978;p38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979" name="Google Shape;8979;p38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8980" name="Google Shape;8980;p38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8981" name="Google Shape;8981;p38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8982" name="Google Shape;8982;p38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8983" name="Google Shape;8983;p38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8984" name="Google Shape;8984;p38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8985" name="Google Shape;8985;p387"/>
          <p:cNvCxnSpPr>
            <a:stCxn id="897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8986" name="Google Shape;8986;p387"/>
          <p:cNvCxnSpPr>
            <a:stCxn id="897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8987" name="Google Shape;8987;p387"/>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8988" name="Google Shape;8988;p38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8989" name="Google Shape;8989;p38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8990" name="Google Shape;8990;p38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8991" name="Google Shape;8991;p38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8992" name="Google Shape;8992;p38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8993" name="Google Shape;8993;p38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8994" name="Google Shape;8994;p38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8995" name="Google Shape;8995;p38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8996" name="Google Shape;8996;p38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8997" name="Google Shape;8997;p38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8998" name="Google Shape;8998;p38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8999" name="Google Shape;8999;p38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000" name="Google Shape;9000;p38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001" name="Google Shape;9001;p38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002" name="Google Shape;9002;p38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003" name="Google Shape;9003;p38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004" name="Google Shape;9004;p38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005" name="Google Shape;9005;p38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006" name="Google Shape;9006;p38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007" name="Google Shape;9007;p38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008" name="Google Shape;9008;p38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009" name="Google Shape;9009;p387"/>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010" name="Google Shape;9010;p38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011" name="Google Shape;9011;p38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012" name="Google Shape;9012;p38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013" name="Google Shape;9013;p38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014" name="Google Shape;9014;p38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015" name="Google Shape;9015;p38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016" name="Google Shape;9016;p387"/>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017" name="Google Shape;9017;p387"/>
          <p:cNvSpPr txBox="1"/>
          <p:nvPr/>
        </p:nvSpPr>
        <p:spPr>
          <a:xfrm>
            <a:off x="2449513" y="2420938"/>
            <a:ext cx="6354762" cy="1384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b="1"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b="0" i="0"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Wo steht NF hinsichtlich seiner Häufigkeit im Vergleich zu anderen Phakomatosen?</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Es steht an erster Stelle mit einer Prävalenz von einem Fall pro 3.000 bis 5.000 Personen</a:t>
            </a:r>
            <a:endParaRPr/>
          </a:p>
        </p:txBody>
      </p:sp>
    </p:spTree>
  </p:cSld>
  <p:clrMapOvr>
    <a:masterClrMapping/>
  </p:clrMapOvr>
</p:sld>
</file>

<file path=ppt/slides/slide3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21" name="Shape 9021"/>
        <p:cNvGrpSpPr/>
        <p:nvPr/>
      </p:nvGrpSpPr>
      <p:grpSpPr>
        <a:xfrm>
          <a:off x="0" y="0"/>
          <a:ext cx="0" cy="0"/>
          <a:chOff x="0" y="0"/>
          <a:chExt cx="0" cy="0"/>
        </a:xfrm>
      </p:grpSpPr>
      <p:sp>
        <p:nvSpPr>
          <p:cNvPr id="9022" name="Google Shape;9022;p38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023" name="Google Shape;9023;p38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024" name="Google Shape;9024;p38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025" name="Google Shape;9025;p38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026" name="Google Shape;9026;p38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027" name="Google Shape;9027;p38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028" name="Google Shape;9028;p38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029" name="Google Shape;9029;p388"/>
          <p:cNvCxnSpPr>
            <a:stCxn id="902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030" name="Google Shape;9030;p388"/>
          <p:cNvCxnSpPr>
            <a:stCxn id="902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031" name="Google Shape;9031;p38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032" name="Google Shape;9032;p38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033" name="Google Shape;9033;p38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034" name="Google Shape;9034;p38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035" name="Google Shape;9035;p38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036" name="Google Shape;9036;p38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037" name="Google Shape;9037;p38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038" name="Google Shape;9038;p38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039" name="Google Shape;9039;p38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040" name="Google Shape;9040;p38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041" name="Google Shape;9041;p38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042" name="Google Shape;9042;p38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043" name="Google Shape;9043;p38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044" name="Google Shape;9044;p38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045" name="Google Shape;9045;p38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046" name="Google Shape;9046;p38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047" name="Google Shape;9047;p38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048" name="Google Shape;9048;p38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049" name="Google Shape;9049;p38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050" name="Google Shape;9050;p38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051" name="Google Shape;9051;p38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052" name="Google Shape;9052;p38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053" name="Google Shape;9053;p388"/>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054" name="Google Shape;9054;p38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055" name="Google Shape;9055;p38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056" name="Google Shape;9056;p38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057" name="Google Shape;9057;p38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058" name="Google Shape;9058;p38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059" name="Google Shape;9059;p38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060" name="Google Shape;9060;p388"/>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061" name="Google Shape;9061;p388"/>
          <p:cNvSpPr txBox="1"/>
          <p:nvPr/>
        </p:nvSpPr>
        <p:spPr>
          <a:xfrm>
            <a:off x="2449513" y="2420938"/>
            <a:ext cx="6356400" cy="11646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--Einer davon ist eponym </a:t>
            </a:r>
            <a:r>
              <a:rPr i="1" lang="en-US" sz="1200">
                <a:solidFill>
                  <a:schemeClr val="dk1"/>
                </a:solidFill>
              </a:rPr>
              <a:t>(nach einer Person benannt)</a:t>
            </a:r>
            <a:r>
              <a:rPr b="0" i="1" lang="en-US" sz="1200" u="none" cap="none" strike="noStrike">
                <a:solidFill>
                  <a:schemeClr val="dk1"/>
                </a:solidFill>
                <a:latin typeface="Arial"/>
                <a:ea typeface="Arial"/>
                <a:cs typeface="Arial"/>
                <a:sym typeface="Arial"/>
              </a:rPr>
              <a:t> – welcher ist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64"/>
                  </a:ext>
                </a:extLst>
              </a:rPr>
              <a:t>das</a:t>
            </a:r>
            <a:r>
              <a:rPr b="0" i="1"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Wo steht NF hinsichtlich seiner Häufigkeit im Vergleich zu anderen Phakomatosen?</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Es steht an erster Stelle, mit einer Prävalenz von einem Fall pro 3.000 bis 5.000 Personen</a:t>
            </a:r>
            <a:endParaRPr/>
          </a:p>
        </p:txBody>
      </p:sp>
    </p:spTree>
  </p:cSld>
  <p:clrMapOvr>
    <a:masterClrMapping/>
  </p:clrMapOvr>
</p:sld>
</file>

<file path=ppt/slides/slide3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5" name="Shape 9065"/>
        <p:cNvGrpSpPr/>
        <p:nvPr/>
      </p:nvGrpSpPr>
      <p:grpSpPr>
        <a:xfrm>
          <a:off x="0" y="0"/>
          <a:ext cx="0" cy="0"/>
          <a:chOff x="0" y="0"/>
          <a:chExt cx="0" cy="0"/>
        </a:xfrm>
      </p:grpSpPr>
      <p:sp>
        <p:nvSpPr>
          <p:cNvPr id="9066" name="Google Shape;9066;p38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067" name="Google Shape;9067;p38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068" name="Google Shape;9068;p38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069" name="Google Shape;9069;p38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070" name="Google Shape;9070;p38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071" name="Google Shape;9071;p38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072" name="Google Shape;9072;p38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073" name="Google Shape;9073;p389"/>
          <p:cNvCxnSpPr>
            <a:stCxn id="906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074" name="Google Shape;9074;p389"/>
          <p:cNvCxnSpPr>
            <a:stCxn id="906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075" name="Google Shape;9075;p38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076" name="Google Shape;9076;p38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077" name="Google Shape;9077;p38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078" name="Google Shape;9078;p38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079" name="Google Shape;9079;p38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080" name="Google Shape;9080;p38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081" name="Google Shape;9081;p38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082" name="Google Shape;9082;p38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083" name="Google Shape;9083;p38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084" name="Google Shape;9084;p38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085" name="Google Shape;9085;p38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086" name="Google Shape;9086;p38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087" name="Google Shape;9087;p38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088" name="Google Shape;9088;p38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089" name="Google Shape;9089;p38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090" name="Google Shape;9090;p38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091" name="Google Shape;9091;p38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092" name="Google Shape;9092;p38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093" name="Google Shape;9093;p38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094" name="Google Shape;9094;p38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095" name="Google Shape;9095;p38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096" name="Google Shape;9096;p38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097" name="Google Shape;9097;p389"/>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098" name="Google Shape;9098;p38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099" name="Google Shape;9099;p38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100" name="Google Shape;9100;p38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101" name="Google Shape;9101;p38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102" name="Google Shape;9102;p38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103" name="Google Shape;9103;p38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104" name="Google Shape;9104;p389"/>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105" name="Google Shape;9105;p389"/>
          <p:cNvSpPr txBox="1"/>
          <p:nvPr/>
        </p:nvSpPr>
        <p:spPr>
          <a:xfrm>
            <a:off x="2449513" y="2420938"/>
            <a:ext cx="6356350" cy="1384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 Einer ist nach einer Person benannt – welcher ist das? </a:t>
            </a:r>
            <a:r>
              <a:rPr b="0" i="0" lang="en-US" sz="1200" u="none" cap="none" strike="noStrike">
                <a:solidFill>
                  <a:schemeClr val="dk1"/>
                </a:solidFill>
                <a:latin typeface="Arial"/>
                <a:ea typeface="Arial"/>
                <a:cs typeface="Arial"/>
                <a:sym typeface="Arial"/>
              </a:rPr>
              <a:t>Von-Recklinghausen-Syndrom</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Wo steht NF hinsichtlich seiner Häufigkeit im Vergleich zu den anderen Phakomatosen?</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Es steht an erster Stelle, mit einer Prävalenz von einem Fall pro 3.000 bis 5.000 Personen</a:t>
            </a:r>
            <a:endParaRPr/>
          </a:p>
        </p:txBody>
      </p:sp>
    </p:spTree>
  </p:cSld>
  <p:clrMapOvr>
    <a:masterClrMapping/>
  </p:clrMapOvr>
</p:sld>
</file>

<file path=ppt/slides/slide3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9" name="Shape 9109"/>
        <p:cNvGrpSpPr/>
        <p:nvPr/>
      </p:nvGrpSpPr>
      <p:grpSpPr>
        <a:xfrm>
          <a:off x="0" y="0"/>
          <a:ext cx="0" cy="0"/>
          <a:chOff x="0" y="0"/>
          <a:chExt cx="0" cy="0"/>
        </a:xfrm>
      </p:grpSpPr>
      <p:sp>
        <p:nvSpPr>
          <p:cNvPr id="9110" name="Google Shape;9110;p39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111" name="Google Shape;9111;p39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112" name="Google Shape;9112;p39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113" name="Google Shape;9113;p39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114" name="Google Shape;9114;p39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115" name="Google Shape;9115;p39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116" name="Google Shape;9116;p39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117" name="Google Shape;9117;p390"/>
          <p:cNvCxnSpPr>
            <a:stCxn id="911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118" name="Google Shape;9118;p390"/>
          <p:cNvCxnSpPr>
            <a:stCxn id="911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119" name="Google Shape;9119;p39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120" name="Google Shape;9120;p39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121" name="Google Shape;9121;p39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122" name="Google Shape;9122;p39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123" name="Google Shape;9123;p39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124" name="Google Shape;9124;p39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125" name="Google Shape;9125;p39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126" name="Google Shape;9126;p39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127" name="Google Shape;9127;p39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128" name="Google Shape;9128;p39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129" name="Google Shape;9129;p39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130" name="Google Shape;9130;p39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131" name="Google Shape;9131;p39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132" name="Google Shape;9132;p39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133" name="Google Shape;9133;p39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134" name="Google Shape;9134;p39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135" name="Google Shape;9135;p39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136" name="Google Shape;9136;p39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137" name="Google Shape;9137;p39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138" name="Google Shape;9138;p39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139" name="Google Shape;9139;p390"/>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140" name="Google Shape;9140;p39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141" name="Google Shape;9141;p390"/>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142" name="Google Shape;9142;p39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143" name="Google Shape;9143;p39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144" name="Google Shape;9144;p39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145" name="Google Shape;9145;p39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146" name="Google Shape;9146;p39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147" name="Google Shape;9147;p39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148" name="Google Shape;9148;p390"/>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149" name="Google Shape;9149;p390"/>
          <p:cNvSpPr txBox="1"/>
          <p:nvPr/>
        </p:nvSpPr>
        <p:spPr>
          <a:xfrm>
            <a:off x="2449513" y="2420938"/>
            <a:ext cx="6356350" cy="1384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 Der eine ist eponym – welcher ist das? </a:t>
            </a:r>
            <a:r>
              <a:rPr b="0" i="0" lang="en-US" sz="1200" u="none" cap="none" strike="noStrike">
                <a:solidFill>
                  <a:schemeClr val="dk1"/>
                </a:solidFill>
                <a:latin typeface="Arial"/>
                <a:ea typeface="Arial"/>
                <a:cs typeface="Arial"/>
                <a:sym typeface="Arial"/>
              </a:rPr>
              <a:t>Von-Recklinghausen-Syndrom</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--Der andere ist beschreibend – wie lautet er? </a:t>
            </a:r>
            <a:r>
              <a:rPr b="0" i="0" lang="en-US" sz="1200" u="none" cap="none" strike="noStrike">
                <a:solidFill>
                  <a:srgbClr val="FFFF84"/>
                </a:solidFill>
                <a:latin typeface="Arial"/>
                <a:ea typeface="Arial"/>
                <a:cs typeface="Arial"/>
                <a:sym typeface="Arial"/>
              </a:rPr>
              <a:t>Periphere NF (NF2 ist auch als </a:t>
            </a:r>
            <a:r>
              <a:rPr b="0" i="1" lang="en-US" sz="1200" u="none" cap="none" strike="noStrike">
                <a:solidFill>
                  <a:srgbClr val="FFFF84"/>
                </a:solidFill>
                <a:latin typeface="Arial"/>
                <a:ea typeface="Arial"/>
                <a:cs typeface="Arial"/>
                <a:sym typeface="Arial"/>
              </a:rPr>
              <a:t>zentrale </a:t>
            </a:r>
            <a:r>
              <a:rPr b="0" i="0" lang="en-US" sz="1200" u="none" cap="none" strike="noStrike">
                <a:solidFill>
                  <a:srgbClr val="FFFF84"/>
                </a:solidFill>
                <a:latin typeface="Arial"/>
                <a:ea typeface="Arial"/>
                <a:cs typeface="Arial"/>
                <a:sym typeface="Arial"/>
              </a:rPr>
              <a:t>NF bekannt)</a:t>
            </a:r>
            <a:endParaRPr/>
          </a:p>
          <a:p>
            <a:pPr indent="0" lvl="0" marL="0" marR="0" rtl="0" algn="l">
              <a:spcBef>
                <a:spcPts val="0"/>
              </a:spcBef>
              <a:spcAft>
                <a:spcPts val="0"/>
              </a:spcAft>
              <a:buNone/>
            </a:pPr>
            <a:r>
              <a:t/>
            </a:r>
            <a:endParaRPr b="0" i="0"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Wo steht NF hinsichtlich seiner Häufigkeit im Vergleich zu den anderen Phakomatosen?</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Es steht an erster Stelle, mit einer Prävalenz von einem Fall pro 3.000 bis 5.000 Personen</a:t>
            </a:r>
            <a:endParaRPr/>
          </a:p>
        </p:txBody>
      </p:sp>
    </p:spTree>
  </p:cSld>
  <p:clrMapOvr>
    <a:masterClrMapping/>
  </p:clrMapOvr>
</p:sld>
</file>

<file path=ppt/slides/slide3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53" name="Shape 9153"/>
        <p:cNvGrpSpPr/>
        <p:nvPr/>
      </p:nvGrpSpPr>
      <p:grpSpPr>
        <a:xfrm>
          <a:off x="0" y="0"/>
          <a:ext cx="0" cy="0"/>
          <a:chOff x="0" y="0"/>
          <a:chExt cx="0" cy="0"/>
        </a:xfrm>
      </p:grpSpPr>
      <p:sp>
        <p:nvSpPr>
          <p:cNvPr id="9154" name="Google Shape;9154;p39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155" name="Google Shape;9155;p39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156" name="Google Shape;9156;p39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157" name="Google Shape;9157;p39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158" name="Google Shape;9158;p39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159" name="Google Shape;9159;p39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160" name="Google Shape;9160;p39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161" name="Google Shape;9161;p391"/>
          <p:cNvCxnSpPr>
            <a:stCxn id="915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162" name="Google Shape;9162;p391"/>
          <p:cNvCxnSpPr>
            <a:stCxn id="915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163" name="Google Shape;9163;p39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9164" name="Google Shape;9164;p39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165" name="Google Shape;9165;p39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166" name="Google Shape;9166;p39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167" name="Google Shape;9167;p39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168" name="Google Shape;9168;p39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169" name="Google Shape;9169;p39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170" name="Google Shape;9170;p39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171" name="Google Shape;9171;p39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172" name="Google Shape;9172;p39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173" name="Google Shape;9173;p39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174" name="Google Shape;9174;p39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175" name="Google Shape;9175;p39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176" name="Google Shape;9176;p39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177" name="Google Shape;9177;p39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178" name="Google Shape;9178;p39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179" name="Google Shape;9179;p39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180" name="Google Shape;9180;p39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181" name="Google Shape;9181;p39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182" name="Google Shape;9182;p39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183" name="Google Shape;9183;p39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184" name="Google Shape;9184;p39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185" name="Google Shape;9185;p391"/>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186" name="Google Shape;9186;p39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187" name="Google Shape;9187;p39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188" name="Google Shape;9188;p39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189" name="Google Shape;9189;p39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190" name="Google Shape;9190;p39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191" name="Google Shape;9191;p39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192" name="Google Shape;9192;p391"/>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193" name="Google Shape;9193;p391"/>
          <p:cNvSpPr txBox="1"/>
          <p:nvPr/>
        </p:nvSpPr>
        <p:spPr>
          <a:xfrm>
            <a:off x="2449513" y="2420938"/>
            <a:ext cx="6356350" cy="1384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 Der eine ist eponym – welcher ist das? </a:t>
            </a:r>
            <a:r>
              <a:rPr b="0" i="0" lang="en-US" sz="1200" u="none" cap="none" strike="noStrike">
                <a:solidFill>
                  <a:schemeClr val="dk1"/>
                </a:solidFill>
                <a:latin typeface="Arial"/>
                <a:ea typeface="Arial"/>
                <a:cs typeface="Arial"/>
                <a:sym typeface="Arial"/>
              </a:rPr>
              <a:t>Von-Recklinghausen-Syndrom</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--Der andere ist beschreibend – wie lautet er? </a:t>
            </a:r>
            <a:r>
              <a:rPr b="0" i="0" lang="en-US" sz="1200" u="none" cap="none" strike="noStrike">
                <a:solidFill>
                  <a:schemeClr val="dk1"/>
                </a:solidFill>
                <a:latin typeface="Arial"/>
                <a:ea typeface="Arial"/>
                <a:cs typeface="Arial"/>
                <a:sym typeface="Arial"/>
              </a:rPr>
              <a:t>Periphere NF </a:t>
            </a:r>
            <a:r>
              <a:rPr b="0" i="0" lang="en-US" sz="1200" u="none" cap="none" strike="noStrike">
                <a:solidFill>
                  <a:srgbClr val="FFFF84"/>
                </a:solidFill>
                <a:latin typeface="Arial"/>
                <a:ea typeface="Arial"/>
                <a:cs typeface="Arial"/>
                <a:sym typeface="Arial"/>
              </a:rPr>
              <a:t>(NF2 ist auch als </a:t>
            </a:r>
            <a:r>
              <a:rPr b="0" i="1" lang="en-US" sz="1200" u="none" cap="none" strike="noStrike">
                <a:solidFill>
                  <a:srgbClr val="FFFF84"/>
                </a:solidFill>
                <a:latin typeface="Arial"/>
                <a:ea typeface="Arial"/>
                <a:cs typeface="Arial"/>
                <a:sym typeface="Arial"/>
              </a:rPr>
              <a:t>zentrale </a:t>
            </a:r>
            <a:r>
              <a:rPr b="0" i="0" lang="en-US" sz="1200" u="none" cap="none" strike="noStrike">
                <a:solidFill>
                  <a:srgbClr val="FFFF84"/>
                </a:solidFill>
                <a:latin typeface="Arial"/>
                <a:ea typeface="Arial"/>
                <a:cs typeface="Arial"/>
                <a:sym typeface="Arial"/>
              </a:rPr>
              <a:t>NF bekannt)</a:t>
            </a:r>
            <a:endParaRPr/>
          </a:p>
          <a:p>
            <a:pPr indent="0" lvl="0" marL="0" marR="0" rtl="0" algn="l">
              <a:spcBef>
                <a:spcPts val="0"/>
              </a:spcBef>
              <a:spcAft>
                <a:spcPts val="0"/>
              </a:spcAft>
              <a:buNone/>
            </a:pPr>
            <a:r>
              <a:t/>
            </a:r>
            <a:endParaRPr b="0" i="0"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Wo steht NF hinsichtlich seiner Häufigkeit im Vergleich zu den anderen Phakomatosen?</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Es steht an erster Stelle, mit einer Prävalenz von einem Fall pro 3.000 bis 5.000 Personen</a:t>
            </a:r>
            <a:endParaRPr/>
          </a:p>
        </p:txBody>
      </p:sp>
    </p:spTree>
  </p:cSld>
  <p:clrMapOvr>
    <a:masterClrMapping/>
  </p:clrMapOvr>
</p:sld>
</file>

<file path=ppt/slides/slide3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7" name="Shape 9197"/>
        <p:cNvGrpSpPr/>
        <p:nvPr/>
      </p:nvGrpSpPr>
      <p:grpSpPr>
        <a:xfrm>
          <a:off x="0" y="0"/>
          <a:ext cx="0" cy="0"/>
          <a:chOff x="0" y="0"/>
          <a:chExt cx="0" cy="0"/>
        </a:xfrm>
      </p:grpSpPr>
      <p:sp>
        <p:nvSpPr>
          <p:cNvPr id="9198" name="Google Shape;9198;p39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199" name="Google Shape;9199;p39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200" name="Google Shape;9200;p39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201" name="Google Shape;9201;p39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202" name="Google Shape;9202;p39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203" name="Google Shape;9203;p39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204" name="Google Shape;9204;p39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205" name="Google Shape;9205;p392"/>
          <p:cNvCxnSpPr>
            <a:stCxn id="919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206" name="Google Shape;9206;p392"/>
          <p:cNvCxnSpPr>
            <a:stCxn id="919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207" name="Google Shape;9207;p39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9208" name="Google Shape;9208;p39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209" name="Google Shape;9209;p39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210" name="Google Shape;9210;p39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211" name="Google Shape;9211;p39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212" name="Google Shape;9212;p39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213" name="Google Shape;9213;p39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214" name="Google Shape;9214;p39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215" name="Google Shape;9215;p39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216" name="Google Shape;9216;p39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217" name="Google Shape;9217;p39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218" name="Google Shape;9218;p39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219" name="Google Shape;9219;p39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220" name="Google Shape;9220;p39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221" name="Google Shape;9221;p39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222" name="Google Shape;9222;p39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223" name="Google Shape;9223;p39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224" name="Google Shape;9224;p39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225" name="Google Shape;9225;p39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226" name="Google Shape;9226;p39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227" name="Google Shape;9227;p39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228" name="Google Shape;9228;p392"/>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229" name="Google Shape;9229;p392"/>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230" name="Google Shape;9230;p39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231" name="Google Shape;9231;p39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232" name="Google Shape;9232;p39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233" name="Google Shape;9233;p39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234" name="Google Shape;9234;p39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235" name="Google Shape;9235;p39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236" name="Google Shape;9236;p392"/>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237" name="Google Shape;9237;p392"/>
          <p:cNvSpPr txBox="1"/>
          <p:nvPr/>
        </p:nvSpPr>
        <p:spPr>
          <a:xfrm>
            <a:off x="2449513" y="2420938"/>
            <a:ext cx="6356400" cy="1349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 Der eine ist eponym – welcher ist das? </a:t>
            </a:r>
            <a:r>
              <a:rPr b="0" i="0" lang="en-US" sz="1200" u="none" cap="none" strike="noStrike">
                <a:solidFill>
                  <a:schemeClr val="dk1"/>
                </a:solidFill>
                <a:latin typeface="Arial"/>
                <a:ea typeface="Arial"/>
                <a:cs typeface="Arial"/>
                <a:sym typeface="Arial"/>
              </a:rPr>
              <a:t>Von-Recklinghausen-Syndrom</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--Der andere ist beschreibend – wie lautet er? </a:t>
            </a:r>
            <a:r>
              <a:rPr b="0" i="0" lang="en-US" sz="1200" u="none" cap="none" strike="noStrike">
                <a:solidFill>
                  <a:schemeClr val="dk1"/>
                </a:solidFill>
                <a:latin typeface="Arial"/>
                <a:ea typeface="Arial"/>
                <a:cs typeface="Arial"/>
                <a:sym typeface="Arial"/>
              </a:rPr>
              <a:t>Periphere NF </a:t>
            </a:r>
            <a:r>
              <a:rPr b="0" i="0" lang="en-US" sz="1200" u="none" cap="none" strike="noStrike">
                <a:solidFill>
                  <a:srgbClr val="0000FF"/>
                </a:solidFill>
                <a:latin typeface="Arial"/>
                <a:ea typeface="Arial"/>
                <a:cs typeface="Arial"/>
                <a:sym typeface="Arial"/>
              </a:rPr>
              <a:t>(NF2 ist auch als </a:t>
            </a:r>
            <a:r>
              <a:rPr b="0" i="1" lang="en-US" sz="1200" u="none" cap="none" strike="noStrike">
                <a:solidFill>
                  <a:srgbClr val="0000FF"/>
                </a:solidFill>
                <a:latin typeface="Arial"/>
                <a:ea typeface="Arial"/>
                <a:cs typeface="Arial"/>
                <a:sym typeface="Arial"/>
              </a:rPr>
              <a:t>zentrale </a:t>
            </a:r>
            <a:r>
              <a:rPr b="0" i="0" lang="en-US" sz="1200" u="none" cap="none" strike="noStrike">
                <a:solidFill>
                  <a:srgbClr val="0000FF"/>
                </a:solidFill>
                <a:latin typeface="Arial"/>
                <a:ea typeface="Arial"/>
                <a:cs typeface="Arial"/>
                <a:sym typeface="Arial"/>
              </a:rPr>
              <a:t>NF bekannt.)</a:t>
            </a:r>
            <a:endParaRPr/>
          </a:p>
          <a:p>
            <a:pPr indent="0" lvl="0" marL="0" marR="0" rtl="0" algn="l">
              <a:spcBef>
                <a:spcPts val="0"/>
              </a:spcBef>
              <a:spcAft>
                <a:spcPts val="0"/>
              </a:spcAft>
              <a:buNone/>
            </a:pPr>
            <a:r>
              <a:t/>
            </a:r>
            <a:endParaRPr b="0" i="0"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Wo steht NF hinsichtlich seiner Häufigkeit im Vergleich zu den anderen Phakomatosen?</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Es steht an erster Stelle, mit einer Prävalenz von einem Fall pro 3.000 bis 5.000 Personen</a:t>
            </a:r>
            <a:endParaRPr/>
          </a:p>
        </p:txBody>
      </p:sp>
      <p:sp>
        <p:nvSpPr>
          <p:cNvPr id="9238" name="Google Shape;9238;p392"/>
          <p:cNvSpPr/>
          <p:nvPr/>
        </p:nvSpPr>
        <p:spPr>
          <a:xfrm>
            <a:off x="7718375" y="2817813"/>
            <a:ext cx="609600" cy="216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3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42" name="Shape 9242"/>
        <p:cNvGrpSpPr/>
        <p:nvPr/>
      </p:nvGrpSpPr>
      <p:grpSpPr>
        <a:xfrm>
          <a:off x="0" y="0"/>
          <a:ext cx="0" cy="0"/>
          <a:chOff x="0" y="0"/>
          <a:chExt cx="0" cy="0"/>
        </a:xfrm>
      </p:grpSpPr>
      <p:sp>
        <p:nvSpPr>
          <p:cNvPr id="9243" name="Google Shape;9243;p39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244" name="Google Shape;9244;p39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245" name="Google Shape;9245;p39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246" name="Google Shape;9246;p39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247" name="Google Shape;9247;p39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248" name="Google Shape;9248;p39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249" name="Google Shape;9249;p39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250" name="Google Shape;9250;p393"/>
          <p:cNvCxnSpPr>
            <a:stCxn id="924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251" name="Google Shape;9251;p393"/>
          <p:cNvCxnSpPr>
            <a:stCxn id="924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252" name="Google Shape;9252;p39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253" name="Google Shape;9253;p39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254" name="Google Shape;9254;p39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255" name="Google Shape;9255;p39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256" name="Google Shape;9256;p39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257" name="Google Shape;9257;p39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258" name="Google Shape;9258;p39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259" name="Google Shape;9259;p39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260" name="Google Shape;9260;p39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261" name="Google Shape;9261;p39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262" name="Google Shape;9262;p39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263" name="Google Shape;9263;p39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264" name="Google Shape;9264;p39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265" name="Google Shape;9265;p39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266" name="Google Shape;9266;p39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267" name="Google Shape;9267;p39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268" name="Google Shape;9268;p39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269" name="Google Shape;9269;p39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270" name="Google Shape;9270;p39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271" name="Google Shape;9271;p39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272" name="Google Shape;9272;p39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273" name="Google Shape;9273;p39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274" name="Google Shape;9274;p393"/>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275" name="Google Shape;9275;p39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276" name="Google Shape;9276;p39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277" name="Google Shape;9277;p39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278" name="Google Shape;9278;p39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279" name="Google Shape;9279;p39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280" name="Google Shape;9280;p39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281" name="Google Shape;9281;p393"/>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282" name="Google Shape;9282;p393"/>
          <p:cNvSpPr txBox="1"/>
          <p:nvPr/>
        </p:nvSpPr>
        <p:spPr>
          <a:xfrm>
            <a:off x="2449513" y="2420938"/>
            <a:ext cx="6356400" cy="1349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 Der eine ist eponym – welcher ist das? </a:t>
            </a:r>
            <a:r>
              <a:rPr b="0" i="0" lang="en-US" sz="1200" u="none" cap="none" strike="noStrike">
                <a:solidFill>
                  <a:schemeClr val="dk1"/>
                </a:solidFill>
                <a:latin typeface="Arial"/>
                <a:ea typeface="Arial"/>
                <a:cs typeface="Arial"/>
                <a:sym typeface="Arial"/>
              </a:rPr>
              <a:t>Von-Recklinghausen-Syndrom</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--Der andere ist beschreibend – wie lautet er? </a:t>
            </a:r>
            <a:r>
              <a:rPr b="0" i="0" lang="en-US" sz="1200" u="none" cap="none" strike="noStrike">
                <a:solidFill>
                  <a:schemeClr val="dk1"/>
                </a:solidFill>
                <a:latin typeface="Arial"/>
                <a:ea typeface="Arial"/>
                <a:cs typeface="Arial"/>
                <a:sym typeface="Arial"/>
              </a:rPr>
              <a:t>Periphere NF </a:t>
            </a:r>
            <a:r>
              <a:rPr b="0" i="0" lang="en-US" sz="1200" u="none" cap="none" strike="noStrike">
                <a:solidFill>
                  <a:srgbClr val="0000FF"/>
                </a:solidFill>
                <a:latin typeface="Arial"/>
                <a:ea typeface="Arial"/>
                <a:cs typeface="Arial"/>
                <a:sym typeface="Arial"/>
              </a:rPr>
              <a:t>(NF2 ist auch als </a:t>
            </a:r>
            <a:r>
              <a:rPr b="0" i="1" lang="en-US" sz="1200" u="none" cap="none" strike="noStrike">
                <a:solidFill>
                  <a:srgbClr val="0000FF"/>
                </a:solidFill>
                <a:latin typeface="Arial"/>
                <a:ea typeface="Arial"/>
                <a:cs typeface="Arial"/>
                <a:sym typeface="Arial"/>
              </a:rPr>
              <a:t>zentrale </a:t>
            </a:r>
            <a:r>
              <a:rPr b="0" i="0" lang="en-US" sz="1200" u="none" cap="none" strike="noStrike">
                <a:solidFill>
                  <a:srgbClr val="0000FF"/>
                </a:solidFill>
                <a:latin typeface="Arial"/>
                <a:ea typeface="Arial"/>
                <a:cs typeface="Arial"/>
                <a:sym typeface="Arial"/>
              </a:rPr>
              <a:t>NF bekannt.)</a:t>
            </a:r>
            <a:endParaRPr/>
          </a:p>
          <a:p>
            <a:pPr indent="0" lvl="0" marL="0" marR="0" rtl="0" algn="l">
              <a:spcBef>
                <a:spcPts val="0"/>
              </a:spcBef>
              <a:spcAft>
                <a:spcPts val="0"/>
              </a:spcAft>
              <a:buNone/>
            </a:pPr>
            <a:r>
              <a:t/>
            </a:r>
            <a:endParaRPr b="0" i="0"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Wo steht NF hinsichtlich seiner Häufigkeit im Vergleich zu den anderen Phakomatosen?</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Es steht an erster Stelle, mit einer Prävalenz von einem Fall pro 3.000 bis 5.000 Personen</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4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698" name="Google Shape;698;p4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699" name="Google Shape;699;p41"/>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700" name="Google Shape;700;p41"/>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701" name="Google Shape;701;p41"/>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702" name="Google Shape;702;p41"/>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703" name="Google Shape;703;p41"/>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704" name="Google Shape;704;p41"/>
          <p:cNvSpPr txBox="1"/>
          <p:nvPr/>
        </p:nvSpPr>
        <p:spPr>
          <a:xfrm>
            <a:off x="3852863" y="2286000"/>
            <a:ext cx="4754700" cy="3966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IOD-Grenzwert für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10 bis „</a:t>
            </a:r>
            <a:r>
              <a:rPr lang="en-US" sz="1200">
                <a:solidFill>
                  <a:srgbClr val="BFBFBF"/>
                </a:solidFill>
              </a:rPr>
              <a:t>unterer Teenager-Bereich</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„Mittleres Kindesalter“ (</a:t>
            </a:r>
            <a:r>
              <a:rPr lang="en-US" sz="1200">
                <a:solidFill>
                  <a:srgbClr val="BFBFBF"/>
                </a:solidFill>
              </a:rPr>
              <a:t>gleichfalls</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der Augeninnendruck bei Weinen fälschlicherweise zu hoch gemessen werden kann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a:t>
            </a:r>
            <a:r>
              <a:rPr b="1" lang="en-US" sz="1200">
                <a:solidFill>
                  <a:schemeClr val="dk1"/>
                </a:solidFill>
              </a:rPr>
              <a:t>Untersuchung in Allgemeinanästhesie </a:t>
            </a:r>
            <a:r>
              <a:rPr b="0" i="0" lang="en-US" sz="1200" u="none" cap="none" strike="noStrike">
                <a:solidFill>
                  <a:srgbClr val="BFBFBF"/>
                </a:solidFill>
                <a:latin typeface="Arial"/>
                <a:ea typeface="Arial"/>
                <a:cs typeface="Arial"/>
                <a:sym typeface="Arial"/>
              </a:rPr>
              <a:t>(was für </a:t>
            </a:r>
            <a:r>
              <a:rPr b="0" i="1" lang="en-US" sz="1200" u="none" cap="none" strike="noStrike">
                <a:solidFill>
                  <a:srgbClr val="BFBFBF"/>
                </a:solidFill>
                <a:latin typeface="Arial"/>
                <a:ea typeface="Arial"/>
                <a:cs typeface="Arial"/>
                <a:sym typeface="Arial"/>
              </a:rPr>
              <a:t>„Untersuchung unter Narkose“ </a:t>
            </a:r>
            <a:r>
              <a:rPr b="0" i="0" lang="en-US" sz="1200" u="none" cap="none" strike="noStrike">
                <a:solidFill>
                  <a:srgbClr val="BFBFBF"/>
                </a:solidFill>
                <a:latin typeface="Arial"/>
                <a:ea typeface="Arial"/>
                <a:cs typeface="Arial"/>
                <a:sym typeface="Arial"/>
              </a:rPr>
              <a:t>steht)</a:t>
            </a:r>
            <a:endParaRPr/>
          </a:p>
        </p:txBody>
      </p:sp>
      <p:sp>
        <p:nvSpPr>
          <p:cNvPr id="705" name="Google Shape;705;p41"/>
          <p:cNvSpPr txBox="1"/>
          <p:nvPr/>
        </p:nvSpPr>
        <p:spPr>
          <a:xfrm>
            <a:off x="2832100" y="4945075"/>
            <a:ext cx="4585800" cy="15033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Die Messung des Augeninnendrucks bei einem betäubten oder sedierten Kind birgt eigene Herausforderungen. Die meisten Anästhetika und Sedativa senken den Augeninnendruck. Wichtige Ausnahmen sind:</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--Ketamin: </a:t>
            </a:r>
            <a:r>
              <a:rPr b="0" i="0" lang="en-US" sz="1200" u="none" cap="none" strike="noStrike">
                <a:solidFill>
                  <a:schemeClr val="dk1"/>
                </a:solidFill>
                <a:latin typeface="Arial"/>
                <a:ea typeface="Arial"/>
                <a:cs typeface="Arial"/>
                <a:sym typeface="Arial"/>
              </a:rPr>
              <a:t>Erhöht den Augeninnendruck</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--Chloralhydrat: </a:t>
            </a:r>
            <a:r>
              <a:rPr b="0" i="0" lang="en-US" sz="1200" u="none" cap="none" strike="noStrike">
                <a:solidFill>
                  <a:schemeClr val="dk1"/>
                </a:solidFill>
                <a:latin typeface="Arial"/>
                <a:ea typeface="Arial"/>
                <a:cs typeface="Arial"/>
                <a:sym typeface="Arial"/>
              </a:rPr>
              <a:t>Hat kaum bis gar keinen Einfluss auf den Augeninnendruck</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--Midazolam</a:t>
            </a:r>
            <a:endParaRPr/>
          </a:p>
        </p:txBody>
      </p:sp>
      <p:sp>
        <p:nvSpPr>
          <p:cNvPr id="706" name="Google Shape;706;p4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07" name="Google Shape;707;p41"/>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708" name="Google Shape;708;p41"/>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709" name="Google Shape;709;p4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3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86" name="Shape 9286"/>
        <p:cNvGrpSpPr/>
        <p:nvPr/>
      </p:nvGrpSpPr>
      <p:grpSpPr>
        <a:xfrm>
          <a:off x="0" y="0"/>
          <a:ext cx="0" cy="0"/>
          <a:chOff x="0" y="0"/>
          <a:chExt cx="0" cy="0"/>
        </a:xfrm>
      </p:grpSpPr>
      <p:sp>
        <p:nvSpPr>
          <p:cNvPr id="9287" name="Google Shape;9287;p39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288" name="Google Shape;9288;p39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289" name="Google Shape;9289;p39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290" name="Google Shape;9290;p39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291" name="Google Shape;9291;p39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292" name="Google Shape;9292;p39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293" name="Google Shape;9293;p39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294" name="Google Shape;9294;p394"/>
          <p:cNvCxnSpPr>
            <a:stCxn id="928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295" name="Google Shape;9295;p394"/>
          <p:cNvCxnSpPr>
            <a:stCxn id="928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296" name="Google Shape;9296;p39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297" name="Google Shape;9297;p39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298" name="Google Shape;9298;p39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299" name="Google Shape;9299;p39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300" name="Google Shape;9300;p39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301" name="Google Shape;9301;p39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302" name="Google Shape;9302;p39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303" name="Google Shape;9303;p39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304" name="Google Shape;9304;p39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305" name="Google Shape;9305;p39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306" name="Google Shape;9306;p39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307" name="Google Shape;9307;p39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308" name="Google Shape;9308;p39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309" name="Google Shape;9309;p39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310" name="Google Shape;9310;p39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311" name="Google Shape;9311;p39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312" name="Google Shape;9312;p39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313" name="Google Shape;9313;p39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314" name="Google Shape;9314;p39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315" name="Google Shape;9315;p39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316" name="Google Shape;9316;p39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317" name="Google Shape;9317;p39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318" name="Google Shape;9318;p394"/>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319" name="Google Shape;9319;p39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320" name="Google Shape;9320;p39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321" name="Google Shape;9321;p39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322" name="Google Shape;9322;p39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323" name="Google Shape;9323;p39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324" name="Google Shape;9324;p39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325" name="Google Shape;9325;p394"/>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326" name="Google Shape;9326;p394"/>
          <p:cNvSpPr txBox="1"/>
          <p:nvPr/>
        </p:nvSpPr>
        <p:spPr>
          <a:xfrm>
            <a:off x="2449513" y="2420938"/>
            <a:ext cx="6356350" cy="1384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 Der eine ist eponym – welcher ist das? </a:t>
            </a:r>
            <a:r>
              <a:rPr b="0" i="0" lang="en-US" sz="1200" u="none" cap="none" strike="noStrike">
                <a:solidFill>
                  <a:schemeClr val="dk1"/>
                </a:solidFill>
                <a:latin typeface="Arial"/>
                <a:ea typeface="Arial"/>
                <a:cs typeface="Arial"/>
                <a:sym typeface="Arial"/>
              </a:rPr>
              <a:t>Von-Recklinghausen-Syndrom</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--Der andere ist beschreibend – wie lautet er? </a:t>
            </a:r>
            <a:r>
              <a:rPr b="0" i="0" lang="en-US" sz="1200" u="none" cap="none" strike="noStrike">
                <a:solidFill>
                  <a:schemeClr val="dk1"/>
                </a:solidFill>
                <a:latin typeface="Arial"/>
                <a:ea typeface="Arial"/>
                <a:cs typeface="Arial"/>
                <a:sym typeface="Arial"/>
              </a:rPr>
              <a:t>Periphere NF </a:t>
            </a:r>
            <a:r>
              <a:rPr b="0" i="0" lang="en-US" sz="1200" u="none" cap="none" strike="noStrike">
                <a:solidFill>
                  <a:srgbClr val="0000FF"/>
                </a:solidFill>
                <a:latin typeface="Arial"/>
                <a:ea typeface="Arial"/>
                <a:cs typeface="Arial"/>
                <a:sym typeface="Arial"/>
              </a:rPr>
              <a:t>(NF2 ist auch als </a:t>
            </a:r>
            <a:r>
              <a:rPr b="0" i="1" lang="en-US" sz="1200" u="none" cap="none" strike="noStrike">
                <a:solidFill>
                  <a:srgbClr val="0000FF"/>
                </a:solidFill>
                <a:latin typeface="Arial"/>
                <a:ea typeface="Arial"/>
                <a:cs typeface="Arial"/>
                <a:sym typeface="Arial"/>
              </a:rPr>
              <a:t>zentrale </a:t>
            </a:r>
            <a:r>
              <a:rPr b="0" i="0" lang="en-US" sz="1200" u="none" cap="none" strike="noStrike">
                <a:solidFill>
                  <a:srgbClr val="0000FF"/>
                </a:solidFill>
                <a:latin typeface="Arial"/>
                <a:ea typeface="Arial"/>
                <a:cs typeface="Arial"/>
                <a:sym typeface="Arial"/>
              </a:rPr>
              <a:t>NF bekannt)</a:t>
            </a:r>
            <a:endParaRPr/>
          </a:p>
          <a:p>
            <a:pPr indent="0" lvl="0" marL="0" marR="0" rtl="0" algn="l">
              <a:spcBef>
                <a:spcPts val="0"/>
              </a:spcBef>
              <a:spcAft>
                <a:spcPts val="0"/>
              </a:spcAft>
              <a:buNone/>
            </a:pPr>
            <a:r>
              <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steht NF hinsichtlich seiner Häufigkeit im Vergleich zu anderen Phakomatosen?</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Es steht an erster Stelle, mit einer Prävalenz von einem Fall pro 3.000 bis 5.000 Personen</a:t>
            </a:r>
            <a:endParaRPr/>
          </a:p>
        </p:txBody>
      </p:sp>
    </p:spTree>
  </p:cSld>
  <p:clrMapOvr>
    <a:masterClrMapping/>
  </p:clrMapOvr>
</p:sld>
</file>

<file path=ppt/slides/slide3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30" name="Shape 9330"/>
        <p:cNvGrpSpPr/>
        <p:nvPr/>
      </p:nvGrpSpPr>
      <p:grpSpPr>
        <a:xfrm>
          <a:off x="0" y="0"/>
          <a:ext cx="0" cy="0"/>
          <a:chOff x="0" y="0"/>
          <a:chExt cx="0" cy="0"/>
        </a:xfrm>
      </p:grpSpPr>
      <p:sp>
        <p:nvSpPr>
          <p:cNvPr id="9331" name="Google Shape;9331;p39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332" name="Google Shape;9332;p39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333" name="Google Shape;9333;p39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334" name="Google Shape;9334;p39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335" name="Google Shape;9335;p39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336" name="Google Shape;9336;p39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337" name="Google Shape;9337;p39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338" name="Google Shape;9338;p395"/>
          <p:cNvCxnSpPr>
            <a:stCxn id="933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339" name="Google Shape;9339;p395"/>
          <p:cNvCxnSpPr>
            <a:stCxn id="933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340" name="Google Shape;9340;p39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341" name="Google Shape;9341;p39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342" name="Google Shape;9342;p39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343" name="Google Shape;9343;p39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344" name="Google Shape;9344;p39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345" name="Google Shape;9345;p39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346" name="Google Shape;9346;p39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347" name="Google Shape;9347;p39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348" name="Google Shape;9348;p39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349" name="Google Shape;9349;p39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350" name="Google Shape;9350;p39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351" name="Google Shape;9351;p39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352" name="Google Shape;9352;p39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353" name="Google Shape;9353;p39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354" name="Google Shape;9354;p39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355" name="Google Shape;9355;p39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356" name="Google Shape;9356;p39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357" name="Google Shape;9357;p39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358" name="Google Shape;9358;p39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359" name="Google Shape;9359;p39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360" name="Google Shape;9360;p39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361" name="Google Shape;9361;p39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362" name="Google Shape;9362;p395"/>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363" name="Google Shape;9363;p39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364" name="Google Shape;9364;p39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365" name="Google Shape;9365;p39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366" name="Google Shape;9366;p39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367" name="Google Shape;9367;p39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368" name="Google Shape;9368;p39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369" name="Google Shape;9369;p395"/>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370" name="Google Shape;9370;p395"/>
          <p:cNvSpPr txBox="1"/>
          <p:nvPr/>
        </p:nvSpPr>
        <p:spPr>
          <a:xfrm>
            <a:off x="2449513" y="2420938"/>
            <a:ext cx="6356400" cy="1349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 Der eine ist eponym – welcher ist das? </a:t>
            </a:r>
            <a:r>
              <a:rPr b="0" i="0" lang="en-US" sz="1200" u="none" cap="none" strike="noStrike">
                <a:solidFill>
                  <a:schemeClr val="dk1"/>
                </a:solidFill>
                <a:latin typeface="Arial"/>
                <a:ea typeface="Arial"/>
                <a:cs typeface="Arial"/>
                <a:sym typeface="Arial"/>
              </a:rPr>
              <a:t>Von-Recklinghausen-Syndrom </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--Der andere ist beschreibend – wie lautet er? </a:t>
            </a:r>
            <a:r>
              <a:rPr b="0" i="0" lang="en-US" sz="1200" u="none" cap="none" strike="noStrike">
                <a:solidFill>
                  <a:schemeClr val="dk1"/>
                </a:solidFill>
                <a:latin typeface="Arial"/>
                <a:ea typeface="Arial"/>
                <a:cs typeface="Arial"/>
                <a:sym typeface="Arial"/>
              </a:rPr>
              <a:t>Periphere NF </a:t>
            </a:r>
            <a:r>
              <a:rPr b="0" i="0" lang="en-US" sz="1200" u="none" cap="none" strike="noStrike">
                <a:solidFill>
                  <a:srgbClr val="0000FF"/>
                </a:solidFill>
                <a:latin typeface="Arial"/>
                <a:ea typeface="Arial"/>
                <a:cs typeface="Arial"/>
                <a:sym typeface="Arial"/>
              </a:rPr>
              <a:t>(NF2 ist auch als </a:t>
            </a:r>
            <a:r>
              <a:rPr b="0" i="1" lang="en-US" sz="1200" u="none" cap="none" strike="noStrike">
                <a:solidFill>
                  <a:srgbClr val="0000FF"/>
                </a:solidFill>
                <a:latin typeface="Arial"/>
                <a:ea typeface="Arial"/>
                <a:cs typeface="Arial"/>
                <a:sym typeface="Arial"/>
              </a:rPr>
              <a:t>zentrale </a:t>
            </a:r>
            <a:r>
              <a:rPr b="0" i="0" lang="en-US" sz="1200" u="none" cap="none" strike="noStrike">
                <a:solidFill>
                  <a:srgbClr val="0000FF"/>
                </a:solidFill>
                <a:latin typeface="Arial"/>
                <a:ea typeface="Arial"/>
                <a:cs typeface="Arial"/>
                <a:sym typeface="Arial"/>
              </a:rPr>
              <a:t>NF bekannt)</a:t>
            </a:r>
            <a:endParaRPr/>
          </a:p>
          <a:p>
            <a:pPr indent="0" lvl="0" marL="0" marR="0" rtl="0" algn="l">
              <a:spcBef>
                <a:spcPts val="0"/>
              </a:spcBef>
              <a:spcAft>
                <a:spcPts val="0"/>
              </a:spcAft>
              <a:buNone/>
            </a:pPr>
            <a:r>
              <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steht d</a:t>
            </a:r>
            <a:r>
              <a:rPr i="1" lang="en-US" sz="1200">
                <a:solidFill>
                  <a:schemeClr val="dk1"/>
                </a:solidFill>
              </a:rPr>
              <a:t>ie </a:t>
            </a:r>
            <a:r>
              <a:rPr b="0" i="1" lang="en-US" sz="1200" u="none" cap="none" strike="noStrike">
                <a:solidFill>
                  <a:schemeClr val="dk1"/>
                </a:solidFill>
                <a:latin typeface="Arial"/>
                <a:ea typeface="Arial"/>
                <a:cs typeface="Arial"/>
                <a:sym typeface="Arial"/>
              </a:rPr>
              <a:t>NF hinsichtlich seiner Häufigkeit im Vergleich zu anderen Phakomatosen?</a:t>
            </a:r>
            <a:endParaRPr/>
          </a:p>
          <a:p>
            <a:pPr indent="0" lvl="0" marL="0" marR="0" rtl="0" algn="l">
              <a:spcBef>
                <a:spcPts val="0"/>
              </a:spcBef>
              <a:spcAft>
                <a:spcPts val="0"/>
              </a:spcAft>
              <a:buNone/>
            </a:pPr>
            <a:r>
              <a:rPr lang="en-US" sz="1200">
                <a:solidFill>
                  <a:schemeClr val="dk1"/>
                </a:solidFill>
              </a:rPr>
              <a:t>Sie </a:t>
            </a:r>
            <a:r>
              <a:rPr b="0" i="0" lang="en-US" sz="1200" u="none" cap="none" strike="noStrike">
                <a:solidFill>
                  <a:schemeClr val="dk1"/>
                </a:solidFill>
                <a:latin typeface="Arial"/>
                <a:ea typeface="Arial"/>
                <a:cs typeface="Arial"/>
                <a:sym typeface="Arial"/>
              </a:rPr>
              <a:t>steht an erster Stelle.</a:t>
            </a:r>
            <a:r>
              <a:rPr b="0" i="0" lang="en-US" sz="1200" u="none" cap="none" strike="noStrike">
                <a:solidFill>
                  <a:srgbClr val="FFFF84"/>
                </a:solidFill>
                <a:latin typeface="Arial"/>
                <a:ea typeface="Arial"/>
                <a:cs typeface="Arial"/>
                <a:sym typeface="Arial"/>
              </a:rPr>
              <a:t>, mit einer Prävalenz von einem Fall pro 3.000 bis 5.000 Personen</a:t>
            </a:r>
            <a:endParaRPr/>
          </a:p>
        </p:txBody>
      </p:sp>
    </p:spTree>
  </p:cSld>
  <p:clrMapOvr>
    <a:masterClrMapping/>
  </p:clrMapOvr>
</p:sld>
</file>

<file path=ppt/slides/slide3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74" name="Shape 9374"/>
        <p:cNvGrpSpPr/>
        <p:nvPr/>
      </p:nvGrpSpPr>
      <p:grpSpPr>
        <a:xfrm>
          <a:off x="0" y="0"/>
          <a:ext cx="0" cy="0"/>
          <a:chOff x="0" y="0"/>
          <a:chExt cx="0" cy="0"/>
        </a:xfrm>
      </p:grpSpPr>
      <p:sp>
        <p:nvSpPr>
          <p:cNvPr id="9375" name="Google Shape;9375;p39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376" name="Google Shape;9376;p39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377" name="Google Shape;9377;p39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378" name="Google Shape;9378;p39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379" name="Google Shape;9379;p39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380" name="Google Shape;9380;p39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381" name="Google Shape;9381;p39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382" name="Google Shape;9382;p396"/>
          <p:cNvCxnSpPr>
            <a:stCxn id="937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383" name="Google Shape;9383;p396"/>
          <p:cNvCxnSpPr>
            <a:stCxn id="937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384" name="Google Shape;9384;p39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9385" name="Google Shape;9385;p39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386" name="Google Shape;9386;p39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387" name="Google Shape;9387;p39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388" name="Google Shape;9388;p39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389" name="Google Shape;9389;p39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390" name="Google Shape;9390;p39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391" name="Google Shape;9391;p39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392" name="Google Shape;9392;p39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393" name="Google Shape;9393;p39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394" name="Google Shape;9394;p39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395" name="Google Shape;9395;p39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396" name="Google Shape;9396;p39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397" name="Google Shape;9397;p39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398" name="Google Shape;9398;p39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399" name="Google Shape;9399;p39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400" name="Google Shape;9400;p39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401" name="Google Shape;9401;p39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402" name="Google Shape;9402;p39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403" name="Google Shape;9403;p39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404" name="Google Shape;9404;p39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405" name="Google Shape;9405;p39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406" name="Google Shape;9406;p396"/>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407" name="Google Shape;9407;p39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408" name="Google Shape;9408;p39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409" name="Google Shape;9409;p39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410" name="Google Shape;9410;p39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411" name="Google Shape;9411;p39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412" name="Google Shape;9412;p39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413" name="Google Shape;9413;p396"/>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414" name="Google Shape;9414;p396"/>
          <p:cNvSpPr txBox="1"/>
          <p:nvPr/>
        </p:nvSpPr>
        <p:spPr>
          <a:xfrm>
            <a:off x="2449513" y="2420938"/>
            <a:ext cx="6356400" cy="1349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 Der eine ist eponym – welcher ist das? </a:t>
            </a:r>
            <a:r>
              <a:rPr b="0" i="0" lang="en-US" sz="1200" u="none" cap="none" strike="noStrike">
                <a:solidFill>
                  <a:schemeClr val="dk1"/>
                </a:solidFill>
                <a:latin typeface="Arial"/>
                <a:ea typeface="Arial"/>
                <a:cs typeface="Arial"/>
                <a:sym typeface="Arial"/>
              </a:rPr>
              <a:t>Von-Recklinghausen-Syndrom</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--Der andere ist beschreibend – wie lautet er? </a:t>
            </a:r>
            <a:r>
              <a:rPr b="0" i="0" lang="en-US" sz="1200" u="none" cap="none" strike="noStrike">
                <a:solidFill>
                  <a:schemeClr val="dk1"/>
                </a:solidFill>
                <a:latin typeface="Arial"/>
                <a:ea typeface="Arial"/>
                <a:cs typeface="Arial"/>
                <a:sym typeface="Arial"/>
              </a:rPr>
              <a:t>Periphere NF </a:t>
            </a:r>
            <a:r>
              <a:rPr b="0" i="0" lang="en-US" sz="1200" u="none" cap="none" strike="noStrike">
                <a:solidFill>
                  <a:srgbClr val="0000FF"/>
                </a:solidFill>
                <a:latin typeface="Arial"/>
                <a:ea typeface="Arial"/>
                <a:cs typeface="Arial"/>
                <a:sym typeface="Arial"/>
              </a:rPr>
              <a:t>(NF2 ist auch als </a:t>
            </a:r>
            <a:r>
              <a:rPr b="0" i="1" lang="en-US" sz="1200" u="none" cap="none" strike="noStrike">
                <a:solidFill>
                  <a:srgbClr val="0000FF"/>
                </a:solidFill>
                <a:latin typeface="Arial"/>
                <a:ea typeface="Arial"/>
                <a:cs typeface="Arial"/>
                <a:sym typeface="Arial"/>
              </a:rPr>
              <a:t>zentrale </a:t>
            </a:r>
            <a:r>
              <a:rPr b="0" i="0" lang="en-US" sz="1200" u="none" cap="none" strike="noStrike">
                <a:solidFill>
                  <a:srgbClr val="0000FF"/>
                </a:solidFill>
                <a:latin typeface="Arial"/>
                <a:ea typeface="Arial"/>
                <a:cs typeface="Arial"/>
                <a:sym typeface="Arial"/>
              </a:rPr>
              <a:t>NF bekannt)</a:t>
            </a:r>
            <a:endParaRPr/>
          </a:p>
          <a:p>
            <a:pPr indent="0" lvl="0" marL="0" marR="0" rtl="0" algn="l">
              <a:spcBef>
                <a:spcPts val="0"/>
              </a:spcBef>
              <a:spcAft>
                <a:spcPts val="0"/>
              </a:spcAft>
              <a:buNone/>
            </a:pPr>
            <a:r>
              <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steht die NF hinsichtlich seiner Häufigkeit im Vergleich zu anderen Phakomatosen?</a:t>
            </a:r>
            <a:endParaRPr/>
          </a:p>
          <a:p>
            <a:pPr indent="0" lvl="0" marL="0" marR="0" rtl="0" algn="l">
              <a:spcBef>
                <a:spcPts val="0"/>
              </a:spcBef>
              <a:spcAft>
                <a:spcPts val="0"/>
              </a:spcAft>
              <a:buNone/>
            </a:pPr>
            <a:r>
              <a:rPr lang="en-US" sz="1200">
                <a:solidFill>
                  <a:schemeClr val="dk1"/>
                </a:solidFill>
              </a:rPr>
              <a:t>Sie</a:t>
            </a:r>
            <a:r>
              <a:rPr b="0" i="0" lang="en-US" sz="1200" u="none" cap="none" strike="noStrike">
                <a:solidFill>
                  <a:schemeClr val="dk1"/>
                </a:solidFill>
                <a:latin typeface="Arial"/>
                <a:ea typeface="Arial"/>
                <a:cs typeface="Arial"/>
                <a:sym typeface="Arial"/>
              </a:rPr>
              <a:t> steht an erster Stelle </a:t>
            </a:r>
            <a:r>
              <a:rPr b="0" i="0" lang="en-US" sz="1200" u="none" cap="none" strike="noStrike">
                <a:solidFill>
                  <a:srgbClr val="0000FF"/>
                </a:solidFill>
                <a:latin typeface="Arial"/>
                <a:ea typeface="Arial"/>
                <a:cs typeface="Arial"/>
                <a:sym typeface="Arial"/>
              </a:rPr>
              <a:t>mit einer Prävalenz von einem Fall pro 3.000 bis 5.000 Personen.</a:t>
            </a:r>
            <a:endParaRPr/>
          </a:p>
        </p:txBody>
      </p:sp>
      <p:sp>
        <p:nvSpPr>
          <p:cNvPr id="9415" name="Google Shape;9415;p396"/>
          <p:cNvSpPr/>
          <p:nvPr/>
        </p:nvSpPr>
        <p:spPr>
          <a:xfrm>
            <a:off x="6795750" y="3541750"/>
            <a:ext cx="10605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3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19" name="Shape 9419"/>
        <p:cNvGrpSpPr/>
        <p:nvPr/>
      </p:nvGrpSpPr>
      <p:grpSpPr>
        <a:xfrm>
          <a:off x="0" y="0"/>
          <a:ext cx="0" cy="0"/>
          <a:chOff x="0" y="0"/>
          <a:chExt cx="0" cy="0"/>
        </a:xfrm>
      </p:grpSpPr>
      <p:sp>
        <p:nvSpPr>
          <p:cNvPr id="9420" name="Google Shape;9420;p39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421" name="Google Shape;9421;p39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422" name="Google Shape;9422;p39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423" name="Google Shape;9423;p39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424" name="Google Shape;9424;p39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425" name="Google Shape;9425;p39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426" name="Google Shape;9426;p39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427" name="Google Shape;9427;p397"/>
          <p:cNvCxnSpPr>
            <a:stCxn id="942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428" name="Google Shape;9428;p397"/>
          <p:cNvCxnSpPr>
            <a:stCxn id="942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429" name="Google Shape;9429;p397"/>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9430" name="Google Shape;9430;p39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431" name="Google Shape;9431;p39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432" name="Google Shape;9432;p39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433" name="Google Shape;9433;p39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434" name="Google Shape;9434;p39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435" name="Google Shape;9435;p39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436" name="Google Shape;9436;p39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437" name="Google Shape;9437;p39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438" name="Google Shape;9438;p39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439" name="Google Shape;9439;p39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440" name="Google Shape;9440;p39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441" name="Google Shape;9441;p39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442" name="Google Shape;9442;p39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443" name="Google Shape;9443;p39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444" name="Google Shape;9444;p39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445" name="Google Shape;9445;p39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446" name="Google Shape;9446;p39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447" name="Google Shape;9447;p39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448" name="Google Shape;9448;p39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449" name="Google Shape;9449;p39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450" name="Google Shape;9450;p39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451" name="Google Shape;9451;p397"/>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452" name="Google Shape;9452;p39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453" name="Google Shape;9453;p39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454" name="Google Shape;9454;p39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455" name="Google Shape;9455;p39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456" name="Google Shape;9456;p39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457" name="Google Shape;9457;p39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458" name="Google Shape;9458;p397"/>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a:t>
            </a:r>
            <a:r>
              <a:rPr b="1" i="0" lang="en-US" sz="1200" u="none" cap="none" strike="noStrike">
                <a:solidFill>
                  <a:srgbClr val="0000FF"/>
                </a:solidFill>
                <a:latin typeface="Arial"/>
                <a:ea typeface="Arial"/>
                <a:cs typeface="Arial"/>
                <a:sym typeface="Arial"/>
              </a:rPr>
              <a:t>NF1 </a:t>
            </a:r>
            <a:r>
              <a:rPr b="0" i="0" lang="en-US" sz="1200" u="none" cap="none" strike="noStrike">
                <a:solidFill>
                  <a:srgbClr val="BFBFBF"/>
                </a:solidFill>
                <a:latin typeface="Arial"/>
                <a:ea typeface="Arial"/>
                <a:cs typeface="Arial"/>
                <a:sym typeface="Arial"/>
              </a:rPr>
              <a:t>(NF2 weist keinen Zusammenhang mit einem Glaukom auf)</a:t>
            </a:r>
            <a:endParaRPr/>
          </a:p>
          <a:p>
            <a:pPr indent="0" lvl="0" marL="0" marR="0" rtl="0" algn="l">
              <a:spcBef>
                <a:spcPts val="0"/>
              </a:spcBef>
              <a:spcAft>
                <a:spcPts val="0"/>
              </a:spcAft>
              <a:buNone/>
            </a:pPr>
            <a:r>
              <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459" name="Google Shape;9459;p397"/>
          <p:cNvSpPr txBox="1"/>
          <p:nvPr/>
        </p:nvSpPr>
        <p:spPr>
          <a:xfrm>
            <a:off x="2449513" y="2420938"/>
            <a:ext cx="6356400" cy="1349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hat zwei weitere Bezeichnungen:</a:t>
            </a:r>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 Der eine ist eponym – welcher ist das? </a:t>
            </a:r>
            <a:r>
              <a:rPr b="0" i="0" lang="en-US" sz="1200" u="none" cap="none" strike="noStrike">
                <a:solidFill>
                  <a:schemeClr val="dk1"/>
                </a:solidFill>
                <a:latin typeface="Arial"/>
                <a:ea typeface="Arial"/>
                <a:cs typeface="Arial"/>
                <a:sym typeface="Arial"/>
              </a:rPr>
              <a:t>Von-Recklinghausen-Syndrom</a:t>
            </a:r>
            <a:endParaRPr b="0" i="0"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--Der andere ist beschreibend – wie lautet er? </a:t>
            </a:r>
            <a:r>
              <a:rPr b="0" i="0" lang="en-US" sz="1200" u="none" cap="none" strike="noStrike">
                <a:solidFill>
                  <a:schemeClr val="dk1"/>
                </a:solidFill>
                <a:latin typeface="Arial"/>
                <a:ea typeface="Arial"/>
                <a:cs typeface="Arial"/>
                <a:sym typeface="Arial"/>
              </a:rPr>
              <a:t>Periphere NF </a:t>
            </a:r>
            <a:r>
              <a:rPr b="0" i="0" lang="en-US" sz="1200" u="none" cap="none" strike="noStrike">
                <a:solidFill>
                  <a:srgbClr val="0000FF"/>
                </a:solidFill>
                <a:latin typeface="Arial"/>
                <a:ea typeface="Arial"/>
                <a:cs typeface="Arial"/>
                <a:sym typeface="Arial"/>
              </a:rPr>
              <a:t>(NF2 ist auch als </a:t>
            </a:r>
            <a:r>
              <a:rPr b="0" i="1" lang="en-US" sz="1200" u="none" cap="none" strike="noStrike">
                <a:solidFill>
                  <a:srgbClr val="0000FF"/>
                </a:solidFill>
                <a:latin typeface="Arial"/>
                <a:ea typeface="Arial"/>
                <a:cs typeface="Arial"/>
                <a:sym typeface="Arial"/>
              </a:rPr>
              <a:t>zentrale </a:t>
            </a:r>
            <a:r>
              <a:rPr b="0" i="0" lang="en-US" sz="1200" u="none" cap="none" strike="noStrike">
                <a:solidFill>
                  <a:srgbClr val="0000FF"/>
                </a:solidFill>
                <a:latin typeface="Arial"/>
                <a:ea typeface="Arial"/>
                <a:cs typeface="Arial"/>
                <a:sym typeface="Arial"/>
              </a:rPr>
              <a:t>NF bekannt)</a:t>
            </a:r>
            <a:endParaRPr/>
          </a:p>
          <a:p>
            <a:pPr indent="0" lvl="0" marL="0" marR="0" rtl="0" algn="l">
              <a:spcBef>
                <a:spcPts val="0"/>
              </a:spcBef>
              <a:spcAft>
                <a:spcPts val="0"/>
              </a:spcAft>
              <a:buNone/>
            </a:pPr>
            <a:r>
              <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 steht die NF hinsichtlich seiner Häufigkeit im Vergleich zu anderen Phakomatosen?</a:t>
            </a:r>
            <a:endParaRPr/>
          </a:p>
          <a:p>
            <a:pPr indent="0" lvl="0" marL="0" marR="0" rtl="0" algn="l">
              <a:spcBef>
                <a:spcPts val="0"/>
              </a:spcBef>
              <a:spcAft>
                <a:spcPts val="0"/>
              </a:spcAft>
              <a:buNone/>
            </a:pPr>
            <a:r>
              <a:rPr lang="en-US" sz="1200">
                <a:solidFill>
                  <a:schemeClr val="dk1"/>
                </a:solidFill>
              </a:rPr>
              <a:t>Sie</a:t>
            </a:r>
            <a:r>
              <a:rPr b="0" i="0" lang="en-US" sz="1200" u="none" cap="none" strike="noStrike">
                <a:solidFill>
                  <a:schemeClr val="dk1"/>
                </a:solidFill>
                <a:latin typeface="Arial"/>
                <a:ea typeface="Arial"/>
                <a:cs typeface="Arial"/>
                <a:sym typeface="Arial"/>
              </a:rPr>
              <a:t> steht an erster Stelle, </a:t>
            </a:r>
            <a:r>
              <a:rPr b="0" i="0" lang="en-US" sz="1200" u="none" cap="none" strike="noStrike">
                <a:solidFill>
                  <a:srgbClr val="0000FF"/>
                </a:solidFill>
                <a:latin typeface="Arial"/>
                <a:ea typeface="Arial"/>
                <a:cs typeface="Arial"/>
                <a:sym typeface="Arial"/>
              </a:rPr>
              <a:t>mit einer Prävalenz von einem Fall pro 3.000 bis 5.000 Personen.</a:t>
            </a:r>
            <a:endParaRPr/>
          </a:p>
        </p:txBody>
      </p:sp>
    </p:spTree>
  </p:cSld>
  <p:clrMapOvr>
    <a:masterClrMapping/>
  </p:clrMapOvr>
</p:sld>
</file>

<file path=ppt/slides/slide3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3" name="Shape 9463"/>
        <p:cNvGrpSpPr/>
        <p:nvPr/>
      </p:nvGrpSpPr>
      <p:grpSpPr>
        <a:xfrm>
          <a:off x="0" y="0"/>
          <a:ext cx="0" cy="0"/>
          <a:chOff x="0" y="0"/>
          <a:chExt cx="0" cy="0"/>
        </a:xfrm>
      </p:grpSpPr>
      <p:sp>
        <p:nvSpPr>
          <p:cNvPr id="9464" name="Google Shape;9464;p39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465" name="Google Shape;9465;p39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466" name="Google Shape;9466;p39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467" name="Google Shape;9467;p39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468" name="Google Shape;9468;p39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469" name="Google Shape;9469;p39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470" name="Google Shape;9470;p39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471" name="Google Shape;9471;p398"/>
          <p:cNvCxnSpPr>
            <a:stCxn id="946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472" name="Google Shape;9472;p398"/>
          <p:cNvCxnSpPr>
            <a:stCxn id="946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473" name="Google Shape;9473;p39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474" name="Google Shape;9474;p39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475" name="Google Shape;9475;p39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476" name="Google Shape;9476;p39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477" name="Google Shape;9477;p39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478" name="Google Shape;9478;p39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479" name="Google Shape;9479;p39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480" name="Google Shape;9480;p39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481" name="Google Shape;9481;p39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482" name="Google Shape;9482;p39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483" name="Google Shape;9483;p39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484" name="Google Shape;9484;p39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485" name="Google Shape;9485;p39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486" name="Google Shape;9486;p39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487" name="Google Shape;9487;p39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488" name="Google Shape;9488;p39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489" name="Google Shape;9489;p39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490" name="Google Shape;9490;p39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491" name="Google Shape;9491;p39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492" name="Google Shape;9492;p39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493" name="Google Shape;9493;p39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494" name="Google Shape;9494;p39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495" name="Google Shape;9495;p398"/>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496" name="Google Shape;9496;p39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497" name="Google Shape;9497;p39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498" name="Google Shape;9498;p39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499" name="Google Shape;9499;p39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500" name="Google Shape;9500;p39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501" name="Google Shape;9501;p39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502" name="Google Shape;9502;p398"/>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rgbClr val="0000FF"/>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i="1" lang="en-US" sz="1200">
                <a:solidFill>
                  <a:schemeClr val="dk1"/>
                </a:solidFill>
              </a:rPr>
              <a:t>Die </a:t>
            </a:r>
            <a:r>
              <a:rPr b="0" i="1"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65"/>
                  </a:ext>
                </a:extLst>
              </a:rPr>
              <a:t>tritt</a:t>
            </a:r>
            <a:r>
              <a:rPr b="0" i="1" lang="en-US" sz="1200" u="none" cap="none" strike="noStrike">
                <a:solidFill>
                  <a:schemeClr val="dk1"/>
                </a:solidFill>
                <a:latin typeface="Arial"/>
                <a:ea typeface="Arial"/>
                <a:cs typeface="Arial"/>
                <a:sym typeface="Arial"/>
              </a:rPr>
              <a:t> in zwei Formen auf – wie lauten deren Bezeichnungen? </a:t>
            </a:r>
            <a:r>
              <a:rPr b="0" i="1" lang="en-US" sz="1200" u="none" cap="none" strike="noStrike">
                <a:solidFill>
                  <a:srgbClr val="0000FF"/>
                </a:solidFill>
                <a:latin typeface="Arial"/>
                <a:ea typeface="Arial"/>
                <a:cs typeface="Arial"/>
                <a:sym typeface="Arial"/>
              </a:rPr>
              <a:t>Welche davon ist mit einem Glaukom assoziiert?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und NF2. </a:t>
            </a:r>
            <a:r>
              <a:rPr b="0" i="0" lang="en-US" sz="1200" u="none" cap="none" strike="noStrike">
                <a:solidFill>
                  <a:srgbClr val="0000FF"/>
                </a:solidFill>
                <a:latin typeface="Arial"/>
                <a:ea typeface="Arial"/>
                <a:cs typeface="Arial"/>
                <a:sym typeface="Arial"/>
              </a:rPr>
              <a:t>NF1 (NF2 weist keinen Zusammenhang mit einem Glaukom auf)</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Welches Vererbungsmuster weist d</a:t>
            </a:r>
            <a:r>
              <a:rPr i="1" lang="en-US" sz="1200">
                <a:solidFill>
                  <a:schemeClr val="dk1"/>
                </a:solidFill>
              </a:rPr>
              <a:t>ie</a:t>
            </a:r>
            <a:r>
              <a:rPr b="0" i="1" lang="en-US" sz="1200" u="none" cap="none" strike="noStrike">
                <a:solidFill>
                  <a:schemeClr val="dk1"/>
                </a:solidFill>
                <a:latin typeface="Arial"/>
                <a:ea typeface="Arial"/>
                <a:cs typeface="Arial"/>
                <a:sym typeface="Arial"/>
              </a:rPr>
              <a:t> NF1 auf?</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Das Verhältnis zwischen autosomal-dominanter Vererbung und </a:t>
            </a:r>
            <a:r>
              <a:rPr b="0" i="0" lang="en-US" sz="1200" u="none" cap="none" strike="noStrike">
                <a:solidFill>
                  <a:schemeClr val="accent5"/>
                </a:solidFill>
                <a:latin typeface="Arial"/>
                <a:ea typeface="Arial"/>
                <a:cs typeface="Arial"/>
                <a:sym typeface="Arial"/>
                <a:extLst>
                  <a:ext uri="http://customooxmlschemas.google.com/">
                    <go:slidesCustomData xmlns:go="http://customooxmlschemas.google.com/" textRoundtripDataId="66"/>
                  </a:ext>
                </a:extLst>
              </a:rPr>
              <a:t>sporadischem</a:t>
            </a:r>
            <a:r>
              <a:rPr b="0" i="0" lang="en-US" sz="1200" u="none" cap="none" strike="noStrike">
                <a:solidFill>
                  <a:schemeClr val="accent5"/>
                </a:solidFill>
                <a:latin typeface="Arial"/>
                <a:ea typeface="Arial"/>
                <a:cs typeface="Arial"/>
                <a:sym typeface="Arial"/>
              </a:rPr>
              <a:t> Auftreten liegt bei etwa 50:50</a:t>
            </a:r>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06" name="Shape 9506"/>
        <p:cNvGrpSpPr/>
        <p:nvPr/>
      </p:nvGrpSpPr>
      <p:grpSpPr>
        <a:xfrm>
          <a:off x="0" y="0"/>
          <a:ext cx="0" cy="0"/>
          <a:chOff x="0" y="0"/>
          <a:chExt cx="0" cy="0"/>
        </a:xfrm>
      </p:grpSpPr>
      <p:sp>
        <p:nvSpPr>
          <p:cNvPr id="9507" name="Google Shape;9507;p39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508" name="Google Shape;9508;p39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509" name="Google Shape;9509;p39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510" name="Google Shape;9510;p39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511" name="Google Shape;9511;p39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512" name="Google Shape;9512;p39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513" name="Google Shape;9513;p39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514" name="Google Shape;9514;p399"/>
          <p:cNvCxnSpPr>
            <a:stCxn id="950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515" name="Google Shape;9515;p399"/>
          <p:cNvCxnSpPr>
            <a:stCxn id="950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516" name="Google Shape;9516;p39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517" name="Google Shape;9517;p39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518" name="Google Shape;9518;p39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519" name="Google Shape;9519;p39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520" name="Google Shape;9520;p39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521" name="Google Shape;9521;p39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522" name="Google Shape;9522;p39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523" name="Google Shape;9523;p39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524" name="Google Shape;9524;p39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525" name="Google Shape;9525;p39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526" name="Google Shape;9526;p39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527" name="Google Shape;9527;p39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528" name="Google Shape;9528;p39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529" name="Google Shape;9529;p39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530" name="Google Shape;9530;p39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531" name="Google Shape;9531;p39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532" name="Google Shape;9532;p39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533" name="Google Shape;9533;p39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534" name="Google Shape;9534;p39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535" name="Google Shape;9535;p39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536" name="Google Shape;9536;p39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537" name="Google Shape;9537;p39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538" name="Google Shape;9538;p399"/>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539" name="Google Shape;9539;p39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540" name="Google Shape;9540;p39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541" name="Google Shape;9541;p39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542" name="Google Shape;9542;p39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543" name="Google Shape;9543;p39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544" name="Google Shape;9544;p39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545" name="Google Shape;9545;p399"/>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rgbClr val="0000FF"/>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NF tritt in zwei Formen auf – wie lauten deren Bezeichnungen? </a:t>
            </a:r>
            <a:r>
              <a:rPr b="0" i="1" lang="en-US" sz="1200" u="none" cap="none" strike="noStrike">
                <a:solidFill>
                  <a:srgbClr val="0000FF"/>
                </a:solidFill>
                <a:latin typeface="Arial"/>
                <a:ea typeface="Arial"/>
                <a:cs typeface="Arial"/>
                <a:sym typeface="Arial"/>
              </a:rPr>
              <a:t>Welche davon ist mit einem Glaukom assoziiert?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und NF2. </a:t>
            </a:r>
            <a:r>
              <a:rPr b="0" i="0" lang="en-US" sz="1200" u="none" cap="none" strike="noStrike">
                <a:solidFill>
                  <a:srgbClr val="0000FF"/>
                </a:solidFill>
                <a:latin typeface="Arial"/>
                <a:ea typeface="Arial"/>
                <a:cs typeface="Arial"/>
                <a:sym typeface="Arial"/>
              </a:rPr>
              <a:t>NF1 (NF2 weist keinen Zusammenhang mit einem Glaukom auf)</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Verhältnis zwischen autosomal-dominanter Vererbung und sporadischem Auftreten liegt bei etwa 50:50.</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
        <p:nvSpPr>
          <p:cNvPr id="9546" name="Google Shape;9546;p399"/>
          <p:cNvSpPr/>
          <p:nvPr/>
        </p:nvSpPr>
        <p:spPr>
          <a:xfrm>
            <a:off x="2224922" y="3032925"/>
            <a:ext cx="4260000" cy="2745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zwei Muster</a:t>
            </a:r>
            <a:endParaRPr/>
          </a:p>
        </p:txBody>
      </p:sp>
    </p:spTree>
  </p:cSld>
  <p:clrMapOvr>
    <a:masterClrMapping/>
  </p:clrMapOvr>
</p:sld>
</file>

<file path=ppt/slides/slide3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50" name="Shape 9550"/>
        <p:cNvGrpSpPr/>
        <p:nvPr/>
      </p:nvGrpSpPr>
      <p:grpSpPr>
        <a:xfrm>
          <a:off x="0" y="0"/>
          <a:ext cx="0" cy="0"/>
          <a:chOff x="0" y="0"/>
          <a:chExt cx="0" cy="0"/>
        </a:xfrm>
      </p:grpSpPr>
      <p:sp>
        <p:nvSpPr>
          <p:cNvPr id="9551" name="Google Shape;9551;p40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552" name="Google Shape;9552;p40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553" name="Google Shape;9553;p40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554" name="Google Shape;9554;p40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555" name="Google Shape;9555;p40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556" name="Google Shape;9556;p40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557" name="Google Shape;9557;p40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558" name="Google Shape;9558;p400"/>
          <p:cNvCxnSpPr>
            <a:stCxn id="955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559" name="Google Shape;9559;p400"/>
          <p:cNvCxnSpPr>
            <a:stCxn id="955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560" name="Google Shape;9560;p40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561" name="Google Shape;9561;p40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562" name="Google Shape;9562;p40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563" name="Google Shape;9563;p40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564" name="Google Shape;9564;p40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565" name="Google Shape;9565;p40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566" name="Google Shape;9566;p40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567" name="Google Shape;9567;p40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568" name="Google Shape;9568;p40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569" name="Google Shape;9569;p40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570" name="Google Shape;9570;p40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571" name="Google Shape;9571;p40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572" name="Google Shape;9572;p40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573" name="Google Shape;9573;p40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574" name="Google Shape;9574;p40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575" name="Google Shape;9575;p40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576" name="Google Shape;9576;p40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577" name="Google Shape;9577;p40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578" name="Google Shape;9578;p40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579" name="Google Shape;9579;p40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580" name="Google Shape;9580;p400"/>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581" name="Google Shape;9581;p40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582" name="Google Shape;9582;p400"/>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583" name="Google Shape;9583;p40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584" name="Google Shape;9584;p40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585" name="Google Shape;9585;p40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586" name="Google Shape;9586;p40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587" name="Google Shape;9587;p40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588" name="Google Shape;9588;p40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589" name="Google Shape;9589;p400"/>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rgbClr val="0000FF"/>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NF tritt in zwei Formen auf – wie lauten deren Bezeichnungen? </a:t>
            </a:r>
            <a:r>
              <a:rPr b="0" i="1" lang="en-US" sz="1200" u="none" cap="none" strike="noStrike">
                <a:solidFill>
                  <a:srgbClr val="0000FF"/>
                </a:solidFill>
                <a:latin typeface="Arial"/>
                <a:ea typeface="Arial"/>
                <a:cs typeface="Arial"/>
                <a:sym typeface="Arial"/>
              </a:rPr>
              <a:t>Welche davon ist mit einem Glaukom assoziiert?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und NF2. </a:t>
            </a:r>
            <a:r>
              <a:rPr b="0" i="0" lang="en-US" sz="1200" u="none" cap="none" strike="noStrike">
                <a:solidFill>
                  <a:srgbClr val="0000FF"/>
                </a:solidFill>
                <a:latin typeface="Arial"/>
                <a:ea typeface="Arial"/>
                <a:cs typeface="Arial"/>
                <a:sym typeface="Arial"/>
              </a:rPr>
              <a:t>NF1 (NF2 weist keinen Zusammenhang mit einem Glaukom auf)</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Verhältnis zwischen autosomal-dominanter Vererbung und sporadischem Auftreten liegt bei etwa 50:50.</a:t>
            </a:r>
            <a:endParaRPr b="0" i="0"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3" name="Shape 9593"/>
        <p:cNvGrpSpPr/>
        <p:nvPr/>
      </p:nvGrpSpPr>
      <p:grpSpPr>
        <a:xfrm>
          <a:off x="0" y="0"/>
          <a:ext cx="0" cy="0"/>
          <a:chOff x="0" y="0"/>
          <a:chExt cx="0" cy="0"/>
        </a:xfrm>
      </p:grpSpPr>
      <p:sp>
        <p:nvSpPr>
          <p:cNvPr id="9594" name="Google Shape;9594;p40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595" name="Google Shape;9595;p40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596" name="Google Shape;9596;p40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597" name="Google Shape;9597;p40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598" name="Google Shape;9598;p40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599" name="Google Shape;9599;p40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600" name="Google Shape;9600;p40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601" name="Google Shape;9601;p401"/>
          <p:cNvCxnSpPr>
            <a:stCxn id="959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602" name="Google Shape;9602;p401"/>
          <p:cNvCxnSpPr>
            <a:stCxn id="959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603" name="Google Shape;9603;p40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604" name="Google Shape;9604;p40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605" name="Google Shape;9605;p40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606" name="Google Shape;9606;p40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607" name="Google Shape;9607;p40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608" name="Google Shape;9608;p40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609" name="Google Shape;9609;p40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610" name="Google Shape;9610;p40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611" name="Google Shape;9611;p40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612" name="Google Shape;9612;p40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613" name="Google Shape;9613;p40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614" name="Google Shape;9614;p40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615" name="Google Shape;9615;p40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616" name="Google Shape;9616;p40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617" name="Google Shape;9617;p40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618" name="Google Shape;9618;p40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619" name="Google Shape;9619;p40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620" name="Google Shape;9620;p40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621" name="Google Shape;9621;p40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622" name="Google Shape;9622;p40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623" name="Google Shape;9623;p40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624" name="Google Shape;9624;p40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625" name="Google Shape;9625;p401"/>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626" name="Google Shape;9626;p40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627" name="Google Shape;9627;p40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628" name="Google Shape;9628;p40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629" name="Google Shape;9629;p40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630" name="Google Shape;9630;p40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631" name="Google Shape;9631;p40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632" name="Google Shape;9632;p401"/>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rgbClr val="0000FF"/>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NF tritt in zwei Formen auf – wie lauten deren Bezeichnungen? </a:t>
            </a:r>
            <a:r>
              <a:rPr b="0" i="1" lang="en-US" sz="1200" u="none" cap="none" strike="noStrike">
                <a:solidFill>
                  <a:srgbClr val="0000FF"/>
                </a:solidFill>
                <a:latin typeface="Arial"/>
                <a:ea typeface="Arial"/>
                <a:cs typeface="Arial"/>
                <a:sym typeface="Arial"/>
              </a:rPr>
              <a:t>Welche davon ist mit einem Glaukom assoziiert?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und NF2. </a:t>
            </a:r>
            <a:r>
              <a:rPr b="0" i="0" lang="en-US" sz="1200" u="none" cap="none" strike="noStrike">
                <a:solidFill>
                  <a:srgbClr val="0000FF"/>
                </a:solidFill>
                <a:latin typeface="Arial"/>
                <a:ea typeface="Arial"/>
                <a:cs typeface="Arial"/>
                <a:sym typeface="Arial"/>
              </a:rPr>
              <a:t>NF1 (NF2 weist keinen Zusammenhang mit einem Glaukom auf)</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Melanozyten und Neurogliazellen</a:t>
            </a:r>
            <a:endParaRPr/>
          </a:p>
        </p:txBody>
      </p:sp>
    </p:spTree>
  </p:cSld>
  <p:clrMapOvr>
    <a:masterClrMapping/>
  </p:clrMapOvr>
</p:sld>
</file>

<file path=ppt/slides/slide3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36" name="Shape 9636"/>
        <p:cNvGrpSpPr/>
        <p:nvPr/>
      </p:nvGrpSpPr>
      <p:grpSpPr>
        <a:xfrm>
          <a:off x="0" y="0"/>
          <a:ext cx="0" cy="0"/>
          <a:chOff x="0" y="0"/>
          <a:chExt cx="0" cy="0"/>
        </a:xfrm>
      </p:grpSpPr>
      <p:sp>
        <p:nvSpPr>
          <p:cNvPr id="9637" name="Google Shape;9637;p40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638" name="Google Shape;9638;p40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639" name="Google Shape;9639;p40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640" name="Google Shape;9640;p40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641" name="Google Shape;9641;p40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642" name="Google Shape;9642;p40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643" name="Google Shape;9643;p40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644" name="Google Shape;9644;p402"/>
          <p:cNvCxnSpPr>
            <a:stCxn id="963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645" name="Google Shape;9645;p402"/>
          <p:cNvCxnSpPr>
            <a:stCxn id="963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646" name="Google Shape;9646;p402"/>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647" name="Google Shape;9647;p40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648" name="Google Shape;9648;p40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649" name="Google Shape;9649;p40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650" name="Google Shape;9650;p40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651" name="Google Shape;9651;p40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652" name="Google Shape;9652;p40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653" name="Google Shape;9653;p40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654" name="Google Shape;9654;p40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655" name="Google Shape;9655;p40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656" name="Google Shape;9656;p40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657" name="Google Shape;9657;p40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658" name="Google Shape;9658;p40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659" name="Google Shape;9659;p40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660" name="Google Shape;9660;p40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661" name="Google Shape;9661;p40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662" name="Google Shape;9662;p40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663" name="Google Shape;9663;p40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664" name="Google Shape;9664;p40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665" name="Google Shape;9665;p40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666" name="Google Shape;9666;p40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667" name="Google Shape;9667;p402"/>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668" name="Google Shape;9668;p402"/>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669" name="Google Shape;9669;p40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670" name="Google Shape;9670;p40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671" name="Google Shape;9671;p40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672" name="Google Shape;9672;p40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673" name="Google Shape;9673;p40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674" name="Google Shape;9674;p40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675" name="Google Shape;9675;p402"/>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NF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Was für eine Erkrankung ist NF? </a:t>
            </a:r>
            <a:r>
              <a:rPr b="0" i="1" lang="en-US" sz="1200" u="none" cap="none" strike="noStrike">
                <a:solidFill>
                  <a:srgbClr val="0000FF"/>
                </a:solidFill>
                <a:latin typeface="Arial"/>
                <a:ea typeface="Arial"/>
                <a:cs typeface="Arial"/>
                <a:sym typeface="Arial"/>
              </a:rPr>
              <a:t>Kurz gesagt: Was ist eine Phakomatose?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Phakomatose: </a:t>
            </a:r>
            <a:r>
              <a:rPr b="0" i="0" lang="en-US" sz="1200" u="none" cap="none" strike="noStrike">
                <a:solidFill>
                  <a:srgbClr val="0000FF"/>
                </a:solidFill>
                <a:latin typeface="Arial"/>
                <a:ea typeface="Arial"/>
                <a:cs typeface="Arial"/>
                <a:sym typeface="Arial"/>
              </a:rPr>
              <a:t>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NF tritt in zwei Formen auf – wie lauten deren Bezeichnungen? </a:t>
            </a:r>
            <a:r>
              <a:rPr b="0" i="1" lang="en-US" sz="1200" u="none" cap="none" strike="noStrike">
                <a:solidFill>
                  <a:srgbClr val="0000FF"/>
                </a:solidFill>
                <a:latin typeface="Arial"/>
                <a:ea typeface="Arial"/>
                <a:cs typeface="Arial"/>
                <a:sym typeface="Arial"/>
              </a:rPr>
              <a:t>Welche davon ist mit einem Glaukom assoziiert?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NF1 und NF2. </a:t>
            </a:r>
            <a:r>
              <a:rPr b="0" i="0" lang="en-US" sz="1200" u="none" cap="none" strike="noStrike">
                <a:solidFill>
                  <a:srgbClr val="0000FF"/>
                </a:solidFill>
                <a:latin typeface="Arial"/>
                <a:ea typeface="Arial"/>
                <a:cs typeface="Arial"/>
                <a:sym typeface="Arial"/>
              </a:rPr>
              <a:t>NF1 (NF2 weist keinen Zusammenhang mit einem Glaukom auf)</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Melanozyten und Neurogliazellen</a:t>
            </a:r>
            <a:endParaRPr/>
          </a:p>
        </p:txBody>
      </p:sp>
    </p:spTree>
  </p:cSld>
  <p:clrMapOvr>
    <a:masterClrMapping/>
  </p:clrMapOvr>
</p:sld>
</file>

<file path=ppt/slides/slide3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9" name="Shape 9679"/>
        <p:cNvGrpSpPr/>
        <p:nvPr/>
      </p:nvGrpSpPr>
      <p:grpSpPr>
        <a:xfrm>
          <a:off x="0" y="0"/>
          <a:ext cx="0" cy="0"/>
          <a:chOff x="0" y="0"/>
          <a:chExt cx="0" cy="0"/>
        </a:xfrm>
      </p:grpSpPr>
      <p:sp>
        <p:nvSpPr>
          <p:cNvPr id="9680" name="Google Shape;9680;p40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681" name="Google Shape;9681;p40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682" name="Google Shape;9682;p40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683" name="Google Shape;9683;p40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684" name="Google Shape;9684;p40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685" name="Google Shape;9685;p40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686" name="Google Shape;9686;p40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687" name="Google Shape;9687;p403"/>
          <p:cNvCxnSpPr>
            <a:stCxn id="968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688" name="Google Shape;9688;p403"/>
          <p:cNvCxnSpPr>
            <a:stCxn id="968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689" name="Google Shape;9689;p40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690" name="Google Shape;9690;p40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691" name="Google Shape;9691;p40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692" name="Google Shape;9692;p40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693" name="Google Shape;9693;p40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694" name="Google Shape;9694;p40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695" name="Google Shape;9695;p40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696" name="Google Shape;9696;p40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697" name="Google Shape;9697;p40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698" name="Google Shape;9698;p40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699" name="Google Shape;9699;p40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700" name="Google Shape;9700;p40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701" name="Google Shape;9701;p40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702" name="Google Shape;9702;p40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703" name="Google Shape;9703;p40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704" name="Google Shape;9704;p40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705" name="Google Shape;9705;p40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706" name="Google Shape;9706;p40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707" name="Google Shape;9707;p40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708" name="Google Shape;9708;p40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709" name="Google Shape;9709;p40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710" name="Google Shape;9710;p40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711" name="Google Shape;9711;p403"/>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712" name="Google Shape;9712;p40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713" name="Google Shape;9713;p40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714" name="Google Shape;9714;p40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715" name="Google Shape;9715;p40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716" name="Google Shape;9716;p40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717" name="Google Shape;9717;p40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718" name="Google Shape;9718;p403"/>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Neurogliazellen</a:t>
            </a:r>
            <a:endParaRPr/>
          </a:p>
        </p:txBody>
      </p:sp>
      <p:sp>
        <p:nvSpPr>
          <p:cNvPr id="9719" name="Google Shape;9719;p403"/>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t>
            </a:r>
            <a:r>
              <a:rPr b="1" i="1" lang="en-US" sz="1200" u="none" cap="none" strike="noStrike">
                <a:solidFill>
                  <a:srgbClr val="990033"/>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t>
            </a:r>
            <a:r>
              <a:rPr b="1" i="1" lang="en-US" sz="1200" u="none" cap="none" strike="noStrike">
                <a:solidFill>
                  <a:srgbClr val="990033"/>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t>
            </a:r>
            <a:r>
              <a:rPr b="1" i="1" lang="en-US" sz="1200" u="none" cap="none" strike="noStrike">
                <a:solidFill>
                  <a:srgbClr val="990033"/>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t>
            </a:r>
            <a:r>
              <a:rPr b="1" i="1" lang="en-US" sz="1200" u="none" cap="none" strike="noStrike">
                <a:solidFill>
                  <a:srgbClr val="990033"/>
                </a:solidFill>
                <a:latin typeface="Arial"/>
                <a:ea typeface="Arial"/>
                <a:cs typeface="Arial"/>
                <a:sym typeface="Arial"/>
              </a:rPr>
              <a:t>?</a:t>
            </a:r>
            <a:endParaRPr/>
          </a:p>
        </p:txBody>
      </p:sp>
      <p:sp>
        <p:nvSpPr>
          <p:cNvPr id="9720" name="Google Shape;9720;p403"/>
          <p:cNvSpPr/>
          <p:nvPr/>
        </p:nvSpPr>
        <p:spPr>
          <a:xfrm>
            <a:off x="243840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721" name="Google Shape;9721;p403"/>
          <p:cNvSpPr txBox="1"/>
          <p:nvPr/>
        </p:nvSpPr>
        <p:spPr>
          <a:xfrm>
            <a:off x="2763838" y="5572125"/>
            <a:ext cx="2111375"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Melanozyten abstammen</a:t>
            </a:r>
            <a:endParaRPr/>
          </a:p>
        </p:txBody>
      </p:sp>
      <p:cxnSp>
        <p:nvCxnSpPr>
          <p:cNvPr id="9722" name="Google Shape;9722;p403"/>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 name="Shape 182"/>
        <p:cNvGrpSpPr/>
        <p:nvPr/>
      </p:nvGrpSpPr>
      <p:grpSpPr>
        <a:xfrm>
          <a:off x="0" y="0"/>
          <a:ext cx="0" cy="0"/>
          <a:chOff x="0" y="0"/>
          <a:chExt cx="0" cy="0"/>
        </a:xfrm>
      </p:grpSpPr>
      <p:sp>
        <p:nvSpPr>
          <p:cNvPr id="183" name="Google Shape;183;p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 name="Google Shape;184;p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85" name="Google Shape;185;p4"/>
          <p:cNvSpPr txBox="1"/>
          <p:nvPr/>
        </p:nvSpPr>
        <p:spPr>
          <a:xfrm>
            <a:off x="1828800" y="2317750"/>
            <a:ext cx="5943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Wichtig! Beachten Sie, dass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nicht einfach eine</a:t>
            </a:r>
            <a:r>
              <a:rPr lang="en-US" sz="1200">
                <a:solidFill>
                  <a:schemeClr val="dk1"/>
                </a:solidFill>
              </a:rPr>
              <a:t> </a:t>
            </a:r>
            <a:r>
              <a:rPr b="0" i="0" lang="en-US" sz="1200" u="none" cap="none" strike="noStrike">
                <a:solidFill>
                  <a:schemeClr val="dk1"/>
                </a:solidFill>
                <a:latin typeface="Arial"/>
                <a:ea typeface="Arial"/>
                <a:cs typeface="Arial"/>
                <a:sym typeface="Arial"/>
              </a:rPr>
              <a:t>Optikusneuropathie wie das Glaukom bei Erwachsenen ist</a:t>
            </a:r>
            <a:endParaRPr b="0" i="0" sz="1800" u="none" cap="none" strike="noStrike">
              <a:solidFill>
                <a:srgbClr val="0000FF"/>
              </a:solidFill>
              <a:latin typeface="Arial"/>
              <a:ea typeface="Arial"/>
              <a:cs typeface="Arial"/>
              <a:sym typeface="Arial"/>
            </a:endParaRPr>
          </a:p>
        </p:txBody>
      </p:sp>
      <p:sp>
        <p:nvSpPr>
          <p:cNvPr id="186" name="Google Shape;186;p4"/>
          <p:cNvSpPr/>
          <p:nvPr/>
        </p:nvSpPr>
        <p:spPr>
          <a:xfrm>
            <a:off x="2252467" y="2522483"/>
            <a:ext cx="12762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lang="en-US" sz="1200">
                <a:solidFill>
                  <a:schemeClr val="dk1"/>
                </a:solidFill>
              </a:rPr>
              <a:t>ein Wort</a:t>
            </a:r>
            <a:endParaRPr/>
          </a:p>
        </p:txBody>
      </p:sp>
      <p:sp>
        <p:nvSpPr>
          <p:cNvPr id="187" name="Google Shape;187;p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8" name="Google Shape;188;p4"/>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189" name="Google Shape;189;p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190" name="Google Shape;190;p4"/>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als „durch den Augeninnendruck verursachte Schädigung des Auges“.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3" name="Shape 713"/>
        <p:cNvGrpSpPr/>
        <p:nvPr/>
      </p:nvGrpSpPr>
      <p:grpSpPr>
        <a:xfrm>
          <a:off x="0" y="0"/>
          <a:ext cx="0" cy="0"/>
          <a:chOff x="0" y="0"/>
          <a:chExt cx="0" cy="0"/>
        </a:xfrm>
      </p:grpSpPr>
      <p:sp>
        <p:nvSpPr>
          <p:cNvPr id="714" name="Google Shape;714;p4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715" name="Google Shape;715;p4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16" name="Google Shape;716;p42"/>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717" name="Google Shape;717;p42"/>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718" name="Google Shape;718;p42"/>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719" name="Google Shape;719;p42"/>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720" name="Google Shape;720;p42"/>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721" name="Google Shape;721;p42"/>
          <p:cNvSpPr txBox="1"/>
          <p:nvPr/>
        </p:nvSpPr>
        <p:spPr>
          <a:xfrm>
            <a:off x="3852863" y="2286000"/>
            <a:ext cx="4754700" cy="3966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IOD-Grenzwert für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10 bis „</a:t>
            </a:r>
            <a:r>
              <a:rPr lang="en-US" sz="1200">
                <a:solidFill>
                  <a:srgbClr val="BFBFBF"/>
                </a:solidFill>
              </a:rPr>
              <a:t>unterer Teenager-Bereich</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„Mittleres Kindesalter“ (</a:t>
            </a:r>
            <a:r>
              <a:rPr lang="en-US" sz="1200">
                <a:solidFill>
                  <a:srgbClr val="BFBFBF"/>
                </a:solidFill>
              </a:rPr>
              <a:t>gleichfalls</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der Augeninnendruck bei Weinen fälschlicherweise zu hoch gemessen werden kann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a:t>
            </a:r>
            <a:r>
              <a:rPr b="1" lang="en-US" sz="1200">
                <a:solidFill>
                  <a:schemeClr val="dk1"/>
                </a:solidFill>
              </a:rPr>
              <a:t>Untersuchung in Allgemeinanästhesie </a:t>
            </a:r>
            <a:r>
              <a:rPr b="0" i="0" lang="en-US" sz="1200" u="none" cap="none" strike="noStrike">
                <a:solidFill>
                  <a:srgbClr val="BFBFBF"/>
                </a:solidFill>
                <a:latin typeface="Arial"/>
                <a:ea typeface="Arial"/>
                <a:cs typeface="Arial"/>
                <a:sym typeface="Arial"/>
              </a:rPr>
              <a:t>(was für </a:t>
            </a:r>
            <a:r>
              <a:rPr b="0" i="1" lang="en-US" sz="1200" u="none" cap="none" strike="noStrike">
                <a:solidFill>
                  <a:srgbClr val="BFBFBF"/>
                </a:solidFill>
                <a:latin typeface="Arial"/>
                <a:ea typeface="Arial"/>
                <a:cs typeface="Arial"/>
                <a:sym typeface="Arial"/>
              </a:rPr>
              <a:t>„Untersuchung unter Narkose“ </a:t>
            </a:r>
            <a:r>
              <a:rPr b="0" i="0" lang="en-US" sz="1200" u="none" cap="none" strike="noStrike">
                <a:solidFill>
                  <a:srgbClr val="BFBFBF"/>
                </a:solidFill>
                <a:latin typeface="Arial"/>
                <a:ea typeface="Arial"/>
                <a:cs typeface="Arial"/>
                <a:sym typeface="Arial"/>
              </a:rPr>
              <a:t>steht)</a:t>
            </a:r>
            <a:endParaRPr/>
          </a:p>
        </p:txBody>
      </p:sp>
      <p:sp>
        <p:nvSpPr>
          <p:cNvPr id="722" name="Google Shape;722;p42"/>
          <p:cNvSpPr txBox="1"/>
          <p:nvPr/>
        </p:nvSpPr>
        <p:spPr>
          <a:xfrm>
            <a:off x="2832100" y="4945075"/>
            <a:ext cx="4622700" cy="15033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Die Messung des Augeninnendrucks bei einem betäubten oder sedierten Kind birgt eigene Herausforderungen. Die meisten Anästhetika und Sedativa senken den Augeninnendruck. Wichtige Ausnahmen sind:</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--Ketamin: </a:t>
            </a:r>
            <a:r>
              <a:rPr b="0" i="0" lang="en-US" sz="1200" u="none" cap="none" strike="noStrike">
                <a:solidFill>
                  <a:schemeClr val="dk1"/>
                </a:solidFill>
                <a:latin typeface="Arial"/>
                <a:ea typeface="Arial"/>
                <a:cs typeface="Arial"/>
                <a:sym typeface="Arial"/>
              </a:rPr>
              <a:t>Erhöht den Augeninnendruck</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--Chloralhydrat: </a:t>
            </a:r>
            <a:r>
              <a:rPr b="0" i="0" lang="en-US" sz="1200" u="none" cap="none" strike="noStrike">
                <a:solidFill>
                  <a:schemeClr val="dk1"/>
                </a:solidFill>
                <a:latin typeface="Arial"/>
                <a:ea typeface="Arial"/>
                <a:cs typeface="Arial"/>
                <a:sym typeface="Arial"/>
              </a:rPr>
              <a:t>Hat kaum bis gar keinen Einfluss auf den Augeninnendruck</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--Midazolam: </a:t>
            </a:r>
            <a:r>
              <a:rPr b="1" i="1" lang="en-US" sz="1200" u="none" cap="none" strike="noStrike">
                <a:solidFill>
                  <a:schemeClr val="dk1"/>
                </a:solidFill>
                <a:latin typeface="Arial"/>
                <a:ea typeface="Arial"/>
                <a:cs typeface="Arial"/>
                <a:sym typeface="Arial"/>
              </a:rPr>
              <a:t>?</a:t>
            </a:r>
            <a:endParaRPr/>
          </a:p>
        </p:txBody>
      </p:sp>
      <p:sp>
        <p:nvSpPr>
          <p:cNvPr id="723" name="Google Shape;723;p42"/>
          <p:cNvSpPr/>
          <p:nvPr/>
        </p:nvSpPr>
        <p:spPr>
          <a:xfrm>
            <a:off x="6278575" y="5853127"/>
            <a:ext cx="2428800" cy="692700"/>
          </a:xfrm>
          <a:prstGeom prst="leftArrow">
            <a:avLst>
              <a:gd fmla="val 50000" name="adj1"/>
              <a:gd fmla="val 50000" name="adj2"/>
            </a:avLst>
          </a:prstGeom>
          <a:solidFill>
            <a:srgbClr val="DFEAEA"/>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rPr b="0" i="1" lang="en-US" sz="1200" u="none" cap="none" strike="noStrike">
                <a:solidFill>
                  <a:srgbClr val="000000"/>
                </a:solidFill>
                <a:latin typeface="Arial"/>
                <a:ea typeface="Arial"/>
                <a:cs typeface="Arial"/>
                <a:sym typeface="Arial"/>
              </a:rPr>
              <a:t>Geben Sie die Wirkung auf den Augeninnendruck an</a:t>
            </a:r>
            <a:endParaRPr b="0" i="1" sz="1200" u="none" cap="none" strike="noStrike">
              <a:solidFill>
                <a:srgbClr val="000000"/>
              </a:solidFill>
              <a:latin typeface="Arial"/>
              <a:ea typeface="Arial"/>
              <a:cs typeface="Arial"/>
              <a:sym typeface="Arial"/>
            </a:endParaRPr>
          </a:p>
        </p:txBody>
      </p:sp>
      <p:sp>
        <p:nvSpPr>
          <p:cNvPr id="724" name="Google Shape;724;p42"/>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725" name="Google Shape;725;p42"/>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726" name="Google Shape;726;p4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727" name="Google Shape;727;p4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4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26" name="Shape 9726"/>
        <p:cNvGrpSpPr/>
        <p:nvPr/>
      </p:nvGrpSpPr>
      <p:grpSpPr>
        <a:xfrm>
          <a:off x="0" y="0"/>
          <a:ext cx="0" cy="0"/>
          <a:chOff x="0" y="0"/>
          <a:chExt cx="0" cy="0"/>
        </a:xfrm>
      </p:grpSpPr>
      <p:sp>
        <p:nvSpPr>
          <p:cNvPr id="9727" name="Google Shape;9727;p40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728" name="Google Shape;9728;p40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729" name="Google Shape;9729;p40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730" name="Google Shape;9730;p40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731" name="Google Shape;9731;p40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732" name="Google Shape;9732;p40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733" name="Google Shape;9733;p40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734" name="Google Shape;9734;p404"/>
          <p:cNvCxnSpPr>
            <a:stCxn id="972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735" name="Google Shape;9735;p404"/>
          <p:cNvCxnSpPr>
            <a:stCxn id="972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736" name="Google Shape;9736;p40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737" name="Google Shape;9737;p40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738" name="Google Shape;9738;p40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739" name="Google Shape;9739;p40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740" name="Google Shape;9740;p40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741" name="Google Shape;9741;p40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742" name="Google Shape;9742;p40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743" name="Google Shape;9743;p40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744" name="Google Shape;9744;p40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745" name="Google Shape;9745;p40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746" name="Google Shape;9746;p40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747" name="Google Shape;9747;p40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748" name="Google Shape;9748;p40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749" name="Google Shape;9749;p40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750" name="Google Shape;9750;p40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751" name="Google Shape;9751;p40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752" name="Google Shape;9752;p40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753" name="Google Shape;9753;p40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754" name="Google Shape;9754;p40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755" name="Google Shape;9755;p40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756" name="Google Shape;9756;p40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757" name="Google Shape;9757;p40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758" name="Google Shape;9758;p404"/>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759" name="Google Shape;9759;p40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760" name="Google Shape;9760;p40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761" name="Google Shape;9761;p40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762" name="Google Shape;9762;p40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763" name="Google Shape;9763;p40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764" name="Google Shape;9764;p40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765" name="Google Shape;9765;p404"/>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Neurogliazellen</a:t>
            </a:r>
            <a:endParaRPr/>
          </a:p>
        </p:txBody>
      </p:sp>
      <p:sp>
        <p:nvSpPr>
          <p:cNvPr id="9766" name="Google Shape;9766;p404"/>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p:txBody>
      </p:sp>
      <p:sp>
        <p:nvSpPr>
          <p:cNvPr id="9767" name="Google Shape;9767;p404"/>
          <p:cNvSpPr/>
          <p:nvPr/>
        </p:nvSpPr>
        <p:spPr>
          <a:xfrm>
            <a:off x="243840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768" name="Google Shape;9768;p404"/>
          <p:cNvSpPr/>
          <p:nvPr/>
        </p:nvSpPr>
        <p:spPr>
          <a:xfrm>
            <a:off x="363550" y="5351450"/>
            <a:ext cx="847800" cy="2208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9769" name="Google Shape;9769;p404"/>
          <p:cNvSpPr txBox="1"/>
          <p:nvPr/>
        </p:nvSpPr>
        <p:spPr>
          <a:xfrm>
            <a:off x="2763838" y="5572125"/>
            <a:ext cx="2111375"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Melanozyten stammen</a:t>
            </a:r>
            <a:endParaRPr/>
          </a:p>
        </p:txBody>
      </p:sp>
      <p:cxnSp>
        <p:nvCxnSpPr>
          <p:cNvPr id="9770" name="Google Shape;9770;p404"/>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74" name="Shape 9774"/>
        <p:cNvGrpSpPr/>
        <p:nvPr/>
      </p:nvGrpSpPr>
      <p:grpSpPr>
        <a:xfrm>
          <a:off x="0" y="0"/>
          <a:ext cx="0" cy="0"/>
          <a:chOff x="0" y="0"/>
          <a:chExt cx="0" cy="0"/>
        </a:xfrm>
      </p:grpSpPr>
      <p:sp>
        <p:nvSpPr>
          <p:cNvPr id="9775" name="Google Shape;9775;p40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776" name="Google Shape;9776;p40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777" name="Google Shape;9777;p40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778" name="Google Shape;9778;p40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779" name="Google Shape;9779;p40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780" name="Google Shape;9780;p40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781" name="Google Shape;9781;p40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782" name="Google Shape;9782;p405"/>
          <p:cNvCxnSpPr>
            <a:stCxn id="977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783" name="Google Shape;9783;p405"/>
          <p:cNvCxnSpPr>
            <a:stCxn id="977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784" name="Google Shape;9784;p405"/>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9785" name="Google Shape;9785;p40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786" name="Google Shape;9786;p40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787" name="Google Shape;9787;p40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788" name="Google Shape;9788;p40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789" name="Google Shape;9789;p40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790" name="Google Shape;9790;p40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791" name="Google Shape;9791;p40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792" name="Google Shape;9792;p40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793" name="Google Shape;9793;p40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794" name="Google Shape;9794;p40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795" name="Google Shape;9795;p40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796" name="Google Shape;9796;p40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797" name="Google Shape;9797;p40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798" name="Google Shape;9798;p40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799" name="Google Shape;9799;p40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800" name="Google Shape;9800;p40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801" name="Google Shape;9801;p40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802" name="Google Shape;9802;p40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803" name="Google Shape;9803;p40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804" name="Google Shape;9804;p40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805" name="Google Shape;9805;p40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806" name="Google Shape;9806;p405"/>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807" name="Google Shape;9807;p40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808" name="Google Shape;9808;p40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809" name="Google Shape;9809;p40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810" name="Google Shape;9810;p40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811" name="Google Shape;9811;p40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812" name="Google Shape;9812;p40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813" name="Google Shape;9813;p405"/>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Neurogliazellen</a:t>
            </a:r>
            <a:endParaRPr/>
          </a:p>
        </p:txBody>
      </p:sp>
      <p:sp>
        <p:nvSpPr>
          <p:cNvPr id="9814" name="Google Shape;9814;p405"/>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 Café-au-lait-Flecken</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p:txBody>
      </p:sp>
      <p:sp>
        <p:nvSpPr>
          <p:cNvPr id="9815" name="Google Shape;9815;p405"/>
          <p:cNvSpPr/>
          <p:nvPr/>
        </p:nvSpPr>
        <p:spPr>
          <a:xfrm>
            <a:off x="243840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816" name="Google Shape;9816;p405"/>
          <p:cNvSpPr txBox="1"/>
          <p:nvPr/>
        </p:nvSpPr>
        <p:spPr>
          <a:xfrm>
            <a:off x="2763838" y="5572125"/>
            <a:ext cx="2111375"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Melanozyten stammen</a:t>
            </a:r>
            <a:endParaRPr/>
          </a:p>
        </p:txBody>
      </p:sp>
      <p:cxnSp>
        <p:nvCxnSpPr>
          <p:cNvPr id="9817" name="Google Shape;9817;p405"/>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21" name="Shape 9821"/>
        <p:cNvGrpSpPr/>
        <p:nvPr/>
      </p:nvGrpSpPr>
      <p:grpSpPr>
        <a:xfrm>
          <a:off x="0" y="0"/>
          <a:ext cx="0" cy="0"/>
          <a:chOff x="0" y="0"/>
          <a:chExt cx="0" cy="0"/>
        </a:xfrm>
      </p:grpSpPr>
      <p:sp>
        <p:nvSpPr>
          <p:cNvPr id="9822" name="Google Shape;9822;p40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id="9823" name="Google Shape;9823;p406"/>
          <p:cNvPicPr preferRelativeResize="0"/>
          <p:nvPr/>
        </p:nvPicPr>
        <p:blipFill rotWithShape="1">
          <a:blip r:embed="rId3">
            <a:alphaModFix/>
          </a:blip>
          <a:srcRect b="0" l="0" r="0" t="0"/>
          <a:stretch/>
        </p:blipFill>
        <p:spPr>
          <a:xfrm>
            <a:off x="1916113" y="1624013"/>
            <a:ext cx="5311775" cy="3609975"/>
          </a:xfrm>
          <a:prstGeom prst="rect">
            <a:avLst/>
          </a:prstGeom>
          <a:noFill/>
          <a:ln>
            <a:noFill/>
          </a:ln>
        </p:spPr>
      </p:pic>
      <p:sp>
        <p:nvSpPr>
          <p:cNvPr id="9824" name="Google Shape;9824;p406"/>
          <p:cNvSpPr txBox="1"/>
          <p:nvPr/>
        </p:nvSpPr>
        <p:spPr>
          <a:xfrm>
            <a:off x="3306763" y="6089650"/>
            <a:ext cx="253047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NF1: Café-au-lait-Flecken</a:t>
            </a:r>
            <a:endParaRPr/>
          </a:p>
        </p:txBody>
      </p:sp>
      <p:sp>
        <p:nvSpPr>
          <p:cNvPr id="9825" name="Google Shape;9825;p40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29" name="Shape 9829"/>
        <p:cNvGrpSpPr/>
        <p:nvPr/>
      </p:nvGrpSpPr>
      <p:grpSpPr>
        <a:xfrm>
          <a:off x="0" y="0"/>
          <a:ext cx="0" cy="0"/>
          <a:chOff x="0" y="0"/>
          <a:chExt cx="0" cy="0"/>
        </a:xfrm>
      </p:grpSpPr>
      <p:sp>
        <p:nvSpPr>
          <p:cNvPr id="9830" name="Google Shape;9830;p40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831" name="Google Shape;9831;p40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832" name="Google Shape;9832;p40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833" name="Google Shape;9833;p40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834" name="Google Shape;9834;p40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835" name="Google Shape;9835;p40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836" name="Google Shape;9836;p40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837" name="Google Shape;9837;p407"/>
          <p:cNvCxnSpPr>
            <a:stCxn id="983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838" name="Google Shape;9838;p407"/>
          <p:cNvCxnSpPr>
            <a:stCxn id="983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839" name="Google Shape;9839;p40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840" name="Google Shape;9840;p40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841" name="Google Shape;9841;p40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842" name="Google Shape;9842;p40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843" name="Google Shape;9843;p40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844" name="Google Shape;9844;p40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845" name="Google Shape;9845;p40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846" name="Google Shape;9846;p40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847" name="Google Shape;9847;p40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848" name="Google Shape;9848;p40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849" name="Google Shape;9849;p40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850" name="Google Shape;9850;p40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851" name="Google Shape;9851;p40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852" name="Google Shape;9852;p40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853" name="Google Shape;9853;p40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854" name="Google Shape;9854;p40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855" name="Google Shape;9855;p40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856" name="Google Shape;9856;p40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857" name="Google Shape;9857;p40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858" name="Google Shape;9858;p40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859" name="Google Shape;9859;p40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860" name="Google Shape;9860;p40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861" name="Google Shape;9861;p407"/>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862" name="Google Shape;9862;p40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863" name="Google Shape;9863;p40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864" name="Google Shape;9864;p40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865" name="Google Shape;9865;p40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866" name="Google Shape;9866;p40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867" name="Google Shape;9867;p40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868" name="Google Shape;9868;p407"/>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a:t>
            </a:r>
            <a:r>
              <a:rPr i="1" lang="en-US" sz="1200">
                <a:solidFill>
                  <a:srgbClr val="BFBFBF"/>
                </a:solidFill>
              </a:rPr>
              <a:t>die</a:t>
            </a:r>
            <a:r>
              <a:rPr b="0" i="1" lang="en-US" sz="1200" u="none" cap="none" strike="noStrike">
                <a:solidFill>
                  <a:srgbClr val="BFBFBF"/>
                </a:solidFill>
                <a:latin typeface="Arial"/>
                <a:ea typeface="Arial"/>
                <a:cs typeface="Arial"/>
                <a:sym typeface="Arial"/>
              </a:rPr>
              <a: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Neurogliazellen</a:t>
            </a:r>
            <a:endParaRPr/>
          </a:p>
        </p:txBody>
      </p:sp>
      <p:sp>
        <p:nvSpPr>
          <p:cNvPr id="9869" name="Google Shape;9869;p407"/>
          <p:cNvSpPr txBox="1"/>
          <p:nvPr/>
        </p:nvSpPr>
        <p:spPr>
          <a:xfrm>
            <a:off x="255588" y="5143500"/>
            <a:ext cx="2352600" cy="1134000"/>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t>
            </a:r>
            <a:r>
              <a:rPr lang="en-US" sz="1200">
                <a:solidFill>
                  <a:srgbClr val="990033"/>
                </a:solidFill>
              </a:rPr>
              <a:t>Pigmentflecken in der Achselhöhle oder Leiste</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p:txBody>
      </p:sp>
      <p:sp>
        <p:nvSpPr>
          <p:cNvPr id="9870" name="Google Shape;9870;p407"/>
          <p:cNvSpPr/>
          <p:nvPr/>
        </p:nvSpPr>
        <p:spPr>
          <a:xfrm>
            <a:off x="243840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871" name="Google Shape;9871;p407"/>
          <p:cNvSpPr/>
          <p:nvPr/>
        </p:nvSpPr>
        <p:spPr>
          <a:xfrm>
            <a:off x="374656" y="5509400"/>
            <a:ext cx="1060500" cy="2190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9872" name="Google Shape;9872;p407"/>
          <p:cNvSpPr txBox="1"/>
          <p:nvPr/>
        </p:nvSpPr>
        <p:spPr>
          <a:xfrm>
            <a:off x="2763838" y="5572125"/>
            <a:ext cx="2111375"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Melanozyten stammen</a:t>
            </a:r>
            <a:endParaRPr/>
          </a:p>
        </p:txBody>
      </p:sp>
      <p:cxnSp>
        <p:nvCxnSpPr>
          <p:cNvPr id="9873" name="Google Shape;9873;p407"/>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77" name="Shape 9877"/>
        <p:cNvGrpSpPr/>
        <p:nvPr/>
      </p:nvGrpSpPr>
      <p:grpSpPr>
        <a:xfrm>
          <a:off x="0" y="0"/>
          <a:ext cx="0" cy="0"/>
          <a:chOff x="0" y="0"/>
          <a:chExt cx="0" cy="0"/>
        </a:xfrm>
      </p:grpSpPr>
      <p:sp>
        <p:nvSpPr>
          <p:cNvPr id="9878" name="Google Shape;9878;p40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879" name="Google Shape;9879;p40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880" name="Google Shape;9880;p40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881" name="Google Shape;9881;p40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882" name="Google Shape;9882;p40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883" name="Google Shape;9883;p40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884" name="Google Shape;9884;p40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885" name="Google Shape;9885;p408"/>
          <p:cNvCxnSpPr>
            <a:stCxn id="987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886" name="Google Shape;9886;p408"/>
          <p:cNvCxnSpPr>
            <a:stCxn id="987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887" name="Google Shape;9887;p408"/>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9888" name="Google Shape;9888;p40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889" name="Google Shape;9889;p40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890" name="Google Shape;9890;p40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891" name="Google Shape;9891;p40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892" name="Google Shape;9892;p40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893" name="Google Shape;9893;p40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894" name="Google Shape;9894;p40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895" name="Google Shape;9895;p40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896" name="Google Shape;9896;p40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897" name="Google Shape;9897;p40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898" name="Google Shape;9898;p40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899" name="Google Shape;9899;p40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900" name="Google Shape;9900;p40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901" name="Google Shape;9901;p40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902" name="Google Shape;9902;p40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903" name="Google Shape;9903;p40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904" name="Google Shape;9904;p40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905" name="Google Shape;9905;p40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906" name="Google Shape;9906;p40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907" name="Google Shape;9907;p40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908" name="Google Shape;9908;p40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909" name="Google Shape;9909;p408"/>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910" name="Google Shape;9910;p40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911" name="Google Shape;9911;p40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912" name="Google Shape;9912;p40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913" name="Google Shape;9913;p40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914" name="Google Shape;9914;p40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915" name="Google Shape;9915;p40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916" name="Google Shape;9916;p408"/>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Neurogliazellen</a:t>
            </a:r>
            <a:endParaRPr/>
          </a:p>
        </p:txBody>
      </p:sp>
      <p:sp>
        <p:nvSpPr>
          <p:cNvPr id="9917" name="Google Shape;9917;p408"/>
          <p:cNvSpPr txBox="1"/>
          <p:nvPr/>
        </p:nvSpPr>
        <p:spPr>
          <a:xfrm>
            <a:off x="255588" y="5143500"/>
            <a:ext cx="2352600" cy="1134000"/>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--Pigmentflecken in der Achsel</a:t>
            </a:r>
            <a:r>
              <a:rPr lang="en-US" sz="1200">
                <a:solidFill>
                  <a:srgbClr val="990033"/>
                </a:solidFill>
              </a:rPr>
              <a:t>höhle oder </a:t>
            </a:r>
            <a:r>
              <a:rPr b="0" i="0" lang="en-US" sz="1200" u="none" cap="none" strike="noStrike">
                <a:solidFill>
                  <a:srgbClr val="990033"/>
                </a:solidFill>
                <a:latin typeface="Arial"/>
                <a:ea typeface="Arial"/>
                <a:cs typeface="Arial"/>
                <a:sym typeface="Arial"/>
              </a:rPr>
              <a:t>Leiste</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p:txBody>
      </p:sp>
      <p:sp>
        <p:nvSpPr>
          <p:cNvPr id="9918" name="Google Shape;9918;p408"/>
          <p:cNvSpPr/>
          <p:nvPr/>
        </p:nvSpPr>
        <p:spPr>
          <a:xfrm>
            <a:off x="243840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919" name="Google Shape;9919;p408"/>
          <p:cNvSpPr txBox="1"/>
          <p:nvPr/>
        </p:nvSpPr>
        <p:spPr>
          <a:xfrm>
            <a:off x="2763838" y="5572125"/>
            <a:ext cx="2111375"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Melanozyten stammen</a:t>
            </a:r>
            <a:endParaRPr/>
          </a:p>
        </p:txBody>
      </p:sp>
      <p:cxnSp>
        <p:nvCxnSpPr>
          <p:cNvPr id="9920" name="Google Shape;9920;p408"/>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24" name="Shape 9924"/>
        <p:cNvGrpSpPr/>
        <p:nvPr/>
      </p:nvGrpSpPr>
      <p:grpSpPr>
        <a:xfrm>
          <a:off x="0" y="0"/>
          <a:ext cx="0" cy="0"/>
          <a:chOff x="0" y="0"/>
          <a:chExt cx="0" cy="0"/>
        </a:xfrm>
      </p:grpSpPr>
      <p:sp>
        <p:nvSpPr>
          <p:cNvPr id="9925" name="Google Shape;9925;p40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926" name="Google Shape;9926;p409"/>
          <p:cNvSpPr txBox="1"/>
          <p:nvPr/>
        </p:nvSpPr>
        <p:spPr>
          <a:xfrm>
            <a:off x="3370263" y="6089650"/>
            <a:ext cx="24036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NF1: </a:t>
            </a:r>
            <a:r>
              <a:rPr lang="en-US" sz="1200">
                <a:solidFill>
                  <a:schemeClr val="dk1"/>
                </a:solidFill>
              </a:rPr>
              <a:t>Pigmentflecken in der Achselhöhle</a:t>
            </a:r>
            <a:endParaRPr/>
          </a:p>
        </p:txBody>
      </p:sp>
      <p:pic>
        <p:nvPicPr>
          <p:cNvPr descr="Common Neurocutaneous Syndromes | Pediatric Annals" id="9927" name="Google Shape;9927;p409"/>
          <p:cNvPicPr preferRelativeResize="0"/>
          <p:nvPr/>
        </p:nvPicPr>
        <p:blipFill rotWithShape="1">
          <a:blip r:embed="rId3">
            <a:alphaModFix/>
          </a:blip>
          <a:srcRect b="0" l="0" r="0" t="0"/>
          <a:stretch/>
        </p:blipFill>
        <p:spPr>
          <a:xfrm>
            <a:off x="1574800" y="1612900"/>
            <a:ext cx="5994400" cy="3632200"/>
          </a:xfrm>
          <a:prstGeom prst="rect">
            <a:avLst/>
          </a:prstGeom>
          <a:noFill/>
          <a:ln>
            <a:noFill/>
          </a:ln>
        </p:spPr>
      </p:pic>
      <p:sp>
        <p:nvSpPr>
          <p:cNvPr id="9928" name="Google Shape;9928;p40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2" name="Shape 9932"/>
        <p:cNvGrpSpPr/>
        <p:nvPr/>
      </p:nvGrpSpPr>
      <p:grpSpPr>
        <a:xfrm>
          <a:off x="0" y="0"/>
          <a:ext cx="0" cy="0"/>
          <a:chOff x="0" y="0"/>
          <a:chExt cx="0" cy="0"/>
        </a:xfrm>
      </p:grpSpPr>
      <p:sp>
        <p:nvSpPr>
          <p:cNvPr id="9933" name="Google Shape;9933;p41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934" name="Google Shape;9934;p41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935" name="Google Shape;9935;p41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936" name="Google Shape;9936;p41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937" name="Google Shape;9937;p41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938" name="Google Shape;9938;p41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939" name="Google Shape;9939;p41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940" name="Google Shape;9940;p410"/>
          <p:cNvCxnSpPr>
            <a:stCxn id="993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941" name="Google Shape;9941;p410"/>
          <p:cNvCxnSpPr>
            <a:stCxn id="993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942" name="Google Shape;9942;p410"/>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9943" name="Google Shape;9943;p41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944" name="Google Shape;9944;p41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945" name="Google Shape;9945;p41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946" name="Google Shape;9946;p41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947" name="Google Shape;9947;p41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948" name="Google Shape;9948;p41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949" name="Google Shape;9949;p41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950" name="Google Shape;9950;p41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951" name="Google Shape;9951;p41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9952" name="Google Shape;9952;p41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9953" name="Google Shape;9953;p41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9954" name="Google Shape;9954;p41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9955" name="Google Shape;9955;p41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9956" name="Google Shape;9956;p41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9957" name="Google Shape;9957;p41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9958" name="Google Shape;9958;p41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9959" name="Google Shape;9959;p41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9960" name="Google Shape;9960;p41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9961" name="Google Shape;9961;p41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9962" name="Google Shape;9962;p410"/>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9963" name="Google Shape;9963;p41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9964" name="Google Shape;9964;p410"/>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9965" name="Google Shape;9965;p41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9966" name="Google Shape;9966;p41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9967" name="Google Shape;9967;p41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9968" name="Google Shape;9968;p41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9969" name="Google Shape;9969;p41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9970" name="Google Shape;9970;p41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971" name="Google Shape;9971;p410"/>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Neurogliazellen</a:t>
            </a:r>
            <a:endParaRPr/>
          </a:p>
        </p:txBody>
      </p:sp>
      <p:sp>
        <p:nvSpPr>
          <p:cNvPr id="9972" name="Google Shape;9972;p410"/>
          <p:cNvSpPr txBox="1"/>
          <p:nvPr/>
        </p:nvSpPr>
        <p:spPr>
          <a:xfrm>
            <a:off x="255588" y="5143500"/>
            <a:ext cx="2352600" cy="1134000"/>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t>
            </a:r>
            <a:r>
              <a:rPr lang="en-US" sz="1200">
                <a:solidFill>
                  <a:srgbClr val="990033"/>
                </a:solidFill>
              </a:rPr>
              <a:t>Pigmentflecken in der Achselhöhle oder Leiste</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p:txBody>
      </p:sp>
      <p:sp>
        <p:nvSpPr>
          <p:cNvPr id="9973" name="Google Shape;9973;p410"/>
          <p:cNvSpPr/>
          <p:nvPr/>
        </p:nvSpPr>
        <p:spPr>
          <a:xfrm>
            <a:off x="243840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9974" name="Google Shape;9974;p410"/>
          <p:cNvSpPr/>
          <p:nvPr/>
        </p:nvSpPr>
        <p:spPr>
          <a:xfrm>
            <a:off x="363549" y="5895500"/>
            <a:ext cx="400500" cy="2208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9975" name="Google Shape;9975;p410"/>
          <p:cNvSpPr txBox="1"/>
          <p:nvPr/>
        </p:nvSpPr>
        <p:spPr>
          <a:xfrm>
            <a:off x="2763838" y="5572125"/>
            <a:ext cx="2111375"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Melanozyten abstammen</a:t>
            </a:r>
            <a:endParaRPr/>
          </a:p>
        </p:txBody>
      </p:sp>
      <p:cxnSp>
        <p:nvCxnSpPr>
          <p:cNvPr id="9976" name="Google Shape;9976;p410"/>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80" name="Shape 9980"/>
        <p:cNvGrpSpPr/>
        <p:nvPr/>
      </p:nvGrpSpPr>
      <p:grpSpPr>
        <a:xfrm>
          <a:off x="0" y="0"/>
          <a:ext cx="0" cy="0"/>
          <a:chOff x="0" y="0"/>
          <a:chExt cx="0" cy="0"/>
        </a:xfrm>
      </p:grpSpPr>
      <p:sp>
        <p:nvSpPr>
          <p:cNvPr id="9981" name="Google Shape;9981;p41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982" name="Google Shape;9982;p41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9983" name="Google Shape;9983;p41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9984" name="Google Shape;9984;p41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9985" name="Google Shape;9985;p41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9986" name="Google Shape;9986;p41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9987" name="Google Shape;9987;p41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9988" name="Google Shape;9988;p411"/>
          <p:cNvCxnSpPr>
            <a:stCxn id="998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9989" name="Google Shape;9989;p411"/>
          <p:cNvCxnSpPr>
            <a:stCxn id="998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9990" name="Google Shape;9990;p41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9991" name="Google Shape;9991;p41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9992" name="Google Shape;9992;p41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9993" name="Google Shape;9993;p41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9994" name="Google Shape;9994;p41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9995" name="Google Shape;9995;p41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9996" name="Google Shape;9996;p41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9997" name="Google Shape;9997;p41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9998" name="Google Shape;9998;p41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9999" name="Google Shape;9999;p41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000" name="Google Shape;10000;p41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001" name="Google Shape;10001;p41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002" name="Google Shape;10002;p41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003" name="Google Shape;10003;p41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004" name="Google Shape;10004;p41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005" name="Google Shape;10005;p41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006" name="Google Shape;10006;p41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007" name="Google Shape;10007;p41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008" name="Google Shape;10008;p41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009" name="Google Shape;10009;p41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010" name="Google Shape;10010;p41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011" name="Google Shape;10011;p41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012" name="Google Shape;10012;p411"/>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013" name="Google Shape;10013;p41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014" name="Google Shape;10014;p41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015" name="Google Shape;10015;p41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016" name="Google Shape;10016;p41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017" name="Google Shape;10017;p41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018" name="Google Shape;10018;p41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019" name="Google Shape;10019;p411"/>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Neurogliazellen</a:t>
            </a:r>
            <a:endParaRPr/>
          </a:p>
        </p:txBody>
      </p:sp>
      <p:sp>
        <p:nvSpPr>
          <p:cNvPr id="10020" name="Google Shape;10020;p411"/>
          <p:cNvSpPr txBox="1"/>
          <p:nvPr/>
        </p:nvSpPr>
        <p:spPr>
          <a:xfrm>
            <a:off x="255588" y="5143500"/>
            <a:ext cx="2352600" cy="1134000"/>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t>
            </a:r>
            <a:r>
              <a:rPr lang="en-US" sz="1200">
                <a:solidFill>
                  <a:srgbClr val="990033"/>
                </a:solidFill>
              </a:rPr>
              <a:t>Pigmentflecken in der Achselhöhle oder Leiste</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7F7F7F"/>
                </a:solidFill>
                <a:latin typeface="Arial"/>
                <a:ea typeface="Arial"/>
                <a:cs typeface="Arial"/>
                <a:sym typeface="Arial"/>
              </a:rPr>
              <a:t>--</a:t>
            </a:r>
            <a:r>
              <a:rPr b="1" i="1" lang="en-US" sz="1200" u="none" cap="none" strike="noStrike">
                <a:solidFill>
                  <a:srgbClr val="7F7F7F"/>
                </a:solidFill>
                <a:latin typeface="Arial"/>
                <a:ea typeface="Arial"/>
                <a:cs typeface="Arial"/>
                <a:sym typeface="Arial"/>
              </a:rPr>
              <a:t>?</a:t>
            </a:r>
            <a:endParaRPr/>
          </a:p>
        </p:txBody>
      </p:sp>
      <p:sp>
        <p:nvSpPr>
          <p:cNvPr id="10021" name="Google Shape;10021;p411"/>
          <p:cNvSpPr/>
          <p:nvPr/>
        </p:nvSpPr>
        <p:spPr>
          <a:xfrm>
            <a:off x="243840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0022" name="Google Shape;10022;p411"/>
          <p:cNvSpPr txBox="1"/>
          <p:nvPr/>
        </p:nvSpPr>
        <p:spPr>
          <a:xfrm>
            <a:off x="2763838" y="5572125"/>
            <a:ext cx="2111375"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Melanozyten abstammen</a:t>
            </a:r>
            <a:endParaRPr/>
          </a:p>
        </p:txBody>
      </p:sp>
      <p:cxnSp>
        <p:nvCxnSpPr>
          <p:cNvPr id="10023" name="Google Shape;10023;p411"/>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27" name="Shape 10027"/>
        <p:cNvGrpSpPr/>
        <p:nvPr/>
      </p:nvGrpSpPr>
      <p:grpSpPr>
        <a:xfrm>
          <a:off x="0" y="0"/>
          <a:ext cx="0" cy="0"/>
          <a:chOff x="0" y="0"/>
          <a:chExt cx="0" cy="0"/>
        </a:xfrm>
      </p:grpSpPr>
      <p:sp>
        <p:nvSpPr>
          <p:cNvPr id="10028" name="Google Shape;10028;p41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descr="lisch nodules" id="10029" name="Google Shape;10029;p412"/>
          <p:cNvPicPr preferRelativeResize="0"/>
          <p:nvPr/>
        </p:nvPicPr>
        <p:blipFill rotWithShape="1">
          <a:blip r:embed="rId3">
            <a:alphaModFix/>
          </a:blip>
          <a:srcRect b="0" l="0" r="0" t="0"/>
          <a:stretch/>
        </p:blipFill>
        <p:spPr>
          <a:xfrm>
            <a:off x="2171700" y="1822450"/>
            <a:ext cx="4800600" cy="3213100"/>
          </a:xfrm>
          <a:prstGeom prst="rect">
            <a:avLst/>
          </a:prstGeom>
          <a:noFill/>
          <a:ln>
            <a:noFill/>
          </a:ln>
        </p:spPr>
      </p:pic>
      <p:sp>
        <p:nvSpPr>
          <p:cNvPr id="10030" name="Google Shape;10030;p412"/>
          <p:cNvSpPr txBox="1"/>
          <p:nvPr/>
        </p:nvSpPr>
        <p:spPr>
          <a:xfrm>
            <a:off x="3492500" y="6089650"/>
            <a:ext cx="2159000"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NF1: Lisch-Knötchen</a:t>
            </a:r>
            <a:endParaRPr/>
          </a:p>
        </p:txBody>
      </p:sp>
      <p:sp>
        <p:nvSpPr>
          <p:cNvPr id="10031" name="Google Shape;10031;p41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5" name="Shape 10035"/>
        <p:cNvGrpSpPr/>
        <p:nvPr/>
      </p:nvGrpSpPr>
      <p:grpSpPr>
        <a:xfrm>
          <a:off x="0" y="0"/>
          <a:ext cx="0" cy="0"/>
          <a:chOff x="0" y="0"/>
          <a:chExt cx="0" cy="0"/>
        </a:xfrm>
      </p:grpSpPr>
      <p:sp>
        <p:nvSpPr>
          <p:cNvPr id="10036" name="Google Shape;10036;p41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037" name="Google Shape;10037;p41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038" name="Google Shape;10038;p41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039" name="Google Shape;10039;p41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040" name="Google Shape;10040;p41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041" name="Google Shape;10041;p41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042" name="Google Shape;10042;p41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043" name="Google Shape;10043;p413"/>
          <p:cNvCxnSpPr>
            <a:stCxn id="1003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044" name="Google Shape;10044;p413"/>
          <p:cNvCxnSpPr>
            <a:stCxn id="1003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045" name="Google Shape;10045;p41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046" name="Google Shape;10046;p41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047" name="Google Shape;10047;p41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048" name="Google Shape;10048;p41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049" name="Google Shape;10049;p41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050" name="Google Shape;10050;p41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051" name="Google Shape;10051;p41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052" name="Google Shape;10052;p41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053" name="Google Shape;10053;p41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054" name="Google Shape;10054;p41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055" name="Google Shape;10055;p41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056" name="Google Shape;10056;p41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057" name="Google Shape;10057;p41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058" name="Google Shape;10058;p41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059" name="Google Shape;10059;p41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060" name="Google Shape;10060;p41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061" name="Google Shape;10061;p41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062" name="Google Shape;10062;p41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063" name="Google Shape;10063;p41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064" name="Google Shape;10064;p41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065" name="Google Shape;10065;p41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066" name="Google Shape;10066;p41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067" name="Google Shape;10067;p413"/>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068" name="Google Shape;10068;p41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069" name="Google Shape;10069;p41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070" name="Google Shape;10070;p41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071" name="Google Shape;10071;p41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072" name="Google Shape;10072;p41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073" name="Google Shape;10073;p41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074" name="Google Shape;10074;p413"/>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Neurogliazellen</a:t>
            </a:r>
            <a:endParaRPr/>
          </a:p>
        </p:txBody>
      </p:sp>
      <p:sp>
        <p:nvSpPr>
          <p:cNvPr id="10075" name="Google Shape;10075;p413"/>
          <p:cNvSpPr txBox="1"/>
          <p:nvPr/>
        </p:nvSpPr>
        <p:spPr>
          <a:xfrm>
            <a:off x="255588" y="5143500"/>
            <a:ext cx="2352600" cy="1134000"/>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lang="en-US" sz="1200">
                <a:solidFill>
                  <a:srgbClr val="990033"/>
                </a:solidFill>
              </a:rPr>
              <a:t>–Pigmentflecken in der Achselhöhle oder Leiste</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sp>
        <p:nvSpPr>
          <p:cNvPr id="10076" name="Google Shape;10076;p413"/>
          <p:cNvSpPr/>
          <p:nvPr/>
        </p:nvSpPr>
        <p:spPr>
          <a:xfrm>
            <a:off x="243840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0077" name="Google Shape;10077;p413"/>
          <p:cNvSpPr txBox="1"/>
          <p:nvPr/>
        </p:nvSpPr>
        <p:spPr>
          <a:xfrm>
            <a:off x="2763838" y="5572125"/>
            <a:ext cx="2111375"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Melanozyten abstammen</a:t>
            </a:r>
            <a:endParaRPr/>
          </a:p>
        </p:txBody>
      </p:sp>
      <p:cxnSp>
        <p:nvCxnSpPr>
          <p:cNvPr id="10078" name="Google Shape;10078;p413"/>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 name="Shape 731"/>
        <p:cNvGrpSpPr/>
        <p:nvPr/>
      </p:nvGrpSpPr>
      <p:grpSpPr>
        <a:xfrm>
          <a:off x="0" y="0"/>
          <a:ext cx="0" cy="0"/>
          <a:chOff x="0" y="0"/>
          <a:chExt cx="0" cy="0"/>
        </a:xfrm>
      </p:grpSpPr>
      <p:sp>
        <p:nvSpPr>
          <p:cNvPr id="732" name="Google Shape;732;p4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733" name="Google Shape;733;p4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34" name="Google Shape;734;p45"/>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735" name="Google Shape;735;p45"/>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736" name="Google Shape;736;p45"/>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737" name="Google Shape;737;p45"/>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738" name="Google Shape;738;p45"/>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739" name="Google Shape;739;p45"/>
          <p:cNvSpPr txBox="1"/>
          <p:nvPr/>
        </p:nvSpPr>
        <p:spPr>
          <a:xfrm>
            <a:off x="3852863" y="2286000"/>
            <a:ext cx="4754700" cy="3966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IOD-Grenzwert für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10 bis „</a:t>
            </a:r>
            <a:r>
              <a:rPr lang="en-US" sz="1200">
                <a:solidFill>
                  <a:srgbClr val="BFBFBF"/>
                </a:solidFill>
              </a:rPr>
              <a:t>unterer Teenager-Bereich</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„Mittleres Kindesalter“ (</a:t>
            </a:r>
            <a:r>
              <a:rPr lang="en-US" sz="1200">
                <a:solidFill>
                  <a:srgbClr val="BFBFBF"/>
                </a:solidFill>
              </a:rPr>
              <a:t>gleichfalls</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der Augeninnendruck bei Weinen fälschlicherweise zu hoch gemessen werden kann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a:t>
            </a:r>
            <a:r>
              <a:rPr b="1" lang="en-US" sz="1200">
                <a:solidFill>
                  <a:schemeClr val="dk1"/>
                </a:solidFill>
              </a:rPr>
              <a:t>Untersuchung in Allgemeinanästhesie </a:t>
            </a:r>
            <a:r>
              <a:rPr b="0" i="0" lang="en-US" sz="1200" u="none" cap="none" strike="noStrike">
                <a:solidFill>
                  <a:srgbClr val="BFBFBF"/>
                </a:solidFill>
                <a:latin typeface="Arial"/>
                <a:ea typeface="Arial"/>
                <a:cs typeface="Arial"/>
                <a:sym typeface="Arial"/>
              </a:rPr>
              <a:t>(was für </a:t>
            </a:r>
            <a:r>
              <a:rPr b="0" i="1" lang="en-US" sz="1200" u="none" cap="none" strike="noStrike">
                <a:solidFill>
                  <a:srgbClr val="BFBFBF"/>
                </a:solidFill>
                <a:latin typeface="Arial"/>
                <a:ea typeface="Arial"/>
                <a:cs typeface="Arial"/>
                <a:sym typeface="Arial"/>
              </a:rPr>
              <a:t>„Untersuchung unter Narkose“ </a:t>
            </a:r>
            <a:r>
              <a:rPr b="0" i="0" lang="en-US" sz="1200" u="none" cap="none" strike="noStrike">
                <a:solidFill>
                  <a:srgbClr val="BFBFBF"/>
                </a:solidFill>
                <a:latin typeface="Arial"/>
                <a:ea typeface="Arial"/>
                <a:cs typeface="Arial"/>
                <a:sym typeface="Arial"/>
              </a:rPr>
              <a:t>steht)</a:t>
            </a:r>
            <a:endParaRPr/>
          </a:p>
        </p:txBody>
      </p:sp>
      <p:sp>
        <p:nvSpPr>
          <p:cNvPr id="740" name="Google Shape;740;p45"/>
          <p:cNvSpPr txBox="1"/>
          <p:nvPr/>
        </p:nvSpPr>
        <p:spPr>
          <a:xfrm>
            <a:off x="2832100" y="4945079"/>
            <a:ext cx="4393200" cy="16881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Die Messung des Augeninnendrucks bei einem betäubten oder sedierten Kind birgt eigene Herausforderungen. Die meisten Anästhetika und Sedativa senken den Augeninnendruck. Wichtige Ausnahmen sind:</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--Ketamin: Erhöht den Augeninnendruck</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--Chloralhydrat: Hat kaum bis gar keinen Einfluss auf den Augeninnendruck</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--Midazolam: Hat kaum bis gar keinen Einfluss auf den Augeninnendruck</a:t>
            </a:r>
            <a:endParaRPr/>
          </a:p>
        </p:txBody>
      </p:sp>
      <p:sp>
        <p:nvSpPr>
          <p:cNvPr id="741" name="Google Shape;741;p45"/>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742" name="Google Shape;742;p45"/>
          <p:cNvSpPr txBox="1"/>
          <p:nvPr/>
        </p:nvSpPr>
        <p:spPr>
          <a:xfrm>
            <a:off x="2524125" y="2443163"/>
            <a:ext cx="6324600" cy="610500"/>
          </a:xfrm>
          <a:prstGeom prst="rect">
            <a:avLst/>
          </a:prstGeom>
          <a:solidFill>
            <a:srgbClr val="FF99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Ein Kind mit Verdacht auf Glaukom weist einen normalen Augeninnendruck auf. Wie beruhigt sollten Sie sich fühlen?</a:t>
            </a:r>
            <a:endParaRPr/>
          </a:p>
          <a:p>
            <a:pPr indent="0" lvl="0" marL="0" marR="0" rtl="0" algn="l">
              <a:spcBef>
                <a:spcPts val="0"/>
              </a:spcBef>
              <a:spcAft>
                <a:spcPts val="0"/>
              </a:spcAft>
              <a:buNone/>
            </a:pPr>
            <a:r>
              <a:t/>
            </a:r>
            <a:endParaRPr/>
          </a:p>
        </p:txBody>
      </p:sp>
      <p:sp>
        <p:nvSpPr>
          <p:cNvPr id="743" name="Google Shape;743;p45"/>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744" name="Google Shape;744;p45"/>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745" name="Google Shape;745;p4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4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82" name="Shape 10082"/>
        <p:cNvGrpSpPr/>
        <p:nvPr/>
      </p:nvGrpSpPr>
      <p:grpSpPr>
        <a:xfrm>
          <a:off x="0" y="0"/>
          <a:ext cx="0" cy="0"/>
          <a:chOff x="0" y="0"/>
          <a:chExt cx="0" cy="0"/>
        </a:xfrm>
      </p:grpSpPr>
      <p:sp>
        <p:nvSpPr>
          <p:cNvPr id="10083" name="Google Shape;10083;p41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084" name="Google Shape;10084;p41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085" name="Google Shape;10085;p41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086" name="Google Shape;10086;p41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087" name="Google Shape;10087;p41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088" name="Google Shape;10088;p41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089" name="Google Shape;10089;p41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090" name="Google Shape;10090;p414"/>
          <p:cNvCxnSpPr>
            <a:stCxn id="1008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091" name="Google Shape;10091;p414"/>
          <p:cNvCxnSpPr>
            <a:stCxn id="1008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092" name="Google Shape;10092;p41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093" name="Google Shape;10093;p41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094" name="Google Shape;10094;p41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095" name="Google Shape;10095;p41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096" name="Google Shape;10096;p41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097" name="Google Shape;10097;p41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098" name="Google Shape;10098;p41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099" name="Google Shape;10099;p41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100" name="Google Shape;10100;p41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101" name="Google Shape;10101;p41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102" name="Google Shape;10102;p41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103" name="Google Shape;10103;p41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104" name="Google Shape;10104;p41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105" name="Google Shape;10105;p41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106" name="Google Shape;10106;p41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107" name="Google Shape;10107;p41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108" name="Google Shape;10108;p41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109" name="Google Shape;10109;p41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110" name="Google Shape;10110;p41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111" name="Google Shape;10111;p41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112" name="Google Shape;10112;p41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113" name="Google Shape;10113;p41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114" name="Google Shape;10114;p414"/>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115" name="Google Shape;10115;p41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116" name="Google Shape;10116;p41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117" name="Google Shape;10117;p41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118" name="Google Shape;10118;p41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119" name="Google Shape;10119;p41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120" name="Google Shape;10120;p41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121" name="Google Shape;10121;p414"/>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chemeClr val="dk1"/>
                </a:solidFill>
                <a:latin typeface="Arial"/>
                <a:ea typeface="Arial"/>
                <a:cs typeface="Arial"/>
                <a:sym typeface="Arial"/>
              </a:rPr>
              <a:t>Neurogliazellen</a:t>
            </a:r>
            <a:endParaRPr/>
          </a:p>
        </p:txBody>
      </p:sp>
      <p:sp>
        <p:nvSpPr>
          <p:cNvPr id="10122" name="Google Shape;10122;p414"/>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123" name="Google Shape;10123;p414"/>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124" name="Google Shape;10124;p414"/>
          <p:cNvSpPr txBox="1"/>
          <p:nvPr/>
        </p:nvSpPr>
        <p:spPr>
          <a:xfrm>
            <a:off x="3025775" y="5157788"/>
            <a:ext cx="2341500" cy="949200"/>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a:t>
            </a:r>
            <a:r>
              <a:rPr b="1" i="1" lang="en-US" sz="1200" u="none" cap="none" strike="noStrike">
                <a:solidFill>
                  <a:srgbClr val="009999"/>
                </a:solidFill>
                <a:latin typeface="Arial"/>
                <a:ea typeface="Arial"/>
                <a:cs typeface="Arial"/>
                <a:sym typeface="Arial"/>
              </a:rPr>
              <a:t>?</a:t>
            </a:r>
            <a:r>
              <a:rPr b="1" i="1" lang="en-US" sz="1200">
                <a:solidFill>
                  <a:srgbClr val="009999"/>
                </a:solidFill>
              </a:rPr>
              <a:t> </a:t>
            </a:r>
            <a:endParaRPr b="0" i="0" sz="1400" u="none" cap="none" strike="noStrike">
              <a:solidFill>
                <a:srgbClr val="009999"/>
              </a:solidFill>
              <a:latin typeface="Arial"/>
              <a:ea typeface="Arial"/>
              <a:cs typeface="Arial"/>
              <a:sym typeface="Arial"/>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a:t>
            </a:r>
            <a:r>
              <a:rPr b="1" i="1" lang="en-US" sz="1200" u="none" cap="none" strike="noStrike">
                <a:solidFill>
                  <a:srgbClr val="009999"/>
                </a:solidFill>
                <a:latin typeface="Arial"/>
                <a:ea typeface="Arial"/>
                <a:cs typeface="Arial"/>
                <a:sym typeface="Arial"/>
              </a:rPr>
              <a:t>?</a:t>
            </a:r>
            <a:r>
              <a:rPr b="1" i="1" lang="en-US" sz="1200">
                <a:solidFill>
                  <a:srgbClr val="009999"/>
                </a:solidFill>
              </a:rPr>
              <a:t> </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a:t>
            </a:r>
            <a:r>
              <a:rPr b="1" i="1" lang="en-US" sz="1200" u="none" cap="none" strike="noStrike">
                <a:solidFill>
                  <a:srgbClr val="009999"/>
                </a:solidFill>
                <a:latin typeface="Arial"/>
                <a:ea typeface="Arial"/>
                <a:cs typeface="Arial"/>
                <a:sym typeface="Arial"/>
              </a:rPr>
              <a:t>?</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a:t>
            </a:r>
            <a:r>
              <a:rPr b="1" i="1" lang="en-US" sz="1200" u="none" cap="none" strike="noStrike">
                <a:solidFill>
                  <a:srgbClr val="009999"/>
                </a:solidFill>
                <a:latin typeface="Arial"/>
                <a:ea typeface="Arial"/>
                <a:cs typeface="Arial"/>
                <a:sym typeface="Arial"/>
              </a:rPr>
              <a:t>?</a:t>
            </a:r>
            <a:r>
              <a:rPr b="0" i="0" lang="en-US" sz="1200" u="none" cap="none" strike="noStrike">
                <a:solidFill>
                  <a:srgbClr val="009999"/>
                </a:solidFill>
                <a:latin typeface="Arial"/>
                <a:ea typeface="Arial"/>
                <a:cs typeface="Arial"/>
                <a:sym typeface="Arial"/>
              </a:rPr>
              <a:t> </a:t>
            </a:r>
            <a:endParaRPr b="1" i="0" sz="1400" u="none" cap="none" strike="noStrike">
              <a:solidFill>
                <a:srgbClr val="009999"/>
              </a:solidFill>
              <a:latin typeface="Arial"/>
              <a:ea typeface="Arial"/>
              <a:cs typeface="Arial"/>
              <a:sym typeface="Arial"/>
            </a:endParaRPr>
          </a:p>
        </p:txBody>
      </p:sp>
      <p:sp>
        <p:nvSpPr>
          <p:cNvPr id="10125" name="Google Shape;10125;p414"/>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Neurogliazellen stammen</a:t>
            </a:r>
            <a:endParaRPr/>
          </a:p>
        </p:txBody>
      </p:sp>
      <p:sp>
        <p:nvSpPr>
          <p:cNvPr id="10126" name="Google Shape;10126;p414"/>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127" name="Google Shape;10127;p414"/>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31" name="Shape 10131"/>
        <p:cNvGrpSpPr/>
        <p:nvPr/>
      </p:nvGrpSpPr>
      <p:grpSpPr>
        <a:xfrm>
          <a:off x="0" y="0"/>
          <a:ext cx="0" cy="0"/>
          <a:chOff x="0" y="0"/>
          <a:chExt cx="0" cy="0"/>
        </a:xfrm>
      </p:grpSpPr>
      <p:sp>
        <p:nvSpPr>
          <p:cNvPr id="10132" name="Google Shape;10132;p41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133" name="Google Shape;10133;p41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134" name="Google Shape;10134;p41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135" name="Google Shape;10135;p41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136" name="Google Shape;10136;p41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137" name="Google Shape;10137;p41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138" name="Google Shape;10138;p41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139" name="Google Shape;10139;p415"/>
          <p:cNvCxnSpPr>
            <a:stCxn id="1013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140" name="Google Shape;10140;p415"/>
          <p:cNvCxnSpPr>
            <a:stCxn id="1013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141" name="Google Shape;10141;p41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142" name="Google Shape;10142;p41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143" name="Google Shape;10143;p41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144" name="Google Shape;10144;p41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145" name="Google Shape;10145;p41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146" name="Google Shape;10146;p41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147" name="Google Shape;10147;p41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148" name="Google Shape;10148;p41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149" name="Google Shape;10149;p41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150" name="Google Shape;10150;p41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151" name="Google Shape;10151;p41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152" name="Google Shape;10152;p41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153" name="Google Shape;10153;p41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154" name="Google Shape;10154;p41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155" name="Google Shape;10155;p41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156" name="Google Shape;10156;p41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157" name="Google Shape;10157;p41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158" name="Google Shape;10158;p41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159" name="Google Shape;10159;p41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160" name="Google Shape;10160;p41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161" name="Google Shape;10161;p41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162" name="Google Shape;10162;p41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163" name="Google Shape;10163;p415"/>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164" name="Google Shape;10164;p41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165" name="Google Shape;10165;p41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166" name="Google Shape;10166;p41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167" name="Google Shape;10167;p41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168" name="Google Shape;10168;p41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169" name="Google Shape;10169;p41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170" name="Google Shape;10170;p415"/>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chemeClr val="dk1"/>
                </a:solidFill>
                <a:latin typeface="Arial"/>
                <a:ea typeface="Arial"/>
                <a:cs typeface="Arial"/>
                <a:sym typeface="Arial"/>
              </a:rPr>
              <a:t>Neurogliazellen</a:t>
            </a:r>
            <a:endParaRPr/>
          </a:p>
        </p:txBody>
      </p:sp>
      <p:sp>
        <p:nvSpPr>
          <p:cNvPr id="10171" name="Google Shape;10171;p415"/>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172" name="Google Shape;10172;p415"/>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173" name="Google Shape;10173;p415"/>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r>
              <a:rPr b="0" i="0" lang="en-US" sz="1200" u="none" cap="none" strike="noStrike">
                <a:solidFill>
                  <a:srgbClr val="BFBFBF"/>
                </a:solidFill>
                <a:latin typeface="Arial"/>
                <a:ea typeface="Arial"/>
                <a:cs typeface="Arial"/>
                <a:sym typeface="Arial"/>
              </a:rPr>
              <a:t> </a:t>
            </a:r>
            <a:endParaRPr b="1" i="0" sz="1400" u="none" cap="none" strike="noStrike">
              <a:solidFill>
                <a:srgbClr val="BFBFBF"/>
              </a:solidFill>
              <a:latin typeface="Arial"/>
              <a:ea typeface="Arial"/>
              <a:cs typeface="Arial"/>
              <a:sym typeface="Arial"/>
            </a:endParaRPr>
          </a:p>
        </p:txBody>
      </p:sp>
      <p:sp>
        <p:nvSpPr>
          <p:cNvPr id="10174" name="Google Shape;10174;p415"/>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175" name="Google Shape;10175;p415"/>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176" name="Google Shape;10176;p415"/>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177" name="Google Shape;10177;p415"/>
          <p:cNvSpPr/>
          <p:nvPr/>
        </p:nvSpPr>
        <p:spPr>
          <a:xfrm>
            <a:off x="3143624" y="5340350"/>
            <a:ext cx="571500" cy="1794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0178" name="Google Shape;10178;p415"/>
          <p:cNvSpPr/>
          <p:nvPr/>
        </p:nvSpPr>
        <p:spPr>
          <a:xfrm>
            <a:off x="3143613" y="5519738"/>
            <a:ext cx="731700" cy="1794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82" name="Shape 10182"/>
        <p:cNvGrpSpPr/>
        <p:nvPr/>
      </p:nvGrpSpPr>
      <p:grpSpPr>
        <a:xfrm>
          <a:off x="0" y="0"/>
          <a:ext cx="0" cy="0"/>
          <a:chOff x="0" y="0"/>
          <a:chExt cx="0" cy="0"/>
        </a:xfrm>
      </p:grpSpPr>
      <p:sp>
        <p:nvSpPr>
          <p:cNvPr id="10183" name="Google Shape;10183;p41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184" name="Google Shape;10184;p41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185" name="Google Shape;10185;p41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186" name="Google Shape;10186;p41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187" name="Google Shape;10187;p41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188" name="Google Shape;10188;p41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189" name="Google Shape;10189;p41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190" name="Google Shape;10190;p416"/>
          <p:cNvCxnSpPr>
            <a:stCxn id="1018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191" name="Google Shape;10191;p416"/>
          <p:cNvCxnSpPr>
            <a:stCxn id="1018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192" name="Google Shape;10192;p41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193" name="Google Shape;10193;p41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194" name="Google Shape;10194;p41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195" name="Google Shape;10195;p41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196" name="Google Shape;10196;p41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197" name="Google Shape;10197;p41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198" name="Google Shape;10198;p41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199" name="Google Shape;10199;p41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200" name="Google Shape;10200;p41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201" name="Google Shape;10201;p41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202" name="Google Shape;10202;p41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203" name="Google Shape;10203;p41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204" name="Google Shape;10204;p41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205" name="Google Shape;10205;p41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206" name="Google Shape;10206;p41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207" name="Google Shape;10207;p41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208" name="Google Shape;10208;p41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209" name="Google Shape;10209;p41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210" name="Google Shape;10210;p41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211" name="Google Shape;10211;p41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212" name="Google Shape;10212;p41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213" name="Google Shape;10213;p41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214" name="Google Shape;10214;p416"/>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215" name="Google Shape;10215;p41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216" name="Google Shape;10216;p41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217" name="Google Shape;10217;p41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218" name="Google Shape;10218;p41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219" name="Google Shape;10219;p41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220" name="Google Shape;10220;p41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221" name="Google Shape;10221;p416"/>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chemeClr val="dk1"/>
                </a:solidFill>
                <a:latin typeface="Arial"/>
                <a:ea typeface="Arial"/>
                <a:cs typeface="Arial"/>
                <a:sym typeface="Arial"/>
              </a:rPr>
              <a:t>Neurogliazellen</a:t>
            </a:r>
            <a:endParaRPr/>
          </a:p>
        </p:txBody>
      </p:sp>
      <p:sp>
        <p:nvSpPr>
          <p:cNvPr id="10222" name="Google Shape;10222;p416"/>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223" name="Google Shape;10223;p416"/>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224" name="Google Shape;10224;p416"/>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r>
              <a:rPr b="0" i="0" lang="en-US" sz="1200" u="none" cap="none" strike="noStrike">
                <a:solidFill>
                  <a:srgbClr val="BFBFBF"/>
                </a:solidFill>
                <a:latin typeface="Arial"/>
                <a:ea typeface="Arial"/>
                <a:cs typeface="Arial"/>
                <a:sym typeface="Arial"/>
              </a:rPr>
              <a:t> </a:t>
            </a:r>
            <a:endParaRPr b="1" i="0" sz="1400" u="none" cap="none" strike="noStrike">
              <a:solidFill>
                <a:srgbClr val="BFBFBF"/>
              </a:solidFill>
              <a:latin typeface="Arial"/>
              <a:ea typeface="Arial"/>
              <a:cs typeface="Arial"/>
              <a:sym typeface="Arial"/>
            </a:endParaRPr>
          </a:p>
        </p:txBody>
      </p:sp>
      <p:sp>
        <p:nvSpPr>
          <p:cNvPr id="10225" name="Google Shape;10225;p416"/>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226" name="Google Shape;10226;p416"/>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227" name="Google Shape;10227;p416"/>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31" name="Shape 10231"/>
        <p:cNvGrpSpPr/>
        <p:nvPr/>
      </p:nvGrpSpPr>
      <p:grpSpPr>
        <a:xfrm>
          <a:off x="0" y="0"/>
          <a:ext cx="0" cy="0"/>
          <a:chOff x="0" y="0"/>
          <a:chExt cx="0" cy="0"/>
        </a:xfrm>
      </p:grpSpPr>
      <p:sp>
        <p:nvSpPr>
          <p:cNvPr id="10232" name="Google Shape;10232;p41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descr="NF eyelid" id="10233" name="Google Shape;10233;p417"/>
          <p:cNvPicPr preferRelativeResize="0"/>
          <p:nvPr/>
        </p:nvPicPr>
        <p:blipFill rotWithShape="1">
          <a:blip r:embed="rId3">
            <a:alphaModFix/>
          </a:blip>
          <a:srcRect b="0" l="0" r="0" t="0"/>
          <a:stretch/>
        </p:blipFill>
        <p:spPr>
          <a:xfrm>
            <a:off x="0" y="1687513"/>
            <a:ext cx="3929063" cy="3275012"/>
          </a:xfrm>
          <a:prstGeom prst="rect">
            <a:avLst/>
          </a:prstGeom>
          <a:noFill/>
          <a:ln>
            <a:noFill/>
          </a:ln>
        </p:spPr>
      </p:pic>
      <p:pic>
        <p:nvPicPr>
          <p:cNvPr id="10234" name="Google Shape;10234;p417"/>
          <p:cNvPicPr preferRelativeResize="0"/>
          <p:nvPr/>
        </p:nvPicPr>
        <p:blipFill rotWithShape="1">
          <a:blip r:embed="rId4">
            <a:alphaModFix/>
          </a:blip>
          <a:srcRect b="0" l="0" r="0" t="0"/>
          <a:stretch/>
        </p:blipFill>
        <p:spPr>
          <a:xfrm>
            <a:off x="4545013" y="1084263"/>
            <a:ext cx="4206875" cy="3559175"/>
          </a:xfrm>
          <a:prstGeom prst="rect">
            <a:avLst/>
          </a:prstGeom>
          <a:noFill/>
          <a:ln>
            <a:noFill/>
          </a:ln>
        </p:spPr>
      </p:pic>
      <p:sp>
        <p:nvSpPr>
          <p:cNvPr id="10235" name="Google Shape;10235;p417"/>
          <p:cNvSpPr txBox="1"/>
          <p:nvPr/>
        </p:nvSpPr>
        <p:spPr>
          <a:xfrm>
            <a:off x="3287713" y="6089650"/>
            <a:ext cx="256857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NF1: Neurogliale Läsionen</a:t>
            </a:r>
            <a:endParaRPr/>
          </a:p>
        </p:txBody>
      </p:sp>
      <p:sp>
        <p:nvSpPr>
          <p:cNvPr id="10236" name="Google Shape;10236;p417"/>
          <p:cNvSpPr txBox="1"/>
          <p:nvPr/>
        </p:nvSpPr>
        <p:spPr>
          <a:xfrm>
            <a:off x="817563" y="4643438"/>
            <a:ext cx="2305050" cy="3397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Plexiformes Neurofibrom</a:t>
            </a:r>
            <a:endParaRPr/>
          </a:p>
        </p:txBody>
      </p:sp>
      <p:sp>
        <p:nvSpPr>
          <p:cNvPr id="10237" name="Google Shape;10237;p417"/>
          <p:cNvSpPr txBox="1"/>
          <p:nvPr/>
        </p:nvSpPr>
        <p:spPr>
          <a:xfrm>
            <a:off x="5565775" y="4624388"/>
            <a:ext cx="2166938"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Knotiges Neurofibrom</a:t>
            </a:r>
            <a:endParaRPr/>
          </a:p>
        </p:txBody>
      </p:sp>
      <p:sp>
        <p:nvSpPr>
          <p:cNvPr id="10238" name="Google Shape;10238;p41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42" name="Shape 10242"/>
        <p:cNvGrpSpPr/>
        <p:nvPr/>
      </p:nvGrpSpPr>
      <p:grpSpPr>
        <a:xfrm>
          <a:off x="0" y="0"/>
          <a:ext cx="0" cy="0"/>
          <a:chOff x="0" y="0"/>
          <a:chExt cx="0" cy="0"/>
        </a:xfrm>
      </p:grpSpPr>
      <p:sp>
        <p:nvSpPr>
          <p:cNvPr id="10243" name="Google Shape;10243;p41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244" name="Google Shape;10244;p41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245" name="Google Shape;10245;p41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246" name="Google Shape;10246;p41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247" name="Google Shape;10247;p41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248" name="Google Shape;10248;p41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249" name="Google Shape;10249;p41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250" name="Google Shape;10250;p418"/>
          <p:cNvCxnSpPr>
            <a:stCxn id="1024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251" name="Google Shape;10251;p418"/>
          <p:cNvCxnSpPr>
            <a:stCxn id="1024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252" name="Google Shape;10252;p41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253" name="Google Shape;10253;p41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254" name="Google Shape;10254;p41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255" name="Google Shape;10255;p41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256" name="Google Shape;10256;p41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257" name="Google Shape;10257;p41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258" name="Google Shape;10258;p41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259" name="Google Shape;10259;p41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260" name="Google Shape;10260;p41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261" name="Google Shape;10261;p41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262" name="Google Shape;10262;p41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263" name="Google Shape;10263;p41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264" name="Google Shape;10264;p41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265" name="Google Shape;10265;p41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266" name="Google Shape;10266;p41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267" name="Google Shape;10267;p41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268" name="Google Shape;10268;p41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269" name="Google Shape;10269;p41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270" name="Google Shape;10270;p41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271" name="Google Shape;10271;p41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272" name="Google Shape;10272;p41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273" name="Google Shape;10273;p41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274" name="Google Shape;10274;p418"/>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275" name="Google Shape;10275;p41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276" name="Google Shape;10276;p41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277" name="Google Shape;10277;p41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278" name="Google Shape;10278;p41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279" name="Google Shape;10279;p41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280" name="Google Shape;10280;p41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281" name="Google Shape;10281;p418"/>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chemeClr val="dk1"/>
                </a:solidFill>
                <a:latin typeface="Arial"/>
                <a:ea typeface="Arial"/>
                <a:cs typeface="Arial"/>
                <a:sym typeface="Arial"/>
              </a:rPr>
              <a:t>Neurogliazellen</a:t>
            </a:r>
            <a:endParaRPr/>
          </a:p>
        </p:txBody>
      </p:sp>
      <p:sp>
        <p:nvSpPr>
          <p:cNvPr id="10282" name="Google Shape;10282;p418"/>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283" name="Google Shape;10283;p418"/>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284" name="Google Shape;10284;p418"/>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r>
              <a:rPr b="0" i="0" lang="en-US" sz="1200" u="none" cap="none" strike="noStrike">
                <a:solidFill>
                  <a:srgbClr val="BFBFBF"/>
                </a:solidFill>
                <a:latin typeface="Arial"/>
                <a:ea typeface="Arial"/>
                <a:cs typeface="Arial"/>
                <a:sym typeface="Arial"/>
              </a:rPr>
              <a:t> </a:t>
            </a:r>
            <a:endParaRPr b="1" i="0" sz="1400" u="none" cap="none" strike="noStrike">
              <a:solidFill>
                <a:srgbClr val="BFBFBF"/>
              </a:solidFill>
              <a:latin typeface="Arial"/>
              <a:ea typeface="Arial"/>
              <a:cs typeface="Arial"/>
              <a:sym typeface="Arial"/>
            </a:endParaRPr>
          </a:p>
        </p:txBody>
      </p:sp>
      <p:sp>
        <p:nvSpPr>
          <p:cNvPr id="10285" name="Google Shape;10285;p418"/>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286" name="Google Shape;10286;p418"/>
          <p:cNvSpPr/>
          <p:nvPr/>
        </p:nvSpPr>
        <p:spPr>
          <a:xfrm>
            <a:off x="3663163" y="5749075"/>
            <a:ext cx="609600" cy="1794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0287" name="Google Shape;10287;p418"/>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288" name="Google Shape;10288;p418"/>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92" name="Shape 10292"/>
        <p:cNvGrpSpPr/>
        <p:nvPr/>
      </p:nvGrpSpPr>
      <p:grpSpPr>
        <a:xfrm>
          <a:off x="0" y="0"/>
          <a:ext cx="0" cy="0"/>
          <a:chOff x="0" y="0"/>
          <a:chExt cx="0" cy="0"/>
        </a:xfrm>
      </p:grpSpPr>
      <p:sp>
        <p:nvSpPr>
          <p:cNvPr id="10293" name="Google Shape;10293;p41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294" name="Google Shape;10294;p41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295" name="Google Shape;10295;p41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296" name="Google Shape;10296;p41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297" name="Google Shape;10297;p41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298" name="Google Shape;10298;p41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299" name="Google Shape;10299;p41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300" name="Google Shape;10300;p419"/>
          <p:cNvCxnSpPr>
            <a:stCxn id="1029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301" name="Google Shape;10301;p419"/>
          <p:cNvCxnSpPr>
            <a:stCxn id="1029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302" name="Google Shape;10302;p41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303" name="Google Shape;10303;p41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304" name="Google Shape;10304;p41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305" name="Google Shape;10305;p41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306" name="Google Shape;10306;p41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307" name="Google Shape;10307;p41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308" name="Google Shape;10308;p41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309" name="Google Shape;10309;p41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310" name="Google Shape;10310;p41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311" name="Google Shape;10311;p41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312" name="Google Shape;10312;p41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313" name="Google Shape;10313;p41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314" name="Google Shape;10314;p41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315" name="Google Shape;10315;p41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316" name="Google Shape;10316;p41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317" name="Google Shape;10317;p41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318" name="Google Shape;10318;p41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319" name="Google Shape;10319;p41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320" name="Google Shape;10320;p41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321" name="Google Shape;10321;p41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322" name="Google Shape;10322;p41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323" name="Google Shape;10323;p41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324" name="Google Shape;10324;p419"/>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325" name="Google Shape;10325;p41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326" name="Google Shape;10326;p41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327" name="Google Shape;10327;p41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328" name="Google Shape;10328;p41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329" name="Google Shape;10329;p41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330" name="Google Shape;10330;p41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331" name="Google Shape;10331;p419"/>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chemeClr val="dk1"/>
                </a:solidFill>
                <a:latin typeface="Arial"/>
                <a:ea typeface="Arial"/>
                <a:cs typeface="Arial"/>
                <a:sym typeface="Arial"/>
              </a:rPr>
              <a:t>Neurogliazellen</a:t>
            </a:r>
            <a:endParaRPr/>
          </a:p>
        </p:txBody>
      </p:sp>
      <p:sp>
        <p:nvSpPr>
          <p:cNvPr id="10332" name="Google Shape;10332;p419"/>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333" name="Google Shape;10333;p419"/>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334" name="Google Shape;10334;p419"/>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r>
              <a:rPr b="0" i="0" lang="en-US" sz="1200" u="none" cap="none" strike="noStrike">
                <a:solidFill>
                  <a:srgbClr val="BFBFBF"/>
                </a:solidFill>
                <a:latin typeface="Arial"/>
                <a:ea typeface="Arial"/>
                <a:cs typeface="Arial"/>
                <a:sym typeface="Arial"/>
              </a:rPr>
              <a:t> </a:t>
            </a:r>
            <a:endParaRPr b="1" i="0" sz="1400" u="none" cap="none" strike="noStrike">
              <a:solidFill>
                <a:srgbClr val="BFBFBF"/>
              </a:solidFill>
              <a:latin typeface="Arial"/>
              <a:ea typeface="Arial"/>
              <a:cs typeface="Arial"/>
              <a:sym typeface="Arial"/>
            </a:endParaRPr>
          </a:p>
        </p:txBody>
      </p:sp>
      <p:sp>
        <p:nvSpPr>
          <p:cNvPr id="10335" name="Google Shape;10335;p419"/>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336" name="Google Shape;10336;p419"/>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337" name="Google Shape;10337;p419"/>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41" name="Shape 10341"/>
        <p:cNvGrpSpPr/>
        <p:nvPr/>
      </p:nvGrpSpPr>
      <p:grpSpPr>
        <a:xfrm>
          <a:off x="0" y="0"/>
          <a:ext cx="0" cy="0"/>
          <a:chOff x="0" y="0"/>
          <a:chExt cx="0" cy="0"/>
        </a:xfrm>
      </p:grpSpPr>
      <p:sp>
        <p:nvSpPr>
          <p:cNvPr id="10342" name="Google Shape;10342;p42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id="10343" name="Google Shape;10343;p420"/>
          <p:cNvPicPr preferRelativeResize="0"/>
          <p:nvPr/>
        </p:nvPicPr>
        <p:blipFill rotWithShape="1">
          <a:blip r:embed="rId3">
            <a:alphaModFix/>
          </a:blip>
          <a:srcRect b="0" l="0" r="0" t="0"/>
          <a:stretch/>
        </p:blipFill>
        <p:spPr>
          <a:xfrm>
            <a:off x="319088" y="1371600"/>
            <a:ext cx="3981450" cy="3878263"/>
          </a:xfrm>
          <a:prstGeom prst="rect">
            <a:avLst/>
          </a:prstGeom>
          <a:noFill/>
          <a:ln>
            <a:noFill/>
          </a:ln>
        </p:spPr>
      </p:pic>
      <p:sp>
        <p:nvSpPr>
          <p:cNvPr id="10344" name="Google Shape;10344;p420"/>
          <p:cNvSpPr txBox="1"/>
          <p:nvPr/>
        </p:nvSpPr>
        <p:spPr>
          <a:xfrm>
            <a:off x="3235325" y="6089650"/>
            <a:ext cx="26733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NF1: </a:t>
            </a:r>
            <a:r>
              <a:rPr lang="en-US" sz="1200">
                <a:solidFill>
                  <a:schemeClr val="dk1"/>
                </a:solidFill>
              </a:rPr>
              <a:t>Optikusgliom</a:t>
            </a:r>
            <a:endParaRPr/>
          </a:p>
        </p:txBody>
      </p:sp>
      <p:pic>
        <p:nvPicPr>
          <p:cNvPr id="10345" name="Google Shape;10345;p420"/>
          <p:cNvPicPr preferRelativeResize="0"/>
          <p:nvPr/>
        </p:nvPicPr>
        <p:blipFill rotWithShape="1">
          <a:blip r:embed="rId4">
            <a:alphaModFix/>
          </a:blip>
          <a:srcRect b="0" l="0" r="0" t="0"/>
          <a:stretch/>
        </p:blipFill>
        <p:spPr>
          <a:xfrm>
            <a:off x="4738688" y="1371600"/>
            <a:ext cx="4024312" cy="3878263"/>
          </a:xfrm>
          <a:prstGeom prst="rect">
            <a:avLst/>
          </a:prstGeom>
          <a:noFill/>
          <a:ln>
            <a:noFill/>
          </a:ln>
        </p:spPr>
      </p:pic>
      <p:sp>
        <p:nvSpPr>
          <p:cNvPr id="10346" name="Google Shape;10346;p42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0" name="Shape 10350"/>
        <p:cNvGrpSpPr/>
        <p:nvPr/>
      </p:nvGrpSpPr>
      <p:grpSpPr>
        <a:xfrm>
          <a:off x="0" y="0"/>
          <a:ext cx="0" cy="0"/>
          <a:chOff x="0" y="0"/>
          <a:chExt cx="0" cy="0"/>
        </a:xfrm>
      </p:grpSpPr>
      <p:sp>
        <p:nvSpPr>
          <p:cNvPr id="10351" name="Google Shape;10351;p42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352" name="Google Shape;10352;p421"/>
          <p:cNvSpPr txBox="1"/>
          <p:nvPr/>
        </p:nvSpPr>
        <p:spPr>
          <a:xfrm>
            <a:off x="998538" y="6089650"/>
            <a:ext cx="714692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NF1: Sehnervgliome im MRT. Das „geknickte“ Erscheinungsbild ist klassisch</a:t>
            </a:r>
            <a:endParaRPr/>
          </a:p>
        </p:txBody>
      </p:sp>
      <p:pic>
        <p:nvPicPr>
          <p:cNvPr descr="NF optic glioma" id="10353" name="Google Shape;10353;p421"/>
          <p:cNvPicPr preferRelativeResize="0"/>
          <p:nvPr/>
        </p:nvPicPr>
        <p:blipFill rotWithShape="1">
          <a:blip r:embed="rId3">
            <a:alphaModFix/>
          </a:blip>
          <a:srcRect b="0" l="0" r="0" t="0"/>
          <a:stretch/>
        </p:blipFill>
        <p:spPr>
          <a:xfrm>
            <a:off x="2171700" y="1441450"/>
            <a:ext cx="4800600" cy="3975100"/>
          </a:xfrm>
          <a:prstGeom prst="rect">
            <a:avLst/>
          </a:prstGeom>
          <a:noFill/>
          <a:ln>
            <a:noFill/>
          </a:ln>
        </p:spPr>
      </p:pic>
      <p:sp>
        <p:nvSpPr>
          <p:cNvPr id="10354" name="Google Shape;10354;p42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58" name="Shape 10358"/>
        <p:cNvGrpSpPr/>
        <p:nvPr/>
      </p:nvGrpSpPr>
      <p:grpSpPr>
        <a:xfrm>
          <a:off x="0" y="0"/>
          <a:ext cx="0" cy="0"/>
          <a:chOff x="0" y="0"/>
          <a:chExt cx="0" cy="0"/>
        </a:xfrm>
      </p:grpSpPr>
      <p:sp>
        <p:nvSpPr>
          <p:cNvPr id="10359" name="Google Shape;10359;p42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360" name="Google Shape;10360;p42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361" name="Google Shape;10361;p42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362" name="Google Shape;10362;p42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363" name="Google Shape;10363;p42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364" name="Google Shape;10364;p42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365" name="Google Shape;10365;p42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366" name="Google Shape;10366;p422"/>
          <p:cNvCxnSpPr>
            <a:stCxn id="1036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367" name="Google Shape;10367;p422"/>
          <p:cNvCxnSpPr>
            <a:stCxn id="1036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368" name="Google Shape;10368;p42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0369" name="Google Shape;10369;p42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370" name="Google Shape;10370;p42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371" name="Google Shape;10371;p42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372" name="Google Shape;10372;p42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373" name="Google Shape;10373;p42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374" name="Google Shape;10374;p42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375" name="Google Shape;10375;p42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376" name="Google Shape;10376;p42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377" name="Google Shape;10377;p42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378" name="Google Shape;10378;p42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379" name="Google Shape;10379;p42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380" name="Google Shape;10380;p42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381" name="Google Shape;10381;p42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382" name="Google Shape;10382;p42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383" name="Google Shape;10383;p42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384" name="Google Shape;10384;p42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385" name="Google Shape;10385;p42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386" name="Google Shape;10386;p42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387" name="Google Shape;10387;p42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388" name="Google Shape;10388;p42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389" name="Google Shape;10389;p422"/>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390" name="Google Shape;10390;p422"/>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391" name="Google Shape;10391;p42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392" name="Google Shape;10392;p42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393" name="Google Shape;10393;p42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394" name="Google Shape;10394;p42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395" name="Google Shape;10395;p42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396" name="Google Shape;10396;p42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397" name="Google Shape;10397;p422"/>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die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chemeClr val="dk1"/>
                </a:solidFill>
                <a:latin typeface="Arial"/>
                <a:ea typeface="Arial"/>
                <a:cs typeface="Arial"/>
                <a:sym typeface="Arial"/>
              </a:rPr>
              <a:t>Neurogliazellen</a:t>
            </a:r>
            <a:endParaRPr/>
          </a:p>
        </p:txBody>
      </p:sp>
      <p:sp>
        <p:nvSpPr>
          <p:cNvPr id="10398" name="Google Shape;10398;p422"/>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399" name="Google Shape;10399;p422"/>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400" name="Google Shape;10400;p422"/>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401" name="Google Shape;10401;p422"/>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402" name="Google Shape;10402;p422"/>
          <p:cNvSpPr/>
          <p:nvPr/>
        </p:nvSpPr>
        <p:spPr>
          <a:xfrm>
            <a:off x="4602175" y="5916849"/>
            <a:ext cx="609600" cy="1779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0403" name="Google Shape;10403;p422"/>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404" name="Google Shape;10404;p422"/>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08" name="Shape 10408"/>
        <p:cNvGrpSpPr/>
        <p:nvPr/>
      </p:nvGrpSpPr>
      <p:grpSpPr>
        <a:xfrm>
          <a:off x="0" y="0"/>
          <a:ext cx="0" cy="0"/>
          <a:chOff x="0" y="0"/>
          <a:chExt cx="0" cy="0"/>
        </a:xfrm>
      </p:grpSpPr>
      <p:sp>
        <p:nvSpPr>
          <p:cNvPr id="10409" name="Google Shape;10409;p42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410" name="Google Shape;10410;p42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411" name="Google Shape;10411;p42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412" name="Google Shape;10412;p42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413" name="Google Shape;10413;p42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414" name="Google Shape;10414;p42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415" name="Google Shape;10415;p42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416" name="Google Shape;10416;p423"/>
          <p:cNvCxnSpPr>
            <a:stCxn id="1041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417" name="Google Shape;10417;p423"/>
          <p:cNvCxnSpPr>
            <a:stCxn id="1041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418" name="Google Shape;10418;p42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419" name="Google Shape;10419;p42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420" name="Google Shape;10420;p42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421" name="Google Shape;10421;p42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422" name="Google Shape;10422;p42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423" name="Google Shape;10423;p42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424" name="Google Shape;10424;p42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425" name="Google Shape;10425;p42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426" name="Google Shape;10426;p42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427" name="Google Shape;10427;p42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428" name="Google Shape;10428;p42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429" name="Google Shape;10429;p42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430" name="Google Shape;10430;p42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431" name="Google Shape;10431;p42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432" name="Google Shape;10432;p42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433" name="Google Shape;10433;p42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434" name="Google Shape;10434;p42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435" name="Google Shape;10435;p42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436" name="Google Shape;10436;p42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437" name="Google Shape;10437;p42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438" name="Google Shape;10438;p42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439" name="Google Shape;10439;p42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440" name="Google Shape;10440;p423"/>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441" name="Google Shape;10441;p42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442" name="Google Shape;10442;p42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443" name="Google Shape;10443;p42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444" name="Google Shape;10444;p42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445" name="Google Shape;10445;p42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446" name="Google Shape;10446;p42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447" name="Google Shape;10447;p423"/>
          <p:cNvSpPr txBox="1"/>
          <p:nvPr/>
        </p:nvSpPr>
        <p:spPr>
          <a:xfrm>
            <a:off x="531813" y="830263"/>
            <a:ext cx="7915200" cy="3042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d</a:t>
            </a:r>
            <a:r>
              <a:rPr i="1" lang="en-US" sz="1200">
                <a:solidFill>
                  <a:srgbClr val="BFBFBF"/>
                </a:solidFill>
              </a:rPr>
              <a:t>ie </a:t>
            </a:r>
            <a:r>
              <a:rPr b="0" i="1" lang="en-US" sz="1200" u="none" cap="none" strike="noStrike">
                <a:solidFill>
                  <a:srgbClr val="BFBFBF"/>
                </a:solidFill>
                <a:latin typeface="Arial"/>
                <a:ea typeface="Arial"/>
                <a:cs typeface="Arial"/>
                <a:sym typeface="Arial"/>
              </a:rPr>
              <a:t>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chemeClr val="dk1"/>
                </a:solidFill>
                <a:latin typeface="Arial"/>
                <a:ea typeface="Arial"/>
                <a:cs typeface="Arial"/>
                <a:sym typeface="Arial"/>
              </a:rPr>
              <a:t>Neurogliazellen</a:t>
            </a:r>
            <a:endParaRPr/>
          </a:p>
        </p:txBody>
      </p:sp>
      <p:sp>
        <p:nvSpPr>
          <p:cNvPr id="10448" name="Google Shape;10448;p423"/>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449" name="Google Shape;10449;p423"/>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450" name="Google Shape;10450;p423"/>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451" name="Google Shape;10451;p423"/>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452" name="Google Shape;10452;p423"/>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453" name="Google Shape;10453;p423"/>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9" name="Shape 749"/>
        <p:cNvGrpSpPr/>
        <p:nvPr/>
      </p:nvGrpSpPr>
      <p:grpSpPr>
        <a:xfrm>
          <a:off x="0" y="0"/>
          <a:ext cx="0" cy="0"/>
          <a:chOff x="0" y="0"/>
          <a:chExt cx="0" cy="0"/>
        </a:xfrm>
      </p:grpSpPr>
      <p:sp>
        <p:nvSpPr>
          <p:cNvPr id="750" name="Google Shape;750;p4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751" name="Google Shape;751;p4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52" name="Google Shape;752;p46"/>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753" name="Google Shape;753;p46"/>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Erhöhter Augeninnendruck</a:t>
            </a:r>
            <a:endParaRPr/>
          </a:p>
        </p:txBody>
      </p:sp>
      <p:sp>
        <p:nvSpPr>
          <p:cNvPr id="754" name="Google Shape;754;p46"/>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755" name="Google Shape;755;p46"/>
          <p:cNvSpPr txBox="1"/>
          <p:nvPr/>
        </p:nvSpPr>
        <p:spPr>
          <a:xfrm>
            <a:off x="762000" y="3249613"/>
            <a:ext cx="2428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Erhöhte </a:t>
            </a:r>
            <a:r>
              <a:rPr lang="en-US" sz="1200">
                <a:solidFill>
                  <a:srgbClr val="BFBFBF"/>
                </a:solidFill>
              </a:rPr>
              <a:t>Achsenlänge</a:t>
            </a:r>
            <a:endParaRPr/>
          </a:p>
        </p:txBody>
      </p:sp>
      <p:sp>
        <p:nvSpPr>
          <p:cNvPr id="756" name="Google Shape;756;p46"/>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757" name="Google Shape;757;p46"/>
          <p:cNvSpPr txBox="1"/>
          <p:nvPr/>
        </p:nvSpPr>
        <p:spPr>
          <a:xfrm>
            <a:off x="3852863" y="2286000"/>
            <a:ext cx="4754700" cy="3966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IOD-Grenzwert für das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Über 21</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ist der normale Augeninnendruck (Bereich) bei einem Säugling?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10 bis „</a:t>
            </a:r>
            <a:r>
              <a:rPr lang="en-US" sz="1200">
                <a:solidFill>
                  <a:srgbClr val="BFBFBF"/>
                </a:solidFill>
              </a:rPr>
              <a:t>unterer Teenager-Bereich</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Glaukom</a:t>
            </a:r>
            <a:r>
              <a:rPr b="0" i="0" lang="en-US" sz="1200" u="none" cap="none" strike="noStrike">
                <a:solidFill>
                  <a:srgbClr val="BFBFBF"/>
                </a:solidFill>
                <a:latin typeface="Arial"/>
                <a:ea typeface="Arial"/>
                <a:cs typeface="Arial"/>
                <a:sym typeface="Arial"/>
              </a:rPr>
              <a:t>-Lehrbuch)</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In welchem Alter (Zeitraum) nähert sich der normale Augeninnendruck dem eines Erwachsenen an?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„Mittleres Kindesalter“ (</a:t>
            </a:r>
            <a:r>
              <a:rPr lang="en-US" sz="1200">
                <a:solidFill>
                  <a:srgbClr val="BFBFBF"/>
                </a:solidFill>
              </a:rPr>
              <a:t>gleichfalls</a:t>
            </a:r>
            <a:r>
              <a:rPr b="0" i="0"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Warum ist es bei manchen Kindern schwierig, einen genauen Augeninnendruck zu messen?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Weil der Augeninnendruck bei Weinen fälschlicherweise zu hoch gemessen werden kann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könnte in einer solchen Situation erforderlich sein, um einen zuverlässigen Augeninnendruck zu erhalten?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a:t>
            </a:r>
            <a:r>
              <a:rPr b="1" lang="en-US" sz="1200">
                <a:solidFill>
                  <a:schemeClr val="dk1"/>
                </a:solidFill>
              </a:rPr>
              <a:t>Untersuchung in Allgemeinanästhesie </a:t>
            </a:r>
            <a:r>
              <a:rPr b="0" i="0" lang="en-US" sz="1200" u="none" cap="none" strike="noStrike">
                <a:solidFill>
                  <a:srgbClr val="BFBFBF"/>
                </a:solidFill>
                <a:latin typeface="Arial"/>
                <a:ea typeface="Arial"/>
                <a:cs typeface="Arial"/>
                <a:sym typeface="Arial"/>
              </a:rPr>
              <a:t>(was für </a:t>
            </a:r>
            <a:r>
              <a:rPr b="0" i="1" lang="en-US" sz="1200" u="none" cap="none" strike="noStrike">
                <a:solidFill>
                  <a:srgbClr val="BFBFBF"/>
                </a:solidFill>
                <a:latin typeface="Arial"/>
                <a:ea typeface="Arial"/>
                <a:cs typeface="Arial"/>
                <a:sym typeface="Arial"/>
              </a:rPr>
              <a:t>„Untersuchung unter Narkose“ </a:t>
            </a:r>
            <a:r>
              <a:rPr b="0" i="0" lang="en-US" sz="1200" u="none" cap="none" strike="noStrike">
                <a:solidFill>
                  <a:srgbClr val="BFBFBF"/>
                </a:solidFill>
                <a:latin typeface="Arial"/>
                <a:ea typeface="Arial"/>
                <a:cs typeface="Arial"/>
                <a:sym typeface="Arial"/>
              </a:rPr>
              <a:t>steht)</a:t>
            </a:r>
            <a:endParaRPr/>
          </a:p>
        </p:txBody>
      </p:sp>
      <p:sp>
        <p:nvSpPr>
          <p:cNvPr id="758" name="Google Shape;758;p46"/>
          <p:cNvSpPr txBox="1"/>
          <p:nvPr/>
        </p:nvSpPr>
        <p:spPr>
          <a:xfrm>
            <a:off x="2832100" y="4945075"/>
            <a:ext cx="4485000" cy="16881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Die Messung des Augeninnendrucks bei einem betäubten oder sedierten Kind birgt eigene Herausforderungen. Die meisten Anästhetika und Sedativa senken den Augeninnendruck. Wichtige Ausnahmen sind:</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--Ketamin: Erhöht den Augeninnendruck</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--Chloralhydrat: Hat kaum bis gar keinen Einfluss auf den Augeninnendruck</a:t>
            </a:r>
            <a:endParaRPr/>
          </a:p>
          <a:p>
            <a:pPr indent="0" lvl="0" marL="0" marR="0" rtl="0" algn="l">
              <a:spcBef>
                <a:spcPts val="0"/>
              </a:spcBef>
              <a:spcAft>
                <a:spcPts val="0"/>
              </a:spcAft>
              <a:buNone/>
            </a:pPr>
            <a:r>
              <a:rPr b="0" i="0" lang="en-US" sz="1200" u="none" cap="none" strike="noStrike">
                <a:solidFill>
                  <a:srgbClr val="A5A5A5"/>
                </a:solidFill>
                <a:latin typeface="Arial"/>
                <a:ea typeface="Arial"/>
                <a:cs typeface="Arial"/>
                <a:sym typeface="Arial"/>
              </a:rPr>
              <a:t>--Midazolam: Hat kaum bis gar keinen Einfluss auf den Augeninnendruck</a:t>
            </a:r>
            <a:endParaRPr/>
          </a:p>
        </p:txBody>
      </p:sp>
      <p:sp>
        <p:nvSpPr>
          <p:cNvPr id="759" name="Google Shape;759;p46"/>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760" name="Google Shape;760;p46"/>
          <p:cNvSpPr txBox="1"/>
          <p:nvPr/>
        </p:nvSpPr>
        <p:spPr>
          <a:xfrm>
            <a:off x="2524125" y="2443163"/>
            <a:ext cx="6324600" cy="764400"/>
          </a:xfrm>
          <a:prstGeom prst="rect">
            <a:avLst/>
          </a:prstGeom>
          <a:solidFill>
            <a:srgbClr val="FF99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Ein Kind mit Verdacht auf Glaukom weist einen normalen Augeninnendruck auf. Wie beruhigt sollten Sie sich fühlen?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Nicht sehr – etwa die Hälfte der Kinder mit Va. </a:t>
            </a:r>
            <a:r>
              <a:rPr lang="en-US" sz="1200">
                <a:solidFill>
                  <a:srgbClr val="0000FF"/>
                </a:solidFill>
              </a:rPr>
              <a:t>Glaukom</a:t>
            </a:r>
            <a:r>
              <a:rPr b="0" i="0" lang="en-US" sz="1200" u="none" cap="none" strike="noStrike">
                <a:solidFill>
                  <a:srgbClr val="0000FF"/>
                </a:solidFill>
                <a:latin typeface="Arial"/>
                <a:ea typeface="Arial"/>
                <a:cs typeface="Arial"/>
                <a:sym typeface="Arial"/>
              </a:rPr>
              <a:t>, die ein Glaukom entwickeln, weisen anfangs einen normalen </a:t>
            </a:r>
            <a:r>
              <a:rPr lang="en-US" sz="1200">
                <a:solidFill>
                  <a:srgbClr val="0000FF"/>
                </a:solidFill>
              </a:rPr>
              <a:t>Augeninnendruck</a:t>
            </a:r>
            <a:r>
              <a:rPr b="0" i="0" lang="en-US" sz="1200" u="none" cap="none" strike="noStrike">
                <a:solidFill>
                  <a:srgbClr val="0000FF"/>
                </a:solidFill>
                <a:latin typeface="Arial"/>
                <a:ea typeface="Arial"/>
                <a:cs typeface="Arial"/>
                <a:sym typeface="Arial"/>
              </a:rPr>
              <a:t> auf.</a:t>
            </a:r>
            <a:endParaRPr/>
          </a:p>
        </p:txBody>
      </p:sp>
      <p:sp>
        <p:nvSpPr>
          <p:cNvPr id="761" name="Google Shape;761;p46"/>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762" name="Google Shape;762;p46"/>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763" name="Google Shape;763;p4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4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7" name="Shape 10457"/>
        <p:cNvGrpSpPr/>
        <p:nvPr/>
      </p:nvGrpSpPr>
      <p:grpSpPr>
        <a:xfrm>
          <a:off x="0" y="0"/>
          <a:ext cx="0" cy="0"/>
          <a:chOff x="0" y="0"/>
          <a:chExt cx="0" cy="0"/>
        </a:xfrm>
      </p:grpSpPr>
      <p:sp>
        <p:nvSpPr>
          <p:cNvPr id="10458" name="Google Shape;10458;p42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459" name="Google Shape;10459;p42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460" name="Google Shape;10460;p42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461" name="Google Shape;10461;p42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462" name="Google Shape;10462;p42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463" name="Google Shape;10463;p42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464" name="Google Shape;10464;p42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465" name="Google Shape;10465;p424"/>
          <p:cNvCxnSpPr>
            <a:stCxn id="1045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466" name="Google Shape;10466;p424"/>
          <p:cNvCxnSpPr>
            <a:stCxn id="1045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467" name="Google Shape;10467;p42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468" name="Google Shape;10468;p42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469" name="Google Shape;10469;p42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470" name="Google Shape;10470;p42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471" name="Google Shape;10471;p42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472" name="Google Shape;10472;p42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473" name="Google Shape;10473;p42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474" name="Google Shape;10474;p42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475" name="Google Shape;10475;p42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476" name="Google Shape;10476;p42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477" name="Google Shape;10477;p42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478" name="Google Shape;10478;p42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479" name="Google Shape;10479;p42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480" name="Google Shape;10480;p42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481" name="Google Shape;10481;p42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482" name="Google Shape;10482;p42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483" name="Google Shape;10483;p42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484" name="Google Shape;10484;p42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485" name="Google Shape;10485;p42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486" name="Google Shape;10486;p42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487" name="Google Shape;10487;p42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488" name="Google Shape;10488;p42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489" name="Google Shape;10489;p424"/>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490" name="Google Shape;10490;p42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491" name="Google Shape;10491;p42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492" name="Google Shape;10492;p42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493" name="Google Shape;10493;p42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494" name="Google Shape;10494;p42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495" name="Google Shape;10495;p42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496" name="Google Shape;10496;p424"/>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0497" name="Google Shape;10497;p424"/>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498" name="Google Shape;10498;p424"/>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499" name="Google Shape;10499;p424"/>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500" name="Google Shape;10500;p424"/>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501" name="Google Shape;10501;p424"/>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502" name="Google Shape;10502;p424"/>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503" name="Google Shape;10503;p424"/>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Der bereits erwähnte Befund ist … das plexiforme Neurofibrom, jedoch nur, wenn es im Oberlid lokalisiert ist; in diesem Fall erhöht es das Risiko für ein einseitiges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entsteht ein Glaukom bei NF1?</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bei der Geburt </a:t>
            </a:r>
            <a:r>
              <a:rPr lang="en-US" sz="1200">
                <a:solidFill>
                  <a:srgbClr val="FFFF84"/>
                </a:solidFill>
              </a:rPr>
              <a:t>durchgeführt wird</a:t>
            </a:r>
            <a:r>
              <a:rPr b="0" i="0" lang="en-US" sz="1200" u="none" cap="none" strike="noStrike">
                <a:solidFill>
                  <a:srgbClr val="FFFF84"/>
                </a:solidFill>
                <a:latin typeface="Arial"/>
                <a:ea typeface="Arial"/>
                <a:cs typeface="Arial"/>
                <a:sym typeface="Arial"/>
              </a:rPr>
              <a:t>, ist es wahrscheinlich… eine Fehlbildung des Kammerwinkels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angestrebt, doch diese Fälle erfordern oft eine Operation</a:t>
            </a:r>
            <a:endParaRPr/>
          </a:p>
        </p:txBody>
      </p:sp>
    </p:spTree>
  </p:cSld>
  <p:clrMapOvr>
    <a:masterClrMapping/>
  </p:clrMapOvr>
</p:sld>
</file>

<file path=ppt/slides/slide4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07" name="Shape 10507"/>
        <p:cNvGrpSpPr/>
        <p:nvPr/>
      </p:nvGrpSpPr>
      <p:grpSpPr>
        <a:xfrm>
          <a:off x="0" y="0"/>
          <a:ext cx="0" cy="0"/>
          <a:chOff x="0" y="0"/>
          <a:chExt cx="0" cy="0"/>
        </a:xfrm>
      </p:grpSpPr>
      <p:sp>
        <p:nvSpPr>
          <p:cNvPr id="10508" name="Google Shape;10508;p42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509" name="Google Shape;10509;p42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510" name="Google Shape;10510;p42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511" name="Google Shape;10511;p42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512" name="Google Shape;10512;p42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513" name="Google Shape;10513;p42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514" name="Google Shape;10514;p42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515" name="Google Shape;10515;p425"/>
          <p:cNvCxnSpPr>
            <a:stCxn id="1050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516" name="Google Shape;10516;p425"/>
          <p:cNvCxnSpPr>
            <a:stCxn id="1050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517" name="Google Shape;10517;p42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518" name="Google Shape;10518;p42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519" name="Google Shape;10519;p42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520" name="Google Shape;10520;p42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521" name="Google Shape;10521;p42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522" name="Google Shape;10522;p42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523" name="Google Shape;10523;p42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524" name="Google Shape;10524;p42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525" name="Google Shape;10525;p42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526" name="Google Shape;10526;p42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527" name="Google Shape;10527;p42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528" name="Google Shape;10528;p42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529" name="Google Shape;10529;p42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530" name="Google Shape;10530;p42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531" name="Google Shape;10531;p42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532" name="Google Shape;10532;p42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533" name="Google Shape;10533;p42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534" name="Google Shape;10534;p42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535" name="Google Shape;10535;p42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536" name="Google Shape;10536;p42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537" name="Google Shape;10537;p42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538" name="Google Shape;10538;p42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539" name="Google Shape;10539;p425"/>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540" name="Google Shape;10540;p42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541" name="Google Shape;10541;p42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542" name="Google Shape;10542;p42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543" name="Google Shape;10543;p42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544" name="Google Shape;10544;p42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545" name="Google Shape;10545;p42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546" name="Google Shape;10546;p425"/>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0547" name="Google Shape;10547;p425"/>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548" name="Google Shape;10548;p425"/>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549" name="Google Shape;10549;p425"/>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550" name="Google Shape;10550;p425"/>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551" name="Google Shape;10551;p425"/>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552" name="Google Shape;10552;p425"/>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553" name="Google Shape;10553;p425"/>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a:t>
            </a:r>
            <a:r>
              <a:rPr b="1" i="1" lang="en-US" sz="1200" u="none" cap="none" strike="noStrike">
                <a:solidFill>
                  <a:schemeClr val="dk1"/>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Das plexiforme Neurofibrom, jedoch nur, wenn es im Oberlid lokalisiert ist; in diesem Fall erhöht es das Risiko für ein einseitiges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entsteht ein Glaukom bei NF1?</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bei der Geburt </a:t>
            </a:r>
            <a:r>
              <a:rPr lang="en-US" sz="1200">
                <a:solidFill>
                  <a:srgbClr val="FFFF84"/>
                </a:solidFill>
              </a:rPr>
              <a:t>durchgeführt wird</a:t>
            </a:r>
            <a:r>
              <a:rPr b="0" i="0" lang="en-US" sz="1200" u="none" cap="none" strike="noStrike">
                <a:solidFill>
                  <a:srgbClr val="FFFF84"/>
                </a:solidFill>
                <a:latin typeface="Arial"/>
                <a:ea typeface="Arial"/>
                <a:cs typeface="Arial"/>
                <a:sym typeface="Arial"/>
              </a:rPr>
              <a:t>, ist es wahrscheinlich…eine Fehlbildung des Kammerwinkels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angestrebt, doch diese Fälle erfordern oft eine Operation</a:t>
            </a:r>
            <a:endParaRPr/>
          </a:p>
        </p:txBody>
      </p:sp>
    </p:spTree>
  </p:cSld>
  <p:clrMapOvr>
    <a:masterClrMapping/>
  </p:clrMapOvr>
</p:sld>
</file>

<file path=ppt/slides/slide4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7" name="Shape 10557"/>
        <p:cNvGrpSpPr/>
        <p:nvPr/>
      </p:nvGrpSpPr>
      <p:grpSpPr>
        <a:xfrm>
          <a:off x="0" y="0"/>
          <a:ext cx="0" cy="0"/>
          <a:chOff x="0" y="0"/>
          <a:chExt cx="0" cy="0"/>
        </a:xfrm>
      </p:grpSpPr>
      <p:sp>
        <p:nvSpPr>
          <p:cNvPr id="10558" name="Google Shape;10558;p42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559" name="Google Shape;10559;p42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560" name="Google Shape;10560;p42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561" name="Google Shape;10561;p42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562" name="Google Shape;10562;p42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563" name="Google Shape;10563;p42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564" name="Google Shape;10564;p42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565" name="Google Shape;10565;p426"/>
          <p:cNvCxnSpPr>
            <a:stCxn id="1055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566" name="Google Shape;10566;p426"/>
          <p:cNvCxnSpPr>
            <a:stCxn id="1055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567" name="Google Shape;10567;p42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568" name="Google Shape;10568;p42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569" name="Google Shape;10569;p42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570" name="Google Shape;10570;p42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571" name="Google Shape;10571;p42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572" name="Google Shape;10572;p42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573" name="Google Shape;10573;p42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574" name="Google Shape;10574;p42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575" name="Google Shape;10575;p42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576" name="Google Shape;10576;p42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577" name="Google Shape;10577;p42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578" name="Google Shape;10578;p42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579" name="Google Shape;10579;p42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580" name="Google Shape;10580;p42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581" name="Google Shape;10581;p42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582" name="Google Shape;10582;p42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583" name="Google Shape;10583;p42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584" name="Google Shape;10584;p42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585" name="Google Shape;10585;p42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586" name="Google Shape;10586;p42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587" name="Google Shape;10587;p42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588" name="Google Shape;10588;p42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589" name="Google Shape;10589;p426"/>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590" name="Google Shape;10590;p42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591" name="Google Shape;10591;p42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592" name="Google Shape;10592;p42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593" name="Google Shape;10593;p42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594" name="Google Shape;10594;p42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595" name="Google Shape;10595;p42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596" name="Google Shape;10596;p426"/>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0597" name="Google Shape;10597;p426"/>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598" name="Google Shape;10598;p426"/>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599" name="Google Shape;10599;p426"/>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600" name="Google Shape;10600;p426"/>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601" name="Google Shape;10601;p426"/>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602" name="Google Shape;10602;p426"/>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603" name="Google Shape;10603;p426"/>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FFFF84"/>
                </a:solidFill>
                <a:latin typeface="Arial"/>
                <a:ea typeface="Arial"/>
                <a:cs typeface="Arial"/>
                <a:sym typeface="Arial"/>
              </a:rPr>
              <a:t>, jedoch nur, wenn es im Oberlid lokalisiert ist; in diesem Fall erhöht es das Risiko für ein einseitiges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Ein noch nicht genannter Punkt ist … das Ektropium der Aderhaut</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bei der Geburt </a:t>
            </a:r>
            <a:r>
              <a:rPr lang="en-US" sz="1200">
                <a:solidFill>
                  <a:srgbClr val="FFFF84"/>
                </a:solidFill>
              </a:rPr>
              <a:t>durchgeführt wird</a:t>
            </a:r>
            <a:r>
              <a:rPr b="0" i="0" lang="en-US" sz="1200" u="none" cap="none" strike="noStrike">
                <a:solidFill>
                  <a:srgbClr val="FFFF84"/>
                </a:solidFill>
                <a:latin typeface="Arial"/>
                <a:ea typeface="Arial"/>
                <a:cs typeface="Arial"/>
                <a:sym typeface="Arial"/>
              </a:rPr>
              <a:t>, ist es wahrscheinlich… eine Fehlbildung des Kammerwinkels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angestrebt, doch diese Fälle erfordern oft eine Operation</a:t>
            </a:r>
            <a:endParaRPr/>
          </a:p>
        </p:txBody>
      </p:sp>
      <p:sp>
        <p:nvSpPr>
          <p:cNvPr id="10604" name="Google Shape;10604;p426"/>
          <p:cNvSpPr/>
          <p:nvPr/>
        </p:nvSpPr>
        <p:spPr>
          <a:xfrm>
            <a:off x="2937675" y="1510450"/>
            <a:ext cx="742200" cy="246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100" u="none" cap="none" strike="noStrike">
                <a:solidFill>
                  <a:schemeClr val="dk1"/>
                </a:solidFill>
                <a:latin typeface="Arial"/>
                <a:ea typeface="Arial"/>
                <a:cs typeface="Arial"/>
                <a:sym typeface="Arial"/>
              </a:rPr>
              <a:t>plexiform vs. nodulär</a:t>
            </a:r>
            <a:endParaRPr sz="1300"/>
          </a:p>
        </p:txBody>
      </p:sp>
    </p:spTree>
  </p:cSld>
  <p:clrMapOvr>
    <a:masterClrMapping/>
  </p:clrMapOvr>
</p:sld>
</file>

<file path=ppt/slides/slide4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08" name="Shape 10608"/>
        <p:cNvGrpSpPr/>
        <p:nvPr/>
      </p:nvGrpSpPr>
      <p:grpSpPr>
        <a:xfrm>
          <a:off x="0" y="0"/>
          <a:ext cx="0" cy="0"/>
          <a:chOff x="0" y="0"/>
          <a:chExt cx="0" cy="0"/>
        </a:xfrm>
      </p:grpSpPr>
      <p:sp>
        <p:nvSpPr>
          <p:cNvPr id="10609" name="Google Shape;10609;p42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610" name="Google Shape;10610;p42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611" name="Google Shape;10611;p42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612" name="Google Shape;10612;p42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613" name="Google Shape;10613;p42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614" name="Google Shape;10614;p42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615" name="Google Shape;10615;p42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616" name="Google Shape;10616;p427"/>
          <p:cNvCxnSpPr>
            <a:stCxn id="1061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617" name="Google Shape;10617;p427"/>
          <p:cNvCxnSpPr>
            <a:stCxn id="1061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618" name="Google Shape;10618;p42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619" name="Google Shape;10619;p42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620" name="Google Shape;10620;p42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621" name="Google Shape;10621;p42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622" name="Google Shape;10622;p42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623" name="Google Shape;10623;p42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624" name="Google Shape;10624;p42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625" name="Google Shape;10625;p42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626" name="Google Shape;10626;p42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627" name="Google Shape;10627;p42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628" name="Google Shape;10628;p42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629" name="Google Shape;10629;p42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630" name="Google Shape;10630;p42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631" name="Google Shape;10631;p42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632" name="Google Shape;10632;p42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633" name="Google Shape;10633;p42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634" name="Google Shape;10634;p42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635" name="Google Shape;10635;p42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636" name="Google Shape;10636;p42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637" name="Google Shape;10637;p42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638" name="Google Shape;10638;p42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639" name="Google Shape;10639;p42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640" name="Google Shape;10640;p427"/>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641" name="Google Shape;10641;p42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642" name="Google Shape;10642;p42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643" name="Google Shape;10643;p42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644" name="Google Shape;10644;p42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645" name="Google Shape;10645;p42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646" name="Google Shape;10646;p42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647" name="Google Shape;10647;p427"/>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0648" name="Google Shape;10648;p427"/>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649" name="Google Shape;10649;p427"/>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650" name="Google Shape;10650;p427"/>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651" name="Google Shape;10651;p427"/>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652" name="Google Shape;10652;p427"/>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653" name="Google Shape;10653;p427"/>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654" name="Google Shape;10654;p427"/>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FFFF84"/>
                </a:solidFill>
                <a:latin typeface="Arial"/>
                <a:ea typeface="Arial"/>
                <a:cs typeface="Arial"/>
                <a:sym typeface="Arial"/>
              </a:rPr>
              <a:t>, jedoch nur, wenn es im Oberlid lokalisiert ist; in diesem Fall erhöht es das Risiko für ein einseitiges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Ein noch nicht genannter Punkt ist … das Ektropium der Aderhaut</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bei der Geburt </a:t>
            </a:r>
            <a:r>
              <a:rPr lang="en-US" sz="1200">
                <a:solidFill>
                  <a:srgbClr val="FFFF84"/>
                </a:solidFill>
              </a:rPr>
              <a:t>durchgeführt wird</a:t>
            </a:r>
            <a:r>
              <a:rPr b="0" i="0" lang="en-US" sz="1200" u="none" cap="none" strike="noStrike">
                <a:solidFill>
                  <a:srgbClr val="FFFF84"/>
                </a:solidFill>
                <a:latin typeface="Arial"/>
                <a:ea typeface="Arial"/>
                <a:cs typeface="Arial"/>
                <a:sym typeface="Arial"/>
              </a:rPr>
              <a:t>, ist es wahrscheinlich… eine Fehlbildung des Kammerwinkels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angestrebt, doch diese Fälle erfordern oft eine Operation</a:t>
            </a:r>
            <a:endParaRPr/>
          </a:p>
        </p:txBody>
      </p:sp>
    </p:spTree>
  </p:cSld>
  <p:clrMapOvr>
    <a:masterClrMapping/>
  </p:clrMapOvr>
</p:sld>
</file>

<file path=ppt/slides/slide4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8" name="Shape 10658"/>
        <p:cNvGrpSpPr/>
        <p:nvPr/>
      </p:nvGrpSpPr>
      <p:grpSpPr>
        <a:xfrm>
          <a:off x="0" y="0"/>
          <a:ext cx="0" cy="0"/>
          <a:chOff x="0" y="0"/>
          <a:chExt cx="0" cy="0"/>
        </a:xfrm>
      </p:grpSpPr>
      <p:sp>
        <p:nvSpPr>
          <p:cNvPr id="10659" name="Google Shape;10659;p42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660" name="Google Shape;10660;p42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661" name="Google Shape;10661;p42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662" name="Google Shape;10662;p42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663" name="Google Shape;10663;p42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664" name="Google Shape;10664;p42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665" name="Google Shape;10665;p42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666" name="Google Shape;10666;p428"/>
          <p:cNvCxnSpPr>
            <a:stCxn id="1066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667" name="Google Shape;10667;p428"/>
          <p:cNvCxnSpPr>
            <a:stCxn id="1066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668" name="Google Shape;10668;p42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669" name="Google Shape;10669;p42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670" name="Google Shape;10670;p42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671" name="Google Shape;10671;p42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672" name="Google Shape;10672;p42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673" name="Google Shape;10673;p42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674" name="Google Shape;10674;p42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675" name="Google Shape;10675;p42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676" name="Google Shape;10676;p42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677" name="Google Shape;10677;p42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678" name="Google Shape;10678;p42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679" name="Google Shape;10679;p42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680" name="Google Shape;10680;p42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681" name="Google Shape;10681;p42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682" name="Google Shape;10682;p42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683" name="Google Shape;10683;p42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684" name="Google Shape;10684;p42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685" name="Google Shape;10685;p42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686" name="Google Shape;10686;p42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687" name="Google Shape;10687;p42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688" name="Google Shape;10688;p42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689" name="Google Shape;10689;p42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690" name="Google Shape;10690;p428"/>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691" name="Google Shape;10691;p42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692" name="Google Shape;10692;p42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693" name="Google Shape;10693;p42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694" name="Google Shape;10694;p42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695" name="Google Shape;10695;p42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696" name="Google Shape;10696;p42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697" name="Google Shape;10697;p428"/>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0698" name="Google Shape;10698;p428"/>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699" name="Google Shape;10699;p428"/>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700" name="Google Shape;10700;p428"/>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701" name="Google Shape;10701;p428"/>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702" name="Google Shape;10702;p428"/>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703" name="Google Shape;10703;p428"/>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704" name="Google Shape;10704;p428"/>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FFFF84"/>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jedoch nur, wenn es im Oberlid lokalisiert ist.</a:t>
            </a:r>
            <a:r>
              <a:rPr b="0" i="0" lang="en-US" sz="1200" u="none" cap="none" strike="noStrike">
                <a:solidFill>
                  <a:srgbClr val="FFFF84"/>
                </a:solidFill>
                <a:latin typeface="Arial"/>
                <a:ea typeface="Arial"/>
                <a:cs typeface="Arial"/>
                <a:sym typeface="Arial"/>
              </a:rPr>
              <a:t>; in diesem Fall erhöht es das Risiko für ein einseitiges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Ein noch nicht genannter Punkt ist … das Ektropium der Aderhaut</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bei der Geburt </a:t>
            </a:r>
            <a:r>
              <a:rPr lang="en-US" sz="1200">
                <a:solidFill>
                  <a:srgbClr val="FFFF84"/>
                </a:solidFill>
              </a:rPr>
              <a:t>durchgeführt wird</a:t>
            </a:r>
            <a:r>
              <a:rPr b="0" i="0" lang="en-US" sz="1200" u="none" cap="none" strike="noStrike">
                <a:solidFill>
                  <a:srgbClr val="FFFF84"/>
                </a:solidFill>
                <a:latin typeface="Arial"/>
                <a:ea typeface="Arial"/>
                <a:cs typeface="Arial"/>
                <a:sym typeface="Arial"/>
              </a:rPr>
              <a:t>, ist es wahrscheinlich…eine Fehlbildung des Kammerwinkels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versucht, doch diese Fälle erfordern oft eine Operation</a:t>
            </a:r>
            <a:endParaRPr/>
          </a:p>
        </p:txBody>
      </p:sp>
      <p:sp>
        <p:nvSpPr>
          <p:cNvPr id="10705" name="Google Shape;10705;p428"/>
          <p:cNvSpPr/>
          <p:nvPr/>
        </p:nvSpPr>
        <p:spPr>
          <a:xfrm>
            <a:off x="6184800" y="1521500"/>
            <a:ext cx="571500" cy="2142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t/>
            </a:r>
            <a:endParaRPr/>
          </a:p>
        </p:txBody>
      </p:sp>
    </p:spTree>
  </p:cSld>
  <p:clrMapOvr>
    <a:masterClrMapping/>
  </p:clrMapOvr>
</p:sld>
</file>

<file path=ppt/slides/slide4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9" name="Shape 10709"/>
        <p:cNvGrpSpPr/>
        <p:nvPr/>
      </p:nvGrpSpPr>
      <p:grpSpPr>
        <a:xfrm>
          <a:off x="0" y="0"/>
          <a:ext cx="0" cy="0"/>
          <a:chOff x="0" y="0"/>
          <a:chExt cx="0" cy="0"/>
        </a:xfrm>
      </p:grpSpPr>
      <p:sp>
        <p:nvSpPr>
          <p:cNvPr id="10710" name="Google Shape;10710;p42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711" name="Google Shape;10711;p42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712" name="Google Shape;10712;p42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713" name="Google Shape;10713;p42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714" name="Google Shape;10714;p42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715" name="Google Shape;10715;p42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716" name="Google Shape;10716;p42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717" name="Google Shape;10717;p429"/>
          <p:cNvCxnSpPr>
            <a:stCxn id="1071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718" name="Google Shape;10718;p429"/>
          <p:cNvCxnSpPr>
            <a:stCxn id="1071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719" name="Google Shape;10719;p42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0720" name="Google Shape;10720;p42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721" name="Google Shape;10721;p42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722" name="Google Shape;10722;p42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723" name="Google Shape;10723;p42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724" name="Google Shape;10724;p42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725" name="Google Shape;10725;p42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726" name="Google Shape;10726;p42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727" name="Google Shape;10727;p42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728" name="Google Shape;10728;p42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729" name="Google Shape;10729;p42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730" name="Google Shape;10730;p42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731" name="Google Shape;10731;p42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732" name="Google Shape;10732;p42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733" name="Google Shape;10733;p42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734" name="Google Shape;10734;p42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735" name="Google Shape;10735;p42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736" name="Google Shape;10736;p42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737" name="Google Shape;10737;p42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738" name="Google Shape;10738;p42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739" name="Google Shape;10739;p42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740" name="Google Shape;10740;p42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741" name="Google Shape;10741;p429"/>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742" name="Google Shape;10742;p42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743" name="Google Shape;10743;p42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744" name="Google Shape;10744;p42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745" name="Google Shape;10745;p42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746" name="Google Shape;10746;p42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747" name="Google Shape;10747;p42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748" name="Google Shape;10748;p429"/>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0749" name="Google Shape;10749;p429"/>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750" name="Google Shape;10750;p429"/>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751" name="Google Shape;10751;p429"/>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752" name="Google Shape;10752;p429"/>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753" name="Google Shape;10753;p429"/>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754" name="Google Shape;10754;p429"/>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755" name="Google Shape;10755;p429"/>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FFFF84"/>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jedoch nur, wenn es im Oberlid lokalisiert ist.</a:t>
            </a:r>
            <a:r>
              <a:rPr b="0" i="0" lang="en-US" sz="1200" u="none" cap="none" strike="noStrike">
                <a:solidFill>
                  <a:srgbClr val="FFFF84"/>
                </a:solidFill>
                <a:latin typeface="Arial"/>
                <a:ea typeface="Arial"/>
                <a:cs typeface="Arial"/>
                <a:sym typeface="Arial"/>
              </a:rPr>
              <a:t>; in diesem Fall erhöht es das Risiko für ein einseitiges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Ein noch nicht genannter Punkt ist … das Ektropium der Aderhaut</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bei der Geburt </a:t>
            </a:r>
            <a:r>
              <a:rPr lang="en-US" sz="1200">
                <a:solidFill>
                  <a:srgbClr val="FFFF84"/>
                </a:solidFill>
              </a:rPr>
              <a:t>durchgeführt wird</a:t>
            </a:r>
            <a:r>
              <a:rPr b="0" i="0" lang="en-US" sz="1200" u="none" cap="none" strike="noStrike">
                <a:solidFill>
                  <a:srgbClr val="FFFF84"/>
                </a:solidFill>
                <a:latin typeface="Arial"/>
                <a:ea typeface="Arial"/>
                <a:cs typeface="Arial"/>
                <a:sym typeface="Arial"/>
              </a:rPr>
              <a:t>, ist es wahrscheinlich… eine Fehlbildung des Kammerwinkels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angestrebt, doch diese Fälle erfordern oft eine Operation</a:t>
            </a:r>
            <a:endParaRPr/>
          </a:p>
        </p:txBody>
      </p:sp>
    </p:spTree>
  </p:cSld>
  <p:clrMapOvr>
    <a:masterClrMapping/>
  </p:clrMapOvr>
</p:sld>
</file>

<file path=ppt/slides/slide4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59" name="Shape 10759"/>
        <p:cNvGrpSpPr/>
        <p:nvPr/>
      </p:nvGrpSpPr>
      <p:grpSpPr>
        <a:xfrm>
          <a:off x="0" y="0"/>
          <a:ext cx="0" cy="0"/>
          <a:chOff x="0" y="0"/>
          <a:chExt cx="0" cy="0"/>
        </a:xfrm>
      </p:grpSpPr>
      <p:sp>
        <p:nvSpPr>
          <p:cNvPr id="10760" name="Google Shape;10760;p43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descr="NF eyelid" id="10761" name="Google Shape;10761;p430"/>
          <p:cNvPicPr preferRelativeResize="0"/>
          <p:nvPr/>
        </p:nvPicPr>
        <p:blipFill rotWithShape="1">
          <a:blip r:embed="rId3">
            <a:alphaModFix/>
          </a:blip>
          <a:srcRect b="0" l="0" r="0" t="0"/>
          <a:stretch/>
        </p:blipFill>
        <p:spPr>
          <a:xfrm>
            <a:off x="1828800" y="1143000"/>
            <a:ext cx="5486400" cy="4572000"/>
          </a:xfrm>
          <a:prstGeom prst="rect">
            <a:avLst/>
          </a:prstGeom>
          <a:noFill/>
          <a:ln>
            <a:noFill/>
          </a:ln>
        </p:spPr>
      </p:pic>
      <p:sp>
        <p:nvSpPr>
          <p:cNvPr id="10762" name="Google Shape;10762;p430"/>
          <p:cNvSpPr txBox="1"/>
          <p:nvPr/>
        </p:nvSpPr>
        <p:spPr>
          <a:xfrm>
            <a:off x="2209800" y="6089650"/>
            <a:ext cx="4724400"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NF1: Plexiformes Neurofibrom des Oberlids</a:t>
            </a:r>
            <a:endParaRPr/>
          </a:p>
        </p:txBody>
      </p:sp>
      <p:sp>
        <p:nvSpPr>
          <p:cNvPr id="10763" name="Google Shape;10763;p43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67" name="Shape 10767"/>
        <p:cNvGrpSpPr/>
        <p:nvPr/>
      </p:nvGrpSpPr>
      <p:grpSpPr>
        <a:xfrm>
          <a:off x="0" y="0"/>
          <a:ext cx="0" cy="0"/>
          <a:chOff x="0" y="0"/>
          <a:chExt cx="0" cy="0"/>
        </a:xfrm>
      </p:grpSpPr>
      <p:sp>
        <p:nvSpPr>
          <p:cNvPr id="10768" name="Google Shape;10768;p43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769" name="Google Shape;10769;p43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770" name="Google Shape;10770;p43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771" name="Google Shape;10771;p43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772" name="Google Shape;10772;p43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773" name="Google Shape;10773;p43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774" name="Google Shape;10774;p43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775" name="Google Shape;10775;p431"/>
          <p:cNvCxnSpPr>
            <a:stCxn id="1076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776" name="Google Shape;10776;p431"/>
          <p:cNvCxnSpPr>
            <a:stCxn id="1076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777" name="Google Shape;10777;p43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0778" name="Google Shape;10778;p43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779" name="Google Shape;10779;p43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780" name="Google Shape;10780;p43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781" name="Google Shape;10781;p43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782" name="Google Shape;10782;p43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783" name="Google Shape;10783;p43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784" name="Google Shape;10784;p43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785" name="Google Shape;10785;p43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786" name="Google Shape;10786;p43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787" name="Google Shape;10787;p43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788" name="Google Shape;10788;p43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789" name="Google Shape;10789;p43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790" name="Google Shape;10790;p43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791" name="Google Shape;10791;p43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792" name="Google Shape;10792;p43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793" name="Google Shape;10793;p43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794" name="Google Shape;10794;p43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795" name="Google Shape;10795;p43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796" name="Google Shape;10796;p43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797" name="Google Shape;10797;p43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798" name="Google Shape;10798;p43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799" name="Google Shape;10799;p431"/>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800" name="Google Shape;10800;p43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801" name="Google Shape;10801;p43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802" name="Google Shape;10802;p43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803" name="Google Shape;10803;p43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804" name="Google Shape;10804;p43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805" name="Google Shape;10805;p43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806" name="Google Shape;10806;p431"/>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0807" name="Google Shape;10807;p431"/>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808" name="Google Shape;10808;p431"/>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809" name="Google Shape;10809;p431"/>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810" name="Google Shape;10810;p431"/>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811" name="Google Shape;10811;p431"/>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812" name="Google Shape;10812;p431"/>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813" name="Google Shape;10813;p431"/>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0000FF"/>
                </a:solidFill>
                <a:latin typeface="Arial"/>
                <a:ea typeface="Arial"/>
                <a:cs typeface="Arial"/>
                <a:sym typeface="Arial"/>
              </a:rPr>
              <a:t>, jedoch nur, wenn es im Oberlid lokalisiert ist; </a:t>
            </a:r>
            <a:r>
              <a:rPr b="0" i="0" lang="en-US" sz="1200" u="none" cap="none" strike="noStrike">
                <a:solidFill>
                  <a:schemeClr val="dk1"/>
                </a:solidFill>
                <a:latin typeface="Arial"/>
                <a:ea typeface="Arial"/>
                <a:cs typeface="Arial"/>
                <a:sym typeface="Arial"/>
              </a:rPr>
              <a:t>in diesem Fall erhöht es das Risiko für ein </a:t>
            </a:r>
            <a:r>
              <a:rPr lang="en-US" sz="1200">
                <a:solidFill>
                  <a:schemeClr val="dk1"/>
                </a:solidFill>
              </a:rPr>
              <a:t>ipsilaterales</a:t>
            </a:r>
            <a:r>
              <a:rPr b="0" i="0" lang="en-US" sz="1200" u="none" cap="none" strike="noStrike">
                <a:solidFill>
                  <a:schemeClr val="dk1"/>
                </a:solidFill>
                <a:latin typeface="Arial"/>
                <a:ea typeface="Arial"/>
                <a:cs typeface="Arial"/>
                <a:sym typeface="Arial"/>
              </a:rPr>
              <a:t>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Ein noch nicht genannter Punkt ist … das Ektropium der Aderhaut</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bei der Geburt </a:t>
            </a:r>
            <a:r>
              <a:rPr lang="en-US" sz="1200">
                <a:solidFill>
                  <a:srgbClr val="FFFF84"/>
                </a:solidFill>
              </a:rPr>
              <a:t>durchgeführt wird</a:t>
            </a:r>
            <a:r>
              <a:rPr b="0" i="0" lang="en-US" sz="1200" u="none" cap="none" strike="noStrike">
                <a:solidFill>
                  <a:srgbClr val="FFFF84"/>
                </a:solidFill>
                <a:latin typeface="Arial"/>
                <a:ea typeface="Arial"/>
                <a:cs typeface="Arial"/>
                <a:sym typeface="Arial"/>
              </a:rPr>
              <a:t>, ist es wahrscheinlich… eine Fehlbildung des Kammerwinkels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versucht, doch diese Fälle erfordern oft eine Operation</a:t>
            </a:r>
            <a:endParaRPr/>
          </a:p>
        </p:txBody>
      </p:sp>
      <p:sp>
        <p:nvSpPr>
          <p:cNvPr id="10814" name="Google Shape;10814;p431"/>
          <p:cNvSpPr/>
          <p:nvPr/>
        </p:nvSpPr>
        <p:spPr>
          <a:xfrm>
            <a:off x="2092625" y="1698625"/>
            <a:ext cx="8478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ipsilateral vs. bilateral</a:t>
            </a:r>
            <a:endParaRPr/>
          </a:p>
        </p:txBody>
      </p:sp>
    </p:spTree>
  </p:cSld>
  <p:clrMapOvr>
    <a:masterClrMapping/>
  </p:clrMapOvr>
</p:sld>
</file>

<file path=ppt/slides/slide4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18" name="Shape 10818"/>
        <p:cNvGrpSpPr/>
        <p:nvPr/>
      </p:nvGrpSpPr>
      <p:grpSpPr>
        <a:xfrm>
          <a:off x="0" y="0"/>
          <a:ext cx="0" cy="0"/>
          <a:chOff x="0" y="0"/>
          <a:chExt cx="0" cy="0"/>
        </a:xfrm>
      </p:grpSpPr>
      <p:sp>
        <p:nvSpPr>
          <p:cNvPr id="10819" name="Google Shape;10819;p43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820" name="Google Shape;10820;p43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821" name="Google Shape;10821;p43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822" name="Google Shape;10822;p43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823" name="Google Shape;10823;p43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824" name="Google Shape;10824;p43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825" name="Google Shape;10825;p43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826" name="Google Shape;10826;p432"/>
          <p:cNvCxnSpPr>
            <a:stCxn id="1082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827" name="Google Shape;10827;p432"/>
          <p:cNvCxnSpPr>
            <a:stCxn id="1082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828" name="Google Shape;10828;p43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0829" name="Google Shape;10829;p43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830" name="Google Shape;10830;p43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831" name="Google Shape;10831;p43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832" name="Google Shape;10832;p43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833" name="Google Shape;10833;p43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834" name="Google Shape;10834;p43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835" name="Google Shape;10835;p43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836" name="Google Shape;10836;p43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837" name="Google Shape;10837;p43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838" name="Google Shape;10838;p43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839" name="Google Shape;10839;p43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840" name="Google Shape;10840;p43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841" name="Google Shape;10841;p43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842" name="Google Shape;10842;p43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843" name="Google Shape;10843;p43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844" name="Google Shape;10844;p43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845" name="Google Shape;10845;p43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846" name="Google Shape;10846;p43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847" name="Google Shape;10847;p43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848" name="Google Shape;10848;p43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849" name="Google Shape;10849;p432"/>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850" name="Google Shape;10850;p432"/>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851" name="Google Shape;10851;p43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852" name="Google Shape;10852;p43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853" name="Google Shape;10853;p43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854" name="Google Shape;10854;p43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855" name="Google Shape;10855;p43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856" name="Google Shape;10856;p43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857" name="Google Shape;10857;p432"/>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0858" name="Google Shape;10858;p432"/>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859" name="Google Shape;10859;p432"/>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860" name="Google Shape;10860;p432"/>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861" name="Google Shape;10861;p432"/>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862" name="Google Shape;10862;p432"/>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863" name="Google Shape;10863;p432"/>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864" name="Google Shape;10864;p432"/>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0000FF"/>
                </a:solidFill>
                <a:latin typeface="Arial"/>
                <a:ea typeface="Arial"/>
                <a:cs typeface="Arial"/>
                <a:sym typeface="Arial"/>
              </a:rPr>
              <a:t>, jedoch nur, wenn es im Oberlid lokalisiert ist; </a:t>
            </a:r>
            <a:r>
              <a:rPr b="0" i="0" lang="en-US" sz="1200" u="none" cap="none" strike="noStrike">
                <a:solidFill>
                  <a:schemeClr val="dk1"/>
                </a:solidFill>
                <a:latin typeface="Arial"/>
                <a:ea typeface="Arial"/>
                <a:cs typeface="Arial"/>
                <a:sym typeface="Arial"/>
              </a:rPr>
              <a:t>in diesem Fall erhöht es das Risiko für ein ipsilaterales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Ein noch nicht genannter Punkt ist … das Ektropium der Aderhaut</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bei der Geburt </a:t>
            </a:r>
            <a:r>
              <a:rPr lang="en-US" sz="1200">
                <a:solidFill>
                  <a:srgbClr val="FFFF84"/>
                </a:solidFill>
              </a:rPr>
              <a:t>durchgeführt wird</a:t>
            </a:r>
            <a:r>
              <a:rPr b="0" i="0" lang="en-US" sz="1200" u="none" cap="none" strike="noStrike">
                <a:solidFill>
                  <a:srgbClr val="FFFF84"/>
                </a:solidFill>
                <a:latin typeface="Arial"/>
                <a:ea typeface="Arial"/>
                <a:cs typeface="Arial"/>
                <a:sym typeface="Arial"/>
              </a:rPr>
              <a:t>, ist es wahrscheinlich… eine Fehlbildung des Kammerwinkels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angestrebt, doch diese Fälle erfordern oft eine Operation</a:t>
            </a:r>
            <a:endParaRPr/>
          </a:p>
        </p:txBody>
      </p:sp>
    </p:spTree>
  </p:cSld>
  <p:clrMapOvr>
    <a:masterClrMapping/>
  </p:clrMapOvr>
</p:sld>
</file>

<file path=ppt/slides/slide4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68" name="Shape 10868"/>
        <p:cNvGrpSpPr/>
        <p:nvPr/>
      </p:nvGrpSpPr>
      <p:grpSpPr>
        <a:xfrm>
          <a:off x="0" y="0"/>
          <a:ext cx="0" cy="0"/>
          <a:chOff x="0" y="0"/>
          <a:chExt cx="0" cy="0"/>
        </a:xfrm>
      </p:grpSpPr>
      <p:sp>
        <p:nvSpPr>
          <p:cNvPr id="10869" name="Google Shape;10869;p43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870" name="Google Shape;10870;p43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871" name="Google Shape;10871;p43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872" name="Google Shape;10872;p43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873" name="Google Shape;10873;p43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874" name="Google Shape;10874;p43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875" name="Google Shape;10875;p43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876" name="Google Shape;10876;p433"/>
          <p:cNvCxnSpPr>
            <a:stCxn id="1087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877" name="Google Shape;10877;p433"/>
          <p:cNvCxnSpPr>
            <a:stCxn id="1087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878" name="Google Shape;10878;p43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0879" name="Google Shape;10879;p43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880" name="Google Shape;10880;p43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881" name="Google Shape;10881;p43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882" name="Google Shape;10882;p43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883" name="Google Shape;10883;p43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884" name="Google Shape;10884;p43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885" name="Google Shape;10885;p43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886" name="Google Shape;10886;p43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887" name="Google Shape;10887;p43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888" name="Google Shape;10888;p43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889" name="Google Shape;10889;p43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890" name="Google Shape;10890;p43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891" name="Google Shape;10891;p43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892" name="Google Shape;10892;p43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893" name="Google Shape;10893;p43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894" name="Google Shape;10894;p43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895" name="Google Shape;10895;p43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896" name="Google Shape;10896;p43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897" name="Google Shape;10897;p43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898" name="Google Shape;10898;p43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899" name="Google Shape;10899;p43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900" name="Google Shape;10900;p433"/>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901" name="Google Shape;10901;p43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902" name="Google Shape;10902;p43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903" name="Google Shape;10903;p43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904" name="Google Shape;10904;p43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905" name="Google Shape;10905;p43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906" name="Google Shape;10906;p43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907" name="Google Shape;10907;p433"/>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0908" name="Google Shape;10908;p433"/>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909" name="Google Shape;10909;p433"/>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910" name="Google Shape;10910;p433"/>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911" name="Google Shape;10911;p433"/>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912" name="Google Shape;10912;p433"/>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913" name="Google Shape;10913;p433"/>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914" name="Google Shape;10914;p433"/>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0000FF"/>
                </a:solidFill>
                <a:latin typeface="Arial"/>
                <a:ea typeface="Arial"/>
                <a:cs typeface="Arial"/>
                <a:sym typeface="Arial"/>
              </a:rPr>
              <a:t>, jedoch nur, wenn es im Oberlid lokalisiert ist; </a:t>
            </a:r>
            <a:r>
              <a:rPr b="0" i="0" lang="en-US" sz="1200" u="none" cap="none" strike="noStrike">
                <a:solidFill>
                  <a:schemeClr val="dk1"/>
                </a:solidFill>
                <a:latin typeface="Arial"/>
                <a:ea typeface="Arial"/>
                <a:cs typeface="Arial"/>
                <a:sym typeface="Arial"/>
              </a:rPr>
              <a:t>in diesem Fall erhöht es das Risiko für ein ipsilaterales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bisher noch nicht erwähnt wurde, ist … das Ektropium </a:t>
            </a:r>
            <a:r>
              <a:rPr lang="en-US" sz="1200">
                <a:solidFill>
                  <a:schemeClr val="dk1"/>
                </a:solidFill>
              </a:rPr>
              <a:t>uveae.</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bei der Geburt </a:t>
            </a:r>
            <a:r>
              <a:rPr lang="en-US" sz="1200">
                <a:solidFill>
                  <a:srgbClr val="FFFF84"/>
                </a:solidFill>
              </a:rPr>
              <a:t>durchgeführt wird</a:t>
            </a:r>
            <a:r>
              <a:rPr b="0" i="0" lang="en-US" sz="1200" u="none" cap="none" strike="noStrike">
                <a:solidFill>
                  <a:srgbClr val="FFFF84"/>
                </a:solidFill>
                <a:latin typeface="Arial"/>
                <a:ea typeface="Arial"/>
                <a:cs typeface="Arial"/>
                <a:sym typeface="Arial"/>
              </a:rPr>
              <a:t>, ist es wahrscheinlich…eine Kammerwinkelmissbildung</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versucht, doch diese Fälle erfordern oft eine Operation</a:t>
            </a:r>
            <a:endParaRPr/>
          </a:p>
        </p:txBody>
      </p:sp>
      <p:sp>
        <p:nvSpPr>
          <p:cNvPr id="10915" name="Google Shape;10915;p433"/>
          <p:cNvSpPr/>
          <p:nvPr/>
        </p:nvSpPr>
        <p:spPr>
          <a:xfrm>
            <a:off x="3565600" y="1847200"/>
            <a:ext cx="1298700" cy="270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zwei Worte</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7" name="Shape 767"/>
        <p:cNvGrpSpPr/>
        <p:nvPr/>
      </p:nvGrpSpPr>
      <p:grpSpPr>
        <a:xfrm>
          <a:off x="0" y="0"/>
          <a:ext cx="0" cy="0"/>
          <a:chOff x="0" y="0"/>
          <a:chExt cx="0" cy="0"/>
        </a:xfrm>
      </p:grpSpPr>
      <p:sp>
        <p:nvSpPr>
          <p:cNvPr id="768" name="Google Shape;768;p47"/>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769" name="Google Shape;769;p4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70" name="Google Shape;770;p47"/>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771" name="Google Shape;771;p47"/>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772" name="Google Shape;772;p47"/>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773" name="Google Shape;773;p47"/>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774" name="Google Shape;774;p47"/>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775" name="Google Shape;775;p47"/>
          <p:cNvSpPr txBox="1"/>
          <p:nvPr/>
        </p:nvSpPr>
        <p:spPr>
          <a:xfrm>
            <a:off x="3378200" y="2478088"/>
            <a:ext cx="5578475"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p:txBody>
      </p:sp>
      <p:sp>
        <p:nvSpPr>
          <p:cNvPr id="776" name="Google Shape;776;p4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77" name="Google Shape;777;p47"/>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778" name="Google Shape;778;p4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779" name="Google Shape;779;p4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4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19" name="Shape 10919"/>
        <p:cNvGrpSpPr/>
        <p:nvPr/>
      </p:nvGrpSpPr>
      <p:grpSpPr>
        <a:xfrm>
          <a:off x="0" y="0"/>
          <a:ext cx="0" cy="0"/>
          <a:chOff x="0" y="0"/>
          <a:chExt cx="0" cy="0"/>
        </a:xfrm>
      </p:grpSpPr>
      <p:sp>
        <p:nvSpPr>
          <p:cNvPr id="10920" name="Google Shape;10920;p43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921" name="Google Shape;10921;p43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922" name="Google Shape;10922;p43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923" name="Google Shape;10923;p43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924" name="Google Shape;10924;p43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925" name="Google Shape;10925;p43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926" name="Google Shape;10926;p43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927" name="Google Shape;10927;p434"/>
          <p:cNvCxnSpPr>
            <a:stCxn id="1092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928" name="Google Shape;10928;p434"/>
          <p:cNvCxnSpPr>
            <a:stCxn id="1092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929" name="Google Shape;10929;p43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930" name="Google Shape;10930;p43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931" name="Google Shape;10931;p43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932" name="Google Shape;10932;p43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933" name="Google Shape;10933;p43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934" name="Google Shape;10934;p43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935" name="Google Shape;10935;p43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936" name="Google Shape;10936;p43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937" name="Google Shape;10937;p43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938" name="Google Shape;10938;p43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939" name="Google Shape;10939;p43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940" name="Google Shape;10940;p43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941" name="Google Shape;10941;p43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942" name="Google Shape;10942;p43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943" name="Google Shape;10943;p43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944" name="Google Shape;10944;p43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945" name="Google Shape;10945;p43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946" name="Google Shape;10946;p43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947" name="Google Shape;10947;p43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948" name="Google Shape;10948;p43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949" name="Google Shape;10949;p43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0950" name="Google Shape;10950;p43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0951" name="Google Shape;10951;p434"/>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0952" name="Google Shape;10952;p43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0953" name="Google Shape;10953;p43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0954" name="Google Shape;10954;p43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0955" name="Google Shape;10955;p43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0956" name="Google Shape;10956;p43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0957" name="Google Shape;10957;p43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958" name="Google Shape;10958;p434"/>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0959" name="Google Shape;10959;p434"/>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0960" name="Google Shape;10960;p434"/>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0961" name="Google Shape;10961;p434"/>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0962" name="Google Shape;10962;p434"/>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0963" name="Google Shape;10963;p434"/>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0964" name="Google Shape;10964;p434"/>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0965" name="Google Shape;10965;p434"/>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0000FF"/>
                </a:solidFill>
                <a:latin typeface="Arial"/>
                <a:ea typeface="Arial"/>
                <a:cs typeface="Arial"/>
                <a:sym typeface="Arial"/>
              </a:rPr>
              <a:t>, jedoch nur, wenn es im Oberlid lokalisiert ist; </a:t>
            </a:r>
            <a:r>
              <a:rPr b="0" i="0" lang="en-US" sz="1200" u="none" cap="none" strike="noStrike">
                <a:solidFill>
                  <a:schemeClr val="dk1"/>
                </a:solidFill>
                <a:latin typeface="Arial"/>
                <a:ea typeface="Arial"/>
                <a:cs typeface="Arial"/>
                <a:sym typeface="Arial"/>
              </a:rPr>
              <a:t>in diesem Fall erhöht es das Risiko für ein ipsilaterales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bisher noch nicht erwähnt wurde, ist … das Ektropium </a:t>
            </a:r>
            <a:r>
              <a:rPr lang="en-US" sz="1200">
                <a:solidFill>
                  <a:schemeClr val="dk1"/>
                </a:solidFill>
              </a:rPr>
              <a:t>uveae</a:t>
            </a:r>
            <a:r>
              <a:rPr b="0" i="0" lang="en-US" sz="1200" u="none" cap="none" strike="noStrike">
                <a:solidFill>
                  <a:schemeClr val="dk1"/>
                </a:solidFill>
                <a:latin typeface="Arial"/>
                <a:ea typeface="Arial"/>
                <a:cs typeface="Arial"/>
                <a:sym typeface="Arial"/>
              </a:rPr>
              <a:t>.</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bei der Geburt </a:t>
            </a:r>
            <a:r>
              <a:rPr lang="en-US" sz="1200">
                <a:solidFill>
                  <a:srgbClr val="FFFF84"/>
                </a:solidFill>
              </a:rPr>
              <a:t>durchgeführt wird</a:t>
            </a:r>
            <a:r>
              <a:rPr b="0" i="0" lang="en-US" sz="1200" u="none" cap="none" strike="noStrike">
                <a:solidFill>
                  <a:srgbClr val="FFFF84"/>
                </a:solidFill>
                <a:latin typeface="Arial"/>
                <a:ea typeface="Arial"/>
                <a:cs typeface="Arial"/>
                <a:sym typeface="Arial"/>
              </a:rPr>
              <a:t>, ist es wahrscheinlich…eine Kammerwinkelmissbildung</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versucht, doch diese Fälle erfordern oft eine Operation</a:t>
            </a:r>
            <a:endParaRPr/>
          </a:p>
        </p:txBody>
      </p:sp>
    </p:spTree>
  </p:cSld>
  <p:clrMapOvr>
    <a:masterClrMapping/>
  </p:clrMapOvr>
</p:sld>
</file>

<file path=ppt/slides/slide4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9" name="Shape 10969"/>
        <p:cNvGrpSpPr/>
        <p:nvPr/>
      </p:nvGrpSpPr>
      <p:grpSpPr>
        <a:xfrm>
          <a:off x="0" y="0"/>
          <a:ext cx="0" cy="0"/>
          <a:chOff x="0" y="0"/>
          <a:chExt cx="0" cy="0"/>
        </a:xfrm>
      </p:grpSpPr>
      <p:sp>
        <p:nvSpPr>
          <p:cNvPr id="10970" name="Google Shape;10970;p43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971" name="Google Shape;10971;p43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0972" name="Google Shape;10972;p43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0973" name="Google Shape;10973;p43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0974" name="Google Shape;10974;p43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0975" name="Google Shape;10975;p43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0976" name="Google Shape;10976;p43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0977" name="Google Shape;10977;p435"/>
          <p:cNvCxnSpPr>
            <a:stCxn id="1097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0978" name="Google Shape;10978;p435"/>
          <p:cNvCxnSpPr>
            <a:stCxn id="1097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0979" name="Google Shape;10979;p43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0980" name="Google Shape;10980;p43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0981" name="Google Shape;10981;p43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0982" name="Google Shape;10982;p43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0983" name="Google Shape;10983;p43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0984" name="Google Shape;10984;p43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0985" name="Google Shape;10985;p43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0986" name="Google Shape;10986;p43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0987" name="Google Shape;10987;p43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0988" name="Google Shape;10988;p43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0989" name="Google Shape;10989;p43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0990" name="Google Shape;10990;p43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0991" name="Google Shape;10991;p43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0992" name="Google Shape;10992;p43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0993" name="Google Shape;10993;p43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0994" name="Google Shape;10994;p43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0995" name="Google Shape;10995;p43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0996" name="Google Shape;10996;p43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0997" name="Google Shape;10997;p43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0998" name="Google Shape;10998;p43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0999" name="Google Shape;10999;p43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000" name="Google Shape;11000;p43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1001" name="Google Shape;11001;p435"/>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1002" name="Google Shape;11002;p43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003" name="Google Shape;11003;p43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1004" name="Google Shape;11004;p43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005" name="Google Shape;11005;p43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006" name="Google Shape;11006;p43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007" name="Google Shape;11007;p43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008" name="Google Shape;11008;p435"/>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1009" name="Google Shape;11009;p435"/>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1010" name="Google Shape;11010;p435"/>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1011" name="Google Shape;11011;p435"/>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1012" name="Google Shape;11012;p435"/>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1013" name="Google Shape;11013;p435"/>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1014" name="Google Shape;11014;p435"/>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1015" name="Google Shape;11015;p435"/>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0000FF"/>
                </a:solidFill>
                <a:latin typeface="Arial"/>
                <a:ea typeface="Arial"/>
                <a:cs typeface="Arial"/>
                <a:sym typeface="Arial"/>
              </a:rPr>
              <a:t>, jedoch nur, wenn es im Oberlid lokalisiert ist; </a:t>
            </a:r>
            <a:r>
              <a:rPr b="0" i="0" lang="en-US" sz="1200" u="none" cap="none" strike="noStrike">
                <a:solidFill>
                  <a:schemeClr val="dk1"/>
                </a:solidFill>
                <a:latin typeface="Arial"/>
                <a:ea typeface="Arial"/>
                <a:cs typeface="Arial"/>
                <a:sym typeface="Arial"/>
              </a:rPr>
              <a:t>in diesem Fall erhöht es das Risiko für ein ipsilaterales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bisher noch nicht erwähnt wurde, ist … das Ektropium </a:t>
            </a:r>
            <a:r>
              <a:rPr lang="en-US" sz="1200">
                <a:solidFill>
                  <a:schemeClr val="dk1"/>
                </a:solidFill>
              </a:rPr>
              <a:t>uveae.</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bei der Geburt </a:t>
            </a:r>
            <a:r>
              <a:rPr lang="en-US" sz="1200">
                <a:solidFill>
                  <a:schemeClr val="dk1"/>
                </a:solidFill>
              </a:rPr>
              <a:t>durchgeführt wird</a:t>
            </a:r>
            <a:r>
              <a:rPr b="0" i="0" lang="en-US" sz="1200" u="none" cap="none" strike="noStrike">
                <a:solidFill>
                  <a:schemeClr val="dk1"/>
                </a:solidFill>
                <a:latin typeface="Arial"/>
                <a:ea typeface="Arial"/>
                <a:cs typeface="Arial"/>
                <a:sym typeface="Arial"/>
              </a:rPr>
              <a:t>, ist es wahrscheinlich, </a:t>
            </a:r>
            <a:r>
              <a:rPr lang="en-US" sz="1200">
                <a:solidFill>
                  <a:schemeClr val="dk1"/>
                </a:solidFill>
              </a:rPr>
              <a:t>eine</a:t>
            </a: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--Wenn es sich später entwickelt, </a:t>
            </a:r>
            <a:r>
              <a:rPr lang="en-US" sz="1200">
                <a:solidFill>
                  <a:srgbClr val="BFBFBF"/>
                </a:solidFill>
              </a:rPr>
              <a:t>handelt es sich wahrscheinlich um</a:t>
            </a:r>
            <a:r>
              <a:rPr b="0" i="0" lang="en-US" sz="1200" u="none" cap="none" strike="noStrike">
                <a:solidFill>
                  <a:srgbClr val="BFBFBF"/>
                </a:solidFill>
                <a:latin typeface="Arial"/>
                <a:ea typeface="Arial"/>
                <a:cs typeface="Arial"/>
                <a:sym typeface="Arial"/>
              </a:rPr>
              <a:t> </a:t>
            </a:r>
            <a:r>
              <a:rPr b="1" i="1" lang="en-US" sz="1200" u="none" cap="none" strike="noStrike">
                <a:solidFill>
                  <a:srgbClr val="BFBFBF"/>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des Kammerwinkels durch NF1-Läsionen </a:t>
            </a:r>
            <a:r>
              <a:rPr b="0" i="1" lang="en-US" sz="1200" u="none" cap="none" strike="noStrike">
                <a:solidFill>
                  <a:srgbClr val="FFFF84"/>
                </a:solidFill>
                <a:latin typeface="Arial"/>
                <a:ea typeface="Arial"/>
                <a:cs typeface="Arial"/>
                <a:sym typeface="Arial"/>
              </a:rPr>
              <a:t>oder </a:t>
            </a:r>
            <a:r>
              <a:rPr b="0" i="0" lang="en-US" sz="1200" u="none" cap="none" strike="noStrike">
                <a:solidFill>
                  <a:srgbClr val="FFFF84"/>
                </a:solidFill>
                <a:latin typeface="Arial"/>
                <a:ea typeface="Arial"/>
                <a:cs typeface="Arial"/>
                <a:sym typeface="Arial"/>
              </a:rPr>
              <a:t>ein Kammerwinkelverschluss infolge einer Verdickung des Ziliarkörpers und/oder der Aderhaut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versucht, doch diese Fälle erfordern oft eine Operation</a:t>
            </a:r>
            <a:endParaRPr/>
          </a:p>
        </p:txBody>
      </p:sp>
    </p:spTree>
  </p:cSld>
  <p:clrMapOvr>
    <a:masterClrMapping/>
  </p:clrMapOvr>
</p:sld>
</file>

<file path=ppt/slides/slide4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19" name="Shape 11019"/>
        <p:cNvGrpSpPr/>
        <p:nvPr/>
      </p:nvGrpSpPr>
      <p:grpSpPr>
        <a:xfrm>
          <a:off x="0" y="0"/>
          <a:ext cx="0" cy="0"/>
          <a:chOff x="0" y="0"/>
          <a:chExt cx="0" cy="0"/>
        </a:xfrm>
      </p:grpSpPr>
      <p:sp>
        <p:nvSpPr>
          <p:cNvPr id="11020" name="Google Shape;11020;p43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021" name="Google Shape;11021;p43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022" name="Google Shape;11022;p43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023" name="Google Shape;11023;p43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024" name="Google Shape;11024;p43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025" name="Google Shape;11025;p43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026" name="Google Shape;11026;p43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027" name="Google Shape;11027;p436"/>
          <p:cNvCxnSpPr>
            <a:stCxn id="1102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028" name="Google Shape;11028;p436"/>
          <p:cNvCxnSpPr>
            <a:stCxn id="1102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029" name="Google Shape;11029;p43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030" name="Google Shape;11030;p43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031" name="Google Shape;11031;p43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032" name="Google Shape;11032;p43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033" name="Google Shape;11033;p43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034" name="Google Shape;11034;p43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035" name="Google Shape;11035;p43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036" name="Google Shape;11036;p43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037" name="Google Shape;11037;p43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038" name="Google Shape;11038;p43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039" name="Google Shape;11039;p43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040" name="Google Shape;11040;p43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041" name="Google Shape;11041;p43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042" name="Google Shape;11042;p43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043" name="Google Shape;11043;p43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044" name="Google Shape;11044;p43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045" name="Google Shape;11045;p43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046" name="Google Shape;11046;p43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047" name="Google Shape;11047;p43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048" name="Google Shape;11048;p43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1049" name="Google Shape;11049;p43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050" name="Google Shape;11050;p43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1051" name="Google Shape;11051;p436"/>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1052" name="Google Shape;11052;p43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053" name="Google Shape;11053;p43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1054" name="Google Shape;11054;p43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055" name="Google Shape;11055;p43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056" name="Google Shape;11056;p43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057" name="Google Shape;11057;p43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058" name="Google Shape;11058;p436"/>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1059" name="Google Shape;11059;p436"/>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1060" name="Google Shape;11060;p436"/>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1061" name="Google Shape;11061;p436"/>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1062" name="Google Shape;11062;p436"/>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1063" name="Google Shape;11063;p436"/>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1064" name="Google Shape;11064;p436"/>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1065" name="Google Shape;11065;p436"/>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0000FF"/>
                </a:solidFill>
                <a:latin typeface="Arial"/>
                <a:ea typeface="Arial"/>
                <a:cs typeface="Arial"/>
                <a:sym typeface="Arial"/>
              </a:rPr>
              <a:t>, jedoch nur, wenn es im Oberlid lokalisiert ist; </a:t>
            </a:r>
            <a:r>
              <a:rPr b="0" i="0" lang="en-US" sz="1200" u="none" cap="none" strike="noStrike">
                <a:solidFill>
                  <a:schemeClr val="dk1"/>
                </a:solidFill>
                <a:latin typeface="Arial"/>
                <a:ea typeface="Arial"/>
                <a:cs typeface="Arial"/>
                <a:sym typeface="Arial"/>
              </a:rPr>
              <a:t>in diesem Fall erhöht es das Risiko für ein ipsilaterales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bisher noch nicht erwähnt wurde, ist … das Ektropium </a:t>
            </a:r>
            <a:r>
              <a:rPr lang="en-US" sz="1200">
                <a:solidFill>
                  <a:schemeClr val="dk1"/>
                </a:solidFill>
              </a:rPr>
              <a:t>uveae.</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bei der Geburt </a:t>
            </a:r>
            <a:r>
              <a:rPr lang="en-US" sz="1200">
                <a:solidFill>
                  <a:schemeClr val="dk1"/>
                </a:solidFill>
              </a:rPr>
              <a:t>durchgeführt wird</a:t>
            </a:r>
            <a:r>
              <a:rPr b="0" i="0" lang="en-US" sz="1200" u="none" cap="none" strike="noStrike">
                <a:solidFill>
                  <a:schemeClr val="dk1"/>
                </a:solidFill>
                <a:latin typeface="Arial"/>
                <a:ea typeface="Arial"/>
                <a:cs typeface="Arial"/>
                <a:sym typeface="Arial"/>
              </a:rPr>
              <a:t>, ist es wahrscheinlich… eine Fehlbildung des Kammerwinkels.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sich später entwickelt, handelt es sich wahrscheinlic</a:t>
            </a:r>
            <a:r>
              <a:rPr lang="en-US" sz="1200">
                <a:solidFill>
                  <a:schemeClr val="dk1"/>
                </a:solidFill>
              </a:rPr>
              <a:t>h um</a:t>
            </a:r>
            <a:r>
              <a:rPr b="1" i="1" lang="en-US" sz="1200" u="none" cap="none" strike="noStrike">
                <a:solidFill>
                  <a:schemeClr val="dk1"/>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eine Verengung des Kammerwinkels durch NF1-Läsionen </a:t>
            </a:r>
            <a:r>
              <a:rPr b="0" i="1" lang="en-US" sz="1200" u="none" cap="none" strike="noStrike">
                <a:solidFill>
                  <a:srgbClr val="FFFF84"/>
                </a:solidFill>
                <a:latin typeface="Arial"/>
                <a:ea typeface="Arial"/>
                <a:cs typeface="Arial"/>
                <a:sym typeface="Arial"/>
              </a:rPr>
              <a:t>oder … </a:t>
            </a:r>
            <a:r>
              <a:rPr b="0" i="0" lang="en-US" sz="1200" u="none" cap="none" strike="noStrike">
                <a:solidFill>
                  <a:srgbClr val="FFFF84"/>
                </a:solidFill>
                <a:latin typeface="Arial"/>
                <a:ea typeface="Arial"/>
                <a:cs typeface="Arial"/>
                <a:sym typeface="Arial"/>
              </a:rPr>
              <a:t>einen Kammerwinkelverschluss infolge einer Verdickung des Ziliarkörpers und/oder der Aderhaut </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versucht, doch diese Fälle erfordern oft eine Operation</a:t>
            </a:r>
            <a:endParaRPr/>
          </a:p>
        </p:txBody>
      </p:sp>
    </p:spTree>
  </p:cSld>
  <p:clrMapOvr>
    <a:masterClrMapping/>
  </p:clrMapOvr>
</p:sld>
</file>

<file path=ppt/slides/slide4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9" name="Shape 11069"/>
        <p:cNvGrpSpPr/>
        <p:nvPr/>
      </p:nvGrpSpPr>
      <p:grpSpPr>
        <a:xfrm>
          <a:off x="0" y="0"/>
          <a:ext cx="0" cy="0"/>
          <a:chOff x="0" y="0"/>
          <a:chExt cx="0" cy="0"/>
        </a:xfrm>
      </p:grpSpPr>
      <p:sp>
        <p:nvSpPr>
          <p:cNvPr id="11070" name="Google Shape;11070;p43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071" name="Google Shape;11071;p43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072" name="Google Shape;11072;p43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073" name="Google Shape;11073;p43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074" name="Google Shape;11074;p43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075" name="Google Shape;11075;p43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076" name="Google Shape;11076;p43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077" name="Google Shape;11077;p437"/>
          <p:cNvCxnSpPr>
            <a:stCxn id="1107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078" name="Google Shape;11078;p437"/>
          <p:cNvCxnSpPr>
            <a:stCxn id="1107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079" name="Google Shape;11079;p43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1080" name="Google Shape;11080;p43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081" name="Google Shape;11081;p43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082" name="Google Shape;11082;p43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083" name="Google Shape;11083;p43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084" name="Google Shape;11084;p43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085" name="Google Shape;11085;p43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086" name="Google Shape;11086;p43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087" name="Google Shape;11087;p43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088" name="Google Shape;11088;p43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089" name="Google Shape;11089;p43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090" name="Google Shape;11090;p43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091" name="Google Shape;11091;p43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092" name="Google Shape;11092;p43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093" name="Google Shape;11093;p43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094" name="Google Shape;11094;p43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095" name="Google Shape;11095;p43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096" name="Google Shape;11096;p43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097" name="Google Shape;11097;p43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098" name="Google Shape;11098;p43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1099" name="Google Shape;11099;p43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100" name="Google Shape;11100;p43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1101" name="Google Shape;11101;p437"/>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1102" name="Google Shape;11102;p43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103" name="Google Shape;11103;p43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1104" name="Google Shape;11104;p43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105" name="Google Shape;11105;p43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106" name="Google Shape;11106;p43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107" name="Google Shape;11107;p43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108" name="Google Shape;11108;p437"/>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1109" name="Google Shape;11109;p437"/>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1110" name="Google Shape;11110;p437"/>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1111" name="Google Shape;11111;p437"/>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1112" name="Google Shape;11112;p437"/>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1113" name="Google Shape;11113;p437"/>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1114" name="Google Shape;11114;p437"/>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1115" name="Google Shape;11115;p437"/>
          <p:cNvSpPr txBox="1"/>
          <p:nvPr/>
        </p:nvSpPr>
        <p:spPr>
          <a:xfrm>
            <a:off x="180975" y="1143000"/>
            <a:ext cx="8583600" cy="27348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0000FF"/>
                </a:solidFill>
                <a:latin typeface="Arial"/>
                <a:ea typeface="Arial"/>
                <a:cs typeface="Arial"/>
                <a:sym typeface="Arial"/>
              </a:rPr>
              <a:t>, jedoch nur, wenn es im Oberlid lokalisiert ist; </a:t>
            </a:r>
            <a:r>
              <a:rPr b="0" i="0" lang="en-US" sz="1200" u="none" cap="none" strike="noStrike">
                <a:solidFill>
                  <a:schemeClr val="dk1"/>
                </a:solidFill>
                <a:latin typeface="Arial"/>
                <a:ea typeface="Arial"/>
                <a:cs typeface="Arial"/>
                <a:sym typeface="Arial"/>
              </a:rPr>
              <a:t>in diesem Fall erhöht es das Risiko für ein ipsilaterales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bisher noch nicht erwähnt wurde, ist … das Ektropium </a:t>
            </a:r>
            <a:r>
              <a:rPr lang="en-US" sz="1200">
                <a:solidFill>
                  <a:schemeClr val="dk1"/>
                </a:solidFill>
              </a:rPr>
              <a:t>uveae.</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bei der Geburt </a:t>
            </a:r>
            <a:r>
              <a:rPr lang="en-US" sz="1200">
                <a:solidFill>
                  <a:schemeClr val="dk1"/>
                </a:solidFill>
              </a:rPr>
              <a:t>durchgeführt wird</a:t>
            </a:r>
            <a:r>
              <a:rPr b="0" i="0" lang="en-US" sz="1200" u="none" cap="none" strike="noStrike">
                <a:solidFill>
                  <a:schemeClr val="dk1"/>
                </a:solidFill>
                <a:latin typeface="Arial"/>
                <a:ea typeface="Arial"/>
                <a:cs typeface="Arial"/>
                <a:sym typeface="Arial"/>
              </a:rPr>
              <a:t>, ist es wahrscheinlich… eine </a:t>
            </a:r>
            <a:r>
              <a:rPr lang="en-US" sz="1200">
                <a:solidFill>
                  <a:schemeClr val="dk1"/>
                </a:solidFill>
              </a:rPr>
              <a:t>Fehlbildung des Kammerwinkels</a:t>
            </a:r>
            <a:r>
              <a:rPr b="0" i="0"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sich später entwickelt, handelt es sich wahrscheinlich um…eine Infiltration des Kammerwinkels durch NF1-Läsionen</a:t>
            </a:r>
            <a:r>
              <a:rPr lang="en-US" sz="1200">
                <a:solidFill>
                  <a:schemeClr val="dk1"/>
                </a:solidFill>
              </a:rPr>
              <a:t> </a:t>
            </a:r>
            <a:r>
              <a:rPr i="1" lang="en-US" sz="1200">
                <a:solidFill>
                  <a:schemeClr val="dk1"/>
                </a:solidFill>
              </a:rPr>
              <a:t>oder</a:t>
            </a:r>
            <a:r>
              <a:rPr lang="en-US" sz="1200">
                <a:solidFill>
                  <a:schemeClr val="dk1"/>
                </a:solidFill>
              </a:rPr>
              <a:t> …</a:t>
            </a:r>
            <a:r>
              <a:rPr b="0" i="0" lang="en-US" sz="1200" u="none" cap="none" strike="noStrike">
                <a:solidFill>
                  <a:schemeClr val="dk1"/>
                </a:solidFill>
                <a:latin typeface="Arial"/>
                <a:ea typeface="Arial"/>
                <a:cs typeface="Arial"/>
                <a:sym typeface="Arial"/>
              </a:rPr>
              <a:t> </a:t>
            </a:r>
            <a:r>
              <a:rPr b="0" i="0" lang="en-US" sz="1200" u="none" cap="none" strike="noStrike">
                <a:solidFill>
                  <a:srgbClr val="FFFF84"/>
                </a:solidFill>
                <a:latin typeface="Arial"/>
                <a:ea typeface="Arial"/>
                <a:cs typeface="Arial"/>
                <a:sym typeface="Arial"/>
              </a:rPr>
              <a:t>oder…einen Kammerwinkelverschluss infolge einer Verdickung des Ziliarkörpers und/oder der Aderhaut </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versucht, doch diese Fälle erfordern oft eine Operation</a:t>
            </a:r>
            <a:endParaRPr/>
          </a:p>
        </p:txBody>
      </p:sp>
    </p:spTree>
  </p:cSld>
  <p:clrMapOvr>
    <a:masterClrMapping/>
  </p:clrMapOvr>
</p:sld>
</file>

<file path=ppt/slides/slide4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9" name="Shape 11119"/>
        <p:cNvGrpSpPr/>
        <p:nvPr/>
      </p:nvGrpSpPr>
      <p:grpSpPr>
        <a:xfrm>
          <a:off x="0" y="0"/>
          <a:ext cx="0" cy="0"/>
          <a:chOff x="0" y="0"/>
          <a:chExt cx="0" cy="0"/>
        </a:xfrm>
      </p:grpSpPr>
      <p:sp>
        <p:nvSpPr>
          <p:cNvPr id="11120" name="Google Shape;11120;p43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121" name="Google Shape;11121;p43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122" name="Google Shape;11122;p43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123" name="Google Shape;11123;p43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124" name="Google Shape;11124;p43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125" name="Google Shape;11125;p43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126" name="Google Shape;11126;p43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127" name="Google Shape;11127;p438"/>
          <p:cNvCxnSpPr>
            <a:stCxn id="1112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128" name="Google Shape;11128;p438"/>
          <p:cNvCxnSpPr>
            <a:stCxn id="1112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129" name="Google Shape;11129;p438"/>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130" name="Google Shape;11130;p43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131" name="Google Shape;11131;p43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132" name="Google Shape;11132;p43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133" name="Google Shape;11133;p43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134" name="Google Shape;11134;p43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135" name="Google Shape;11135;p43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136" name="Google Shape;11136;p43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137" name="Google Shape;11137;p43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138" name="Google Shape;11138;p43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139" name="Google Shape;11139;p43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140" name="Google Shape;11140;p43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141" name="Google Shape;11141;p43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142" name="Google Shape;11142;p43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143" name="Google Shape;11143;p43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144" name="Google Shape;11144;p43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145" name="Google Shape;11145;p43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146" name="Google Shape;11146;p43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147" name="Google Shape;11147;p43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148" name="Google Shape;11148;p43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1149" name="Google Shape;11149;p43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150" name="Google Shape;11150;p43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1151" name="Google Shape;11151;p438"/>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1152" name="Google Shape;11152;p43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153" name="Google Shape;11153;p43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1154" name="Google Shape;11154;p43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155" name="Google Shape;11155;p43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156" name="Google Shape;11156;p43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157" name="Google Shape;11157;p43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158" name="Google Shape;11158;p438"/>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1159" name="Google Shape;11159;p438"/>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1160" name="Google Shape;11160;p438"/>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1161" name="Google Shape;11161;p438"/>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1162" name="Google Shape;11162;p438"/>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1163" name="Google Shape;11163;p438"/>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1164" name="Google Shape;11164;p438"/>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1165" name="Google Shape;11165;p438"/>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0000FF"/>
                </a:solidFill>
                <a:latin typeface="Arial"/>
                <a:ea typeface="Arial"/>
                <a:cs typeface="Arial"/>
                <a:sym typeface="Arial"/>
              </a:rPr>
              <a:t>, jedoch nur, wenn es im Oberlid lokalisiert ist; </a:t>
            </a:r>
            <a:r>
              <a:rPr b="0" i="0" lang="en-US" sz="1200" u="none" cap="none" strike="noStrike">
                <a:solidFill>
                  <a:schemeClr val="dk1"/>
                </a:solidFill>
                <a:latin typeface="Arial"/>
                <a:ea typeface="Arial"/>
                <a:cs typeface="Arial"/>
                <a:sym typeface="Arial"/>
              </a:rPr>
              <a:t>in diesem Fall erhöht es das Risiko für ein ipsilaterales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bisher noch nicht erwähnt wurde, ist … das Ektropium </a:t>
            </a:r>
            <a:r>
              <a:rPr lang="en-US" sz="1200">
                <a:solidFill>
                  <a:schemeClr val="dk1"/>
                </a:solidFill>
              </a:rPr>
              <a:t>uveae.</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entsteht ein Glaukom bei NF1?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bei der Geburt </a:t>
            </a:r>
            <a:r>
              <a:rPr lang="en-US" sz="1200">
                <a:solidFill>
                  <a:schemeClr val="dk1"/>
                </a:solidFill>
              </a:rPr>
              <a:t>durchgeführt wird</a:t>
            </a:r>
            <a:r>
              <a:rPr b="0" i="0" lang="en-US" sz="1200" u="none" cap="none" strike="noStrike">
                <a:solidFill>
                  <a:schemeClr val="dk1"/>
                </a:solidFill>
                <a:latin typeface="Arial"/>
                <a:ea typeface="Arial"/>
                <a:cs typeface="Arial"/>
                <a:sym typeface="Arial"/>
              </a:rPr>
              <a:t>, ist es wahrscheinlich…eine</a:t>
            </a:r>
            <a:r>
              <a:rPr lang="en-US" sz="1200">
                <a:solidFill>
                  <a:schemeClr val="dk1"/>
                </a:solidFill>
              </a:rPr>
              <a:t> Fehlbildung des Kammerwinkels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chemeClr val="dk1"/>
                </a:solidFill>
                <a:latin typeface="Arial"/>
                <a:ea typeface="Arial"/>
                <a:cs typeface="Arial"/>
                <a:sym typeface="Arial"/>
              </a:rPr>
              <a:t>oder</a:t>
            </a:r>
            <a:r>
              <a:rPr b="0" i="0" lang="en-US" sz="1200" u="none" cap="none" strike="noStrike">
                <a:solidFill>
                  <a:srgbClr val="0000FF"/>
                </a:solidFill>
                <a:latin typeface="Arial"/>
                <a:ea typeface="Arial"/>
                <a:cs typeface="Arial"/>
                <a:sym typeface="Arial"/>
              </a:rPr>
              <a:t>…einen Kammerwinkelverschluss infolge einer Verdickung des Ziliarkörpers und/oder der Aderhaut.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versucht, doch diese Fälle erfordern oft eine Operation</a:t>
            </a:r>
            <a:endParaRPr/>
          </a:p>
        </p:txBody>
      </p:sp>
    </p:spTree>
  </p:cSld>
  <p:clrMapOvr>
    <a:masterClrMapping/>
  </p:clrMapOvr>
</p:sld>
</file>

<file path=ppt/slides/slide4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69" name="Shape 11169"/>
        <p:cNvGrpSpPr/>
        <p:nvPr/>
      </p:nvGrpSpPr>
      <p:grpSpPr>
        <a:xfrm>
          <a:off x="0" y="0"/>
          <a:ext cx="0" cy="0"/>
          <a:chOff x="0" y="0"/>
          <a:chExt cx="0" cy="0"/>
        </a:xfrm>
      </p:grpSpPr>
      <p:sp>
        <p:nvSpPr>
          <p:cNvPr id="11170" name="Google Shape;11170;p43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171" name="Google Shape;11171;p43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172" name="Google Shape;11172;p43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173" name="Google Shape;11173;p43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174" name="Google Shape;11174;p43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175" name="Google Shape;11175;p43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176" name="Google Shape;11176;p43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177" name="Google Shape;11177;p439"/>
          <p:cNvCxnSpPr>
            <a:stCxn id="1117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178" name="Google Shape;11178;p439"/>
          <p:cNvCxnSpPr>
            <a:stCxn id="1117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179" name="Google Shape;11179;p43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180" name="Google Shape;11180;p43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181" name="Google Shape;11181;p43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182" name="Google Shape;11182;p43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183" name="Google Shape;11183;p43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184" name="Google Shape;11184;p43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185" name="Google Shape;11185;p43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186" name="Google Shape;11186;p43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187" name="Google Shape;11187;p43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188" name="Google Shape;11188;p43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189" name="Google Shape;11189;p43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190" name="Google Shape;11190;p43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191" name="Google Shape;11191;p43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192" name="Google Shape;11192;p43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193" name="Google Shape;11193;p43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194" name="Google Shape;11194;p43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195" name="Google Shape;11195;p43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196" name="Google Shape;11196;p43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197" name="Google Shape;11197;p43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198" name="Google Shape;11198;p43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1199" name="Google Shape;11199;p43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200" name="Google Shape;11200;p43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1201" name="Google Shape;11201;p439"/>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1202" name="Google Shape;11202;p43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203" name="Google Shape;11203;p43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1204" name="Google Shape;11204;p43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205" name="Google Shape;11205;p43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206" name="Google Shape;11206;p43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207" name="Google Shape;11207;p43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208" name="Google Shape;11208;p439"/>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1209" name="Google Shape;11209;p439"/>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1210" name="Google Shape;11210;p439"/>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1211" name="Google Shape;11211;p439"/>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1212" name="Google Shape;11212;p439"/>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1213" name="Google Shape;11213;p439"/>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1214" name="Google Shape;11214;p439"/>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1215" name="Google Shape;11215;p439"/>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0000FF"/>
                </a:solidFill>
                <a:latin typeface="Arial"/>
                <a:ea typeface="Arial"/>
                <a:cs typeface="Arial"/>
                <a:sym typeface="Arial"/>
              </a:rPr>
              <a:t>, jedoch nur, wenn es im Oberlid lokalisiert ist; </a:t>
            </a:r>
            <a:r>
              <a:rPr b="0" i="0" lang="en-US" sz="1200" u="none" cap="none" strike="noStrike">
                <a:solidFill>
                  <a:schemeClr val="dk1"/>
                </a:solidFill>
                <a:latin typeface="Arial"/>
                <a:ea typeface="Arial"/>
                <a:cs typeface="Arial"/>
                <a:sym typeface="Arial"/>
              </a:rPr>
              <a:t>in diesem Fall erhöht es das Risiko für ein ipsilaterales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bisher noch nicht erwähnt wurde, ist … das Ektropium </a:t>
            </a:r>
            <a:r>
              <a:rPr lang="en-US" sz="1200">
                <a:solidFill>
                  <a:schemeClr val="dk1"/>
                </a:solidFill>
              </a:rPr>
              <a:t>uveae.</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entsteht ein Glaukom bei NF1?</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bei der Geburt </a:t>
            </a:r>
            <a:r>
              <a:rPr lang="en-US" sz="1200">
                <a:solidFill>
                  <a:schemeClr val="dk1"/>
                </a:solidFill>
              </a:rPr>
              <a:t>durchgeführt wird</a:t>
            </a:r>
            <a:r>
              <a:rPr b="0" i="0" lang="en-US" sz="1200" u="none" cap="none" strike="noStrike">
                <a:solidFill>
                  <a:schemeClr val="dk1"/>
                </a:solidFill>
                <a:latin typeface="Arial"/>
                <a:ea typeface="Arial"/>
                <a:cs typeface="Arial"/>
                <a:sym typeface="Arial"/>
              </a:rPr>
              <a:t>, ist es wahrscheinlich…eine Kammerwinkelmissbildung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sich später entwickelt, handelt es sich wahrscheinlich um…eine Infiltration des Kammerwinkels durch NF1-Läsionen </a:t>
            </a:r>
            <a:r>
              <a:rPr b="0" i="0" lang="en-US" sz="1200" u="none" cap="none" strike="noStrike">
                <a:solidFill>
                  <a:srgbClr val="0000FF"/>
                </a:solidFill>
                <a:latin typeface="Arial"/>
                <a:ea typeface="Arial"/>
                <a:cs typeface="Arial"/>
                <a:sym typeface="Arial"/>
              </a:rPr>
              <a:t>oder…einen Kammerwinkelverschluss infolge einer Verdickung des Ziliarkörpers und/oder der Aderhaut. </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wird das Glaukom bei NF1 behandelt?</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Zunächst wird eine medikamentöse Behandlung versucht, doch diese Fälle erfordern oft eine Operation</a:t>
            </a:r>
            <a:endParaRPr/>
          </a:p>
        </p:txBody>
      </p:sp>
    </p:spTree>
  </p:cSld>
  <p:clrMapOvr>
    <a:masterClrMapping/>
  </p:clrMapOvr>
</p:sld>
</file>

<file path=ppt/slides/slide4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19" name="Shape 11219"/>
        <p:cNvGrpSpPr/>
        <p:nvPr/>
      </p:nvGrpSpPr>
      <p:grpSpPr>
        <a:xfrm>
          <a:off x="0" y="0"/>
          <a:ext cx="0" cy="0"/>
          <a:chOff x="0" y="0"/>
          <a:chExt cx="0" cy="0"/>
        </a:xfrm>
      </p:grpSpPr>
      <p:sp>
        <p:nvSpPr>
          <p:cNvPr id="11220" name="Google Shape;11220;p44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221" name="Google Shape;11221;p44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222" name="Google Shape;11222;p44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223" name="Google Shape;11223;p44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224" name="Google Shape;11224;p44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225" name="Google Shape;11225;p44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226" name="Google Shape;11226;p44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227" name="Google Shape;11227;p440"/>
          <p:cNvCxnSpPr>
            <a:stCxn id="1122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228" name="Google Shape;11228;p440"/>
          <p:cNvCxnSpPr>
            <a:stCxn id="1122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229" name="Google Shape;11229;p44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1230" name="Google Shape;11230;p44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231" name="Google Shape;11231;p44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232" name="Google Shape;11232;p44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233" name="Google Shape;11233;p44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234" name="Google Shape;11234;p44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235" name="Google Shape;11235;p44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236" name="Google Shape;11236;p44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237" name="Google Shape;11237;p44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238" name="Google Shape;11238;p44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239" name="Google Shape;11239;p44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240" name="Google Shape;11240;p44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241" name="Google Shape;11241;p44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242" name="Google Shape;11242;p44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243" name="Google Shape;11243;p44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244" name="Google Shape;11244;p44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245" name="Google Shape;11245;p44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246" name="Google Shape;11246;p44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247" name="Google Shape;11247;p44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248" name="Google Shape;11248;p44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1249" name="Google Shape;11249;p440"/>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250" name="Google Shape;11250;p44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1251" name="Google Shape;11251;p440"/>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1252" name="Google Shape;11252;p44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253" name="Google Shape;11253;p44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NF</a:t>
            </a:r>
            <a:endParaRPr/>
          </a:p>
        </p:txBody>
      </p:sp>
      <p:sp>
        <p:nvSpPr>
          <p:cNvPr id="11254" name="Google Shape;11254;p44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255" name="Google Shape;11255;p44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256" name="Google Shape;11256;p44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257" name="Google Shape;11257;p44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258" name="Google Shape;11258;p440"/>
          <p:cNvSpPr txBox="1"/>
          <p:nvPr/>
        </p:nvSpPr>
        <p:spPr>
          <a:xfrm>
            <a:off x="531813" y="830263"/>
            <a:ext cx="7915275" cy="3786187"/>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NF </a:t>
            </a:r>
            <a:r>
              <a:rPr b="0" i="1" lang="en-US" sz="1200" u="none" cap="none" strike="noStrike">
                <a:solidFill>
                  <a:srgbClr val="BFBFBF"/>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Neurofibromatose</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Was für eine Erkrankung ist NF? Kurz gesagt: Was ist eine Phakomatose?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Eine Phakomatose: Eine angeborene Erkrankung, die sich durch multiple Läsionen in zwei oder mehr Organsystemen äußert, darunter in der Regel das ZNS, die Augen und die Haut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NF tritt in zwei Formen auf – wie lauten deren Bezeichnungen? Welche davon ist mit einem Glaukom assoziiert?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NF1 und NF2. NF1 (NF2 weist keinen Zusammenhang mit einem Glaukom auf)</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Welches Vererbungsmuster weist NF1 auf?</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Das Verhältnis zwischen autosomal-dominanter Vererbung und sporadischem Auftreten liegt bei etwa 50:50</a:t>
            </a:r>
            <a:endParaRPr/>
          </a:p>
          <a:p>
            <a:pPr indent="0" lvl="0" marL="0" marR="0" rtl="0" algn="l">
              <a:spcBef>
                <a:spcPts val="0"/>
              </a:spcBef>
              <a:spcAft>
                <a:spcPts val="0"/>
              </a:spcAft>
              <a:buNone/>
            </a:pPr>
            <a:r>
              <a:t/>
            </a:r>
            <a:endParaRPr b="0" i="1"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meisten NF1-Befunde stammen von einem von zwei Zelltypen – welche beiden?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Melanozyten </a:t>
            </a:r>
            <a:r>
              <a:rPr b="0" i="0" lang="en-US" sz="1200" u="none" cap="none" strike="noStrike">
                <a:solidFill>
                  <a:srgbClr val="BFBFBF"/>
                </a:solidFill>
                <a:latin typeface="Arial"/>
                <a:ea typeface="Arial"/>
                <a:cs typeface="Arial"/>
                <a:sym typeface="Arial"/>
              </a:rPr>
              <a:t>und </a:t>
            </a:r>
            <a:r>
              <a:rPr b="1" i="0" lang="en-US" sz="1200" u="none" cap="none" strike="noStrike">
                <a:solidFill>
                  <a:srgbClr val="BFBFBF"/>
                </a:solidFill>
                <a:latin typeface="Arial"/>
                <a:ea typeface="Arial"/>
                <a:cs typeface="Arial"/>
                <a:sym typeface="Arial"/>
              </a:rPr>
              <a:t>Neurogliazellen</a:t>
            </a:r>
            <a:endParaRPr/>
          </a:p>
        </p:txBody>
      </p:sp>
      <p:sp>
        <p:nvSpPr>
          <p:cNvPr id="11259" name="Google Shape;11259;p440"/>
          <p:cNvSpPr txBox="1"/>
          <p:nvPr/>
        </p:nvSpPr>
        <p:spPr>
          <a:xfrm>
            <a:off x="255588" y="5143500"/>
            <a:ext cx="2352675" cy="1227138"/>
          </a:xfrm>
          <a:prstGeom prst="rect">
            <a:avLst/>
          </a:prstGeom>
          <a:solidFill>
            <a:srgbClr val="BFBFBF"/>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sng" cap="none" strike="noStrike">
                <a:solidFill>
                  <a:srgbClr val="990033"/>
                </a:solidFill>
                <a:latin typeface="Arial"/>
                <a:ea typeface="Arial"/>
                <a:cs typeface="Arial"/>
                <a:sym typeface="Arial"/>
              </a:rPr>
              <a:t>Melanozytäre Läsionen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--Café-au-lait-Flecken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--Achsel-/Leistenflecken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--Lisch-Knötchen</a:t>
            </a:r>
            <a:endParaRPr/>
          </a:p>
          <a:p>
            <a:pPr indent="0" lvl="0" marL="0" marR="0" rtl="0" algn="l">
              <a:spcBef>
                <a:spcPts val="0"/>
              </a:spcBef>
              <a:spcAft>
                <a:spcPts val="0"/>
              </a:spcAft>
              <a:buNone/>
            </a:pPr>
            <a:r>
              <a:rPr b="0" i="0" lang="en-US" sz="1200" u="none" cap="none" strike="noStrike">
                <a:solidFill>
                  <a:srgbClr val="990033"/>
                </a:solidFill>
                <a:latin typeface="Arial"/>
                <a:ea typeface="Arial"/>
                <a:cs typeface="Arial"/>
                <a:sym typeface="Arial"/>
              </a:rPr>
              <a:t>--Aderhautläsionen</a:t>
            </a:r>
            <a:endParaRPr/>
          </a:p>
        </p:txBody>
      </p:sp>
      <p:cxnSp>
        <p:nvCxnSpPr>
          <p:cNvPr id="11260" name="Google Shape;11260;p440"/>
          <p:cNvCxnSpPr/>
          <p:nvPr/>
        </p:nvCxnSpPr>
        <p:spPr>
          <a:xfrm>
            <a:off x="1235075" y="4532313"/>
            <a:ext cx="0" cy="639762"/>
          </a:xfrm>
          <a:prstGeom prst="straightConnector1">
            <a:avLst/>
          </a:prstGeom>
          <a:noFill/>
          <a:ln cap="flat" cmpd="sng" w="25400">
            <a:solidFill>
              <a:schemeClr val="dk1"/>
            </a:solidFill>
            <a:prstDash val="solid"/>
            <a:round/>
            <a:headEnd len="sm" w="sm" type="none"/>
            <a:tailEnd len="med" w="med" type="triangle"/>
          </a:ln>
        </p:spPr>
      </p:cxnSp>
      <p:sp>
        <p:nvSpPr>
          <p:cNvPr id="11261" name="Google Shape;11261;p440"/>
          <p:cNvSpPr txBox="1"/>
          <p:nvPr/>
        </p:nvSpPr>
        <p:spPr>
          <a:xfrm>
            <a:off x="3025775" y="5157788"/>
            <a:ext cx="2341563" cy="1227137"/>
          </a:xfrm>
          <a:prstGeom prst="rect">
            <a:avLst/>
          </a:prstGeom>
          <a:solidFill>
            <a:srgbClr val="EDEDCB"/>
          </a:solidFill>
          <a:ln cap="flat" cmpd="sng" w="9525">
            <a:solidFill>
              <a:schemeClr val="dk1"/>
            </a:solidFill>
            <a:prstDash val="solid"/>
            <a:miter lim="800000"/>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Clr>
                <a:srgbClr val="009999"/>
              </a:buClr>
              <a:buSzPts val="1200"/>
              <a:buFont typeface="Noto Sans Symbols"/>
              <a:buNone/>
            </a:pPr>
            <a:r>
              <a:rPr b="1" i="0" lang="en-US" sz="1200" u="sng" cap="none" strike="noStrike">
                <a:solidFill>
                  <a:srgbClr val="009999"/>
                </a:solidFill>
                <a:latin typeface="Arial"/>
                <a:ea typeface="Arial"/>
                <a:cs typeface="Arial"/>
                <a:sym typeface="Arial"/>
              </a:rPr>
              <a:t>Neurogliale Läsionen</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--Knotige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--Plexiforme Neurofibrome</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--Optikusgliom</a:t>
            </a:r>
            <a:endParaRPr/>
          </a:p>
          <a:p>
            <a:pPr indent="0" lvl="0" marL="0" marR="0" rtl="0" algn="l">
              <a:spcBef>
                <a:spcPts val="0"/>
              </a:spcBef>
              <a:spcAft>
                <a:spcPts val="0"/>
              </a:spcAft>
              <a:buClr>
                <a:srgbClr val="009999"/>
              </a:buClr>
              <a:buSzPts val="1200"/>
              <a:buFont typeface="Noto Sans Symbols"/>
              <a:buNone/>
            </a:pPr>
            <a:r>
              <a:rPr b="0" i="0" lang="en-US" sz="1200" u="none" cap="none" strike="noStrike">
                <a:solidFill>
                  <a:srgbClr val="009999"/>
                </a:solidFill>
                <a:latin typeface="Arial"/>
                <a:ea typeface="Arial"/>
                <a:cs typeface="Arial"/>
                <a:sym typeface="Arial"/>
              </a:rPr>
              <a:t>--Prominente Hornhautnerven</a:t>
            </a:r>
            <a:endParaRPr b="1" i="0" sz="1400" u="none" cap="none" strike="noStrike">
              <a:solidFill>
                <a:srgbClr val="009999"/>
              </a:solidFill>
              <a:latin typeface="Arial"/>
              <a:ea typeface="Arial"/>
              <a:cs typeface="Arial"/>
              <a:sym typeface="Arial"/>
            </a:endParaRPr>
          </a:p>
        </p:txBody>
      </p:sp>
      <p:sp>
        <p:nvSpPr>
          <p:cNvPr id="11262" name="Google Shape;11262;p440"/>
          <p:cNvSpPr txBox="1"/>
          <p:nvPr/>
        </p:nvSpPr>
        <p:spPr>
          <a:xfrm>
            <a:off x="5600700" y="5572125"/>
            <a:ext cx="2046288" cy="7381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Nennen Sie vier häufige NF1-Läsionen, die von neuroglialen Zellen abstammen</a:t>
            </a:r>
            <a:endParaRPr/>
          </a:p>
        </p:txBody>
      </p:sp>
      <p:sp>
        <p:nvSpPr>
          <p:cNvPr id="11263" name="Google Shape;11263;p440"/>
          <p:cNvSpPr/>
          <p:nvPr/>
        </p:nvSpPr>
        <p:spPr>
          <a:xfrm>
            <a:off x="5327650" y="5489575"/>
            <a:ext cx="234950" cy="914400"/>
          </a:xfrm>
          <a:prstGeom prst="rightBrace">
            <a:avLst>
              <a:gd fmla="val 8333" name="adj1"/>
              <a:gd fmla="val 50000" name="adj2"/>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1264" name="Google Shape;11264;p440"/>
          <p:cNvCxnSpPr/>
          <p:nvPr/>
        </p:nvCxnSpPr>
        <p:spPr>
          <a:xfrm>
            <a:off x="3017838" y="4532313"/>
            <a:ext cx="661987" cy="611187"/>
          </a:xfrm>
          <a:prstGeom prst="straightConnector1">
            <a:avLst/>
          </a:prstGeom>
          <a:noFill/>
          <a:ln cap="flat" cmpd="sng" w="25400">
            <a:solidFill>
              <a:schemeClr val="dk1"/>
            </a:solidFill>
            <a:prstDash val="solid"/>
            <a:round/>
            <a:headEnd len="sm" w="sm" type="none"/>
            <a:tailEnd len="med" w="med" type="triangle"/>
          </a:ln>
        </p:spPr>
      </p:cxnSp>
      <p:sp>
        <p:nvSpPr>
          <p:cNvPr id="11265" name="Google Shape;11265;p440"/>
          <p:cNvSpPr txBox="1"/>
          <p:nvPr/>
        </p:nvSpPr>
        <p:spPr>
          <a:xfrm>
            <a:off x="180975" y="1143000"/>
            <a:ext cx="8583600" cy="2550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Zwei NF1-Befunde stehen in engem Zusammenhang mit der Entstehung eines Glaukoms – welche sind das? (Hinweis: Einer wurde bereits erwähnt, der andere jedoch noch nicht.)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bereits erwähnte Befund ist … das plexiforme Neurofibrom</a:t>
            </a:r>
            <a:r>
              <a:rPr b="0" i="0" lang="en-US" sz="1200" u="none" cap="none" strike="noStrike">
                <a:solidFill>
                  <a:srgbClr val="0000FF"/>
                </a:solidFill>
                <a:latin typeface="Arial"/>
                <a:ea typeface="Arial"/>
                <a:cs typeface="Arial"/>
                <a:sym typeface="Arial"/>
              </a:rPr>
              <a:t>, jedoch nur, wenn es im Oberlid lokalisiert ist; </a:t>
            </a:r>
            <a:r>
              <a:rPr b="0" i="0" lang="en-US" sz="1200" u="none" cap="none" strike="noStrike">
                <a:solidFill>
                  <a:schemeClr val="dk1"/>
                </a:solidFill>
                <a:latin typeface="Arial"/>
                <a:ea typeface="Arial"/>
                <a:cs typeface="Arial"/>
                <a:sym typeface="Arial"/>
              </a:rPr>
              <a:t>in diesem Fall erhöht es das Risiko für ein ipsilaterales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bisher noch nicht erwähnt wurde, ist … das Ektropium </a:t>
            </a:r>
            <a:r>
              <a:rPr lang="en-US" sz="1200">
                <a:solidFill>
                  <a:schemeClr val="dk1"/>
                </a:solidFill>
              </a:rPr>
              <a:t>uveae.</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des Glaukoms bei NF1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bei der Geburt </a:t>
            </a:r>
            <a:r>
              <a:rPr lang="en-US" sz="1200">
                <a:solidFill>
                  <a:schemeClr val="dk1"/>
                </a:solidFill>
              </a:rPr>
              <a:t>durchgeführt wird</a:t>
            </a:r>
            <a:r>
              <a:rPr b="0" i="0" lang="en-US" sz="1200" u="none" cap="none" strike="noStrike">
                <a:solidFill>
                  <a:schemeClr val="dk1"/>
                </a:solidFill>
                <a:latin typeface="Arial"/>
                <a:ea typeface="Arial"/>
                <a:cs typeface="Arial"/>
                <a:sym typeface="Arial"/>
              </a:rPr>
              <a:t>, ist es wahrscheinlich…eine Kammerwinkelmissbildung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es sich später entwickelt, handelt es sich wahrscheinlich um…eine Infiltration des Kammerwinkels durch NF1-Läsionen </a:t>
            </a:r>
            <a:r>
              <a:rPr b="0" i="1" lang="en-US" sz="1200" u="none" cap="none" strike="noStrike">
                <a:solidFill>
                  <a:schemeClr val="dk1"/>
                </a:solidFill>
                <a:latin typeface="Arial"/>
                <a:ea typeface="Arial"/>
                <a:cs typeface="Arial"/>
                <a:sym typeface="Arial"/>
              </a:rPr>
              <a:t>oder</a:t>
            </a:r>
            <a:r>
              <a:rPr b="0" i="0" lang="en-US" sz="1200" u="none" cap="none" strike="noStrike">
                <a:solidFill>
                  <a:srgbClr val="0000FF"/>
                </a:solidFill>
                <a:latin typeface="Arial"/>
                <a:ea typeface="Arial"/>
                <a:cs typeface="Arial"/>
                <a:sym typeface="Arial"/>
              </a:rPr>
              <a:t>…einen Kammerwinkelverschluss infolge einer Verdickung des Ziliarkörpers und/oder der Aderhaut. </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wird das Glaukom bei NF1 behandelt?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Zunächst wird eine medikamentöse Behandlung versucht, doch diese Fälle erfordern oft eine Operation.</a:t>
            </a:r>
            <a:endParaRPr/>
          </a:p>
        </p:txBody>
      </p:sp>
    </p:spTree>
  </p:cSld>
  <p:clrMapOvr>
    <a:masterClrMapping/>
  </p:clrMapOvr>
</p:sld>
</file>

<file path=ppt/slides/slide4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69" name="Shape 11269"/>
        <p:cNvGrpSpPr/>
        <p:nvPr/>
      </p:nvGrpSpPr>
      <p:grpSpPr>
        <a:xfrm>
          <a:off x="0" y="0"/>
          <a:ext cx="0" cy="0"/>
          <a:chOff x="0" y="0"/>
          <a:chExt cx="0" cy="0"/>
        </a:xfrm>
      </p:grpSpPr>
      <p:sp>
        <p:nvSpPr>
          <p:cNvPr id="11270" name="Google Shape;11270;p44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271" name="Google Shape;11271;p44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272" name="Google Shape;11272;p44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273" name="Google Shape;11273;p44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274" name="Google Shape;11274;p44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275" name="Google Shape;11275;p44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276" name="Google Shape;11276;p44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277" name="Google Shape;11277;p441"/>
          <p:cNvCxnSpPr>
            <a:stCxn id="1127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278" name="Google Shape;11278;p441"/>
          <p:cNvCxnSpPr>
            <a:stCxn id="1127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279" name="Google Shape;11279;p44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1280" name="Google Shape;11280;p44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281" name="Google Shape;11281;p44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282" name="Google Shape;11282;p44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283" name="Google Shape;11283;p44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284" name="Google Shape;11284;p44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285" name="Google Shape;11285;p44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286" name="Google Shape;11286;p44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287" name="Google Shape;11287;p44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288" name="Google Shape;11288;p44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289" name="Google Shape;11289;p44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290" name="Google Shape;11290;p44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291" name="Google Shape;11291;p44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292" name="Google Shape;11292;p44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293" name="Google Shape;11293;p44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294" name="Google Shape;11294;p44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295" name="Google Shape;11295;p44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296" name="Google Shape;11296;p44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297" name="Google Shape;11297;p44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298" name="Google Shape;11298;p441"/>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299" name="Google Shape;11299;p44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300" name="Google Shape;11300;p441"/>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301" name="Google Shape;11301;p44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302" name="Google Shape;11302;p44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303" name="Google Shape;11303;p44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304" name="Google Shape;11304;p44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305" name="Google Shape;11305;p44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306" name="Google Shape;11306;p44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307" name="Google Shape;11307;p44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308" name="Google Shape;11308;p441"/>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Kurz gesagt: Was ist das</a:t>
            </a:r>
            <a:r>
              <a:rPr i="1" lang="en-US" sz="1200">
                <a:solidFill>
                  <a:schemeClr val="dk1"/>
                </a:solidFill>
              </a:rPr>
              <a:t> Sturge-Weber-Syndrom-Syndrom-Syndrom-Syndrom</a:t>
            </a:r>
            <a:r>
              <a:rPr b="0" i="1" lang="en-US" sz="1200" u="none" cap="none" strike="noStrike">
                <a:solidFill>
                  <a:schemeClr val="dk1"/>
                </a:solidFill>
                <a:latin typeface="Arial"/>
                <a:ea typeface="Arial"/>
                <a:cs typeface="Arial"/>
                <a:sym typeface="Arial"/>
              </a:rPr>
              <a:t>-Syndrom (SWS) für eine Erkrankung?</a:t>
            </a:r>
            <a:endParaRPr b="0" i="1"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Das </a:t>
            </a:r>
            <a:r>
              <a:rPr b="1" i="0" lang="en-US" sz="1200" u="none" cap="none" strike="noStrike">
                <a:solidFill>
                  <a:srgbClr val="CC99F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Tree>
  </p:cSld>
  <p:clrMapOvr>
    <a:masterClrMapping/>
  </p:clrMapOvr>
</p:sld>
</file>

<file path=ppt/slides/slide4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12" name="Shape 11312"/>
        <p:cNvGrpSpPr/>
        <p:nvPr/>
      </p:nvGrpSpPr>
      <p:grpSpPr>
        <a:xfrm>
          <a:off x="0" y="0"/>
          <a:ext cx="0" cy="0"/>
          <a:chOff x="0" y="0"/>
          <a:chExt cx="0" cy="0"/>
        </a:xfrm>
      </p:grpSpPr>
      <p:sp>
        <p:nvSpPr>
          <p:cNvPr id="11313" name="Google Shape;11313;p44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314" name="Google Shape;11314;p44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315" name="Google Shape;11315;p44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316" name="Google Shape;11316;p44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317" name="Google Shape;11317;p44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318" name="Google Shape;11318;p44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319" name="Google Shape;11319;p44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320" name="Google Shape;11320;p442"/>
          <p:cNvCxnSpPr>
            <a:stCxn id="1131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321" name="Google Shape;11321;p442"/>
          <p:cNvCxnSpPr>
            <a:stCxn id="1131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322" name="Google Shape;11322;p44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323" name="Google Shape;11323;p44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324" name="Google Shape;11324;p44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325" name="Google Shape;11325;p44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326" name="Google Shape;11326;p44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327" name="Google Shape;11327;p44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328" name="Google Shape;11328;p44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329" name="Google Shape;11329;p44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330" name="Google Shape;11330;p44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331" name="Google Shape;11331;p44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332" name="Google Shape;11332;p44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333" name="Google Shape;11333;p44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334" name="Google Shape;11334;p44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335" name="Google Shape;11335;p44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336" name="Google Shape;11336;p44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337" name="Google Shape;11337;p44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338" name="Google Shape;11338;p44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339" name="Google Shape;11339;p44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340" name="Google Shape;11340;p44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341" name="Google Shape;11341;p442"/>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342" name="Google Shape;11342;p44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343" name="Google Shape;11343;p442"/>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344" name="Google Shape;11344;p442"/>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345" name="Google Shape;11345;p44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346" name="Google Shape;11346;p44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347" name="Google Shape;11347;p44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348" name="Google Shape;11348;p44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349" name="Google Shape;11349;p44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350" name="Google Shape;11350;p44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351" name="Google Shape;11351;p442"/>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Kurz gesagt: Was ist das</a:t>
            </a:r>
            <a:r>
              <a:rPr i="1" lang="en-US" sz="1200">
                <a:solidFill>
                  <a:schemeClr val="dk1"/>
                </a:solidFill>
              </a:rPr>
              <a:t> Sturge-Weber-Syndrom-Syndrom-Syndrom-Syndrom</a:t>
            </a:r>
            <a:r>
              <a:rPr b="0" i="1" lang="en-US" sz="1200" u="none" cap="none" strike="noStrike">
                <a:solidFill>
                  <a:schemeClr val="dk1"/>
                </a:solidFill>
                <a:latin typeface="Arial"/>
                <a:ea typeface="Arial"/>
                <a:cs typeface="Arial"/>
                <a:sym typeface="Arial"/>
              </a:rPr>
              <a:t>-Syndrom (SWS) für eine Erkrankung?</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Eine Phakomatose, ähnlich wie NF1</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Das </a:t>
            </a:r>
            <a:r>
              <a:rPr b="1" i="0" lang="en-US" sz="1200" u="none" cap="none" strike="noStrike">
                <a:solidFill>
                  <a:srgbClr val="CC99F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Tree>
  </p:cSld>
  <p:clrMapOvr>
    <a:masterClrMapping/>
  </p:clrMapOvr>
</p:sld>
</file>

<file path=ppt/slides/slide4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55" name="Shape 11355"/>
        <p:cNvGrpSpPr/>
        <p:nvPr/>
      </p:nvGrpSpPr>
      <p:grpSpPr>
        <a:xfrm>
          <a:off x="0" y="0"/>
          <a:ext cx="0" cy="0"/>
          <a:chOff x="0" y="0"/>
          <a:chExt cx="0" cy="0"/>
        </a:xfrm>
      </p:grpSpPr>
      <p:sp>
        <p:nvSpPr>
          <p:cNvPr id="11356" name="Google Shape;11356;p44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357" name="Google Shape;11357;p44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358" name="Google Shape;11358;p44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359" name="Google Shape;11359;p44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360" name="Google Shape;11360;p44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361" name="Google Shape;11361;p44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362" name="Google Shape;11362;p44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363" name="Google Shape;11363;p443"/>
          <p:cNvCxnSpPr>
            <a:stCxn id="1135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364" name="Google Shape;11364;p443"/>
          <p:cNvCxnSpPr>
            <a:stCxn id="1135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365" name="Google Shape;11365;p44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366" name="Google Shape;11366;p44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367" name="Google Shape;11367;p44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368" name="Google Shape;11368;p44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369" name="Google Shape;11369;p44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370" name="Google Shape;11370;p44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371" name="Google Shape;11371;p44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372" name="Google Shape;11372;p44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373" name="Google Shape;11373;p44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374" name="Google Shape;11374;p44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375" name="Google Shape;11375;p44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376" name="Google Shape;11376;p44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377" name="Google Shape;11377;p44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378" name="Google Shape;11378;p44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379" name="Google Shape;11379;p44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380" name="Google Shape;11380;p44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381" name="Google Shape;11381;p44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382" name="Google Shape;11382;p44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383" name="Google Shape;11383;p44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384" name="Google Shape;11384;p443"/>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385" name="Google Shape;11385;p44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386" name="Google Shape;11386;p443"/>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387" name="Google Shape;11387;p44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388" name="Google Shape;11388;p44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389" name="Google Shape;11389;p44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390" name="Google Shape;11390;p44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391" name="Google Shape;11391;p44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392" name="Google Shape;11392;p44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393" name="Google Shape;11393;p44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394" name="Google Shape;11394;p443"/>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Kurz gesagt: Was ist das</a:t>
            </a:r>
            <a:r>
              <a:rPr i="1" lang="en-US" sz="1200">
                <a:solidFill>
                  <a:schemeClr val="dk1"/>
                </a:solidFill>
              </a:rPr>
              <a:t> Sturge-Weber-Syndrom-Syndrom-Syndrom-Syndrom</a:t>
            </a:r>
            <a:r>
              <a:rPr b="0" i="1" lang="en-US" sz="1200" u="none" cap="none" strike="noStrike">
                <a:solidFill>
                  <a:schemeClr val="dk1"/>
                </a:solidFill>
                <a:latin typeface="Arial"/>
                <a:ea typeface="Arial"/>
                <a:cs typeface="Arial"/>
                <a:sym typeface="Arial"/>
              </a:rPr>
              <a:t>-Syndrom (SWS) für eine Erkrankung?</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Was ist das klassische Hautmerkmal bei SWS?</a:t>
            </a:r>
            <a:endParaRPr b="0" i="1"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Das </a:t>
            </a:r>
            <a:r>
              <a:rPr b="1" i="0" lang="en-US" sz="1200" u="none" cap="none" strike="noStrike">
                <a:solidFill>
                  <a:srgbClr val="CC99F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 name="Shape 783"/>
        <p:cNvGrpSpPr/>
        <p:nvPr/>
      </p:nvGrpSpPr>
      <p:grpSpPr>
        <a:xfrm>
          <a:off x="0" y="0"/>
          <a:ext cx="0" cy="0"/>
          <a:chOff x="0" y="0"/>
          <a:chExt cx="0" cy="0"/>
        </a:xfrm>
      </p:grpSpPr>
      <p:sp>
        <p:nvSpPr>
          <p:cNvPr id="784" name="Google Shape;784;p4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785" name="Google Shape;785;p4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786" name="Google Shape;786;p48"/>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787" name="Google Shape;787;p48"/>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788" name="Google Shape;788;p48"/>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789" name="Google Shape;789;p48"/>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790" name="Google Shape;790;p48"/>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791" name="Google Shape;791;p48"/>
          <p:cNvSpPr txBox="1"/>
          <p:nvPr/>
        </p:nvSpPr>
        <p:spPr>
          <a:xfrm>
            <a:off x="3378200" y="2478088"/>
            <a:ext cx="55785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unreife Sklera ist biegsam/elastisch. Daher kann ein anhaltend überdurchschnittlich hoher Augeninnendruck zu einer </a:t>
            </a:r>
            <a:r>
              <a:rPr lang="en-US" sz="1200">
                <a:solidFill>
                  <a:srgbClr val="0000FF"/>
                </a:solidFill>
              </a:rPr>
              <a:t>D</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2"/>
                  </a:ext>
                </a:extLst>
              </a:rPr>
              <a:t>ehnung</a:t>
            </a:r>
            <a:r>
              <a:rPr b="0" i="0" lang="en-US" sz="1200" u="none" cap="none" strike="noStrike">
                <a:solidFill>
                  <a:srgbClr val="0000FF"/>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führen, wodurch sich die Größe des Auges einschließlich seiner Achsenlänge vergrößert.</a:t>
            </a:r>
            <a:endParaRPr/>
          </a:p>
        </p:txBody>
      </p:sp>
      <p:sp>
        <p:nvSpPr>
          <p:cNvPr id="792" name="Google Shape;792;p4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793" name="Google Shape;793;p48"/>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794" name="Google Shape;794;p48"/>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795" name="Google Shape;795;p4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4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98" name="Shape 11398"/>
        <p:cNvGrpSpPr/>
        <p:nvPr/>
      </p:nvGrpSpPr>
      <p:grpSpPr>
        <a:xfrm>
          <a:off x="0" y="0"/>
          <a:ext cx="0" cy="0"/>
          <a:chOff x="0" y="0"/>
          <a:chExt cx="0" cy="0"/>
        </a:xfrm>
      </p:grpSpPr>
      <p:sp>
        <p:nvSpPr>
          <p:cNvPr id="11399" name="Google Shape;11399;p44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400" name="Google Shape;11400;p44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401" name="Google Shape;11401;p44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402" name="Google Shape;11402;p44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403" name="Google Shape;11403;p44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404" name="Google Shape;11404;p44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405" name="Google Shape;11405;p44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406" name="Google Shape;11406;p444"/>
          <p:cNvCxnSpPr>
            <a:stCxn id="1140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407" name="Google Shape;11407;p444"/>
          <p:cNvCxnSpPr>
            <a:stCxn id="1140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408" name="Google Shape;11408;p44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1409" name="Google Shape;11409;p44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410" name="Google Shape;11410;p44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411" name="Google Shape;11411;p44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412" name="Google Shape;11412;p44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413" name="Google Shape;11413;p44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414" name="Google Shape;11414;p44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415" name="Google Shape;11415;p44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416" name="Google Shape;11416;p44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417" name="Google Shape;11417;p44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418" name="Google Shape;11418;p44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419" name="Google Shape;11419;p44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420" name="Google Shape;11420;p44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421" name="Google Shape;11421;p44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422" name="Google Shape;11422;p44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423" name="Google Shape;11423;p44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424" name="Google Shape;11424;p44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425" name="Google Shape;11425;p44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426" name="Google Shape;11426;p44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427" name="Google Shape;11427;p444"/>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428" name="Google Shape;11428;p44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429" name="Google Shape;11429;p444"/>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430" name="Google Shape;11430;p444"/>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431" name="Google Shape;11431;p44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432" name="Google Shape;11432;p44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433" name="Google Shape;11433;p44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434" name="Google Shape;11434;p44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435" name="Google Shape;11435;p44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436" name="Google Shape;11436;p44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437" name="Google Shape;11437;p444"/>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Kurz gesagt: Was ist das</a:t>
            </a:r>
            <a:r>
              <a:rPr i="1" lang="en-US" sz="1200">
                <a:solidFill>
                  <a:schemeClr val="dk1"/>
                </a:solidFill>
              </a:rPr>
              <a:t> Sturge-Weber-Syndrom-Syndrom-Syndrom-Syndrom</a:t>
            </a:r>
            <a:r>
              <a:rPr b="0" i="1" lang="en-US" sz="1200" u="none" cap="none" strike="noStrike">
                <a:solidFill>
                  <a:schemeClr val="dk1"/>
                </a:solidFill>
                <a:latin typeface="Arial"/>
                <a:ea typeface="Arial"/>
                <a:cs typeface="Arial"/>
                <a:sym typeface="Arial"/>
              </a:rPr>
              <a:t>-Syndrom (SWS) für eine Erkrankung?</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Was ist das klassische Hautmerkmal bei SWS?</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Tree>
  </p:cSld>
  <p:clrMapOvr>
    <a:masterClrMapping/>
  </p:clrMapOvr>
</p:sld>
</file>

<file path=ppt/slides/slide4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1" name="Shape 11441"/>
        <p:cNvGrpSpPr/>
        <p:nvPr/>
      </p:nvGrpSpPr>
      <p:grpSpPr>
        <a:xfrm>
          <a:off x="0" y="0"/>
          <a:ext cx="0" cy="0"/>
          <a:chOff x="0" y="0"/>
          <a:chExt cx="0" cy="0"/>
        </a:xfrm>
      </p:grpSpPr>
      <p:sp>
        <p:nvSpPr>
          <p:cNvPr id="11442" name="Google Shape;11442;p44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443" name="Google Shape;11443;p445"/>
          <p:cNvSpPr txBox="1"/>
          <p:nvPr/>
        </p:nvSpPr>
        <p:spPr>
          <a:xfrm>
            <a:off x="2936875" y="6089650"/>
            <a:ext cx="3270250"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Sturge-Weber-Syndrom: Feuermal</a:t>
            </a:r>
            <a:endParaRPr/>
          </a:p>
        </p:txBody>
      </p:sp>
      <p:pic>
        <p:nvPicPr>
          <p:cNvPr descr="port wine stain" id="11444" name="Google Shape;11444;p445"/>
          <p:cNvPicPr preferRelativeResize="0"/>
          <p:nvPr/>
        </p:nvPicPr>
        <p:blipFill rotWithShape="1">
          <a:blip r:embed="rId3">
            <a:alphaModFix/>
          </a:blip>
          <a:srcRect b="0" l="0" r="0" t="0"/>
          <a:stretch/>
        </p:blipFill>
        <p:spPr>
          <a:xfrm>
            <a:off x="2628900" y="1000125"/>
            <a:ext cx="3886200" cy="4857750"/>
          </a:xfrm>
          <a:prstGeom prst="rect">
            <a:avLst/>
          </a:prstGeom>
          <a:noFill/>
          <a:ln>
            <a:noFill/>
          </a:ln>
        </p:spPr>
      </p:pic>
      <p:sp>
        <p:nvSpPr>
          <p:cNvPr id="11445" name="Google Shape;11445;p44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9" name="Shape 11449"/>
        <p:cNvGrpSpPr/>
        <p:nvPr/>
      </p:nvGrpSpPr>
      <p:grpSpPr>
        <a:xfrm>
          <a:off x="0" y="0"/>
          <a:ext cx="0" cy="0"/>
          <a:chOff x="0" y="0"/>
          <a:chExt cx="0" cy="0"/>
        </a:xfrm>
      </p:grpSpPr>
      <p:sp>
        <p:nvSpPr>
          <p:cNvPr id="11450" name="Google Shape;11450;p44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451" name="Google Shape;11451;p44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452" name="Google Shape;11452;p44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453" name="Google Shape;11453;p44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454" name="Google Shape;11454;p44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455" name="Google Shape;11455;p44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456" name="Google Shape;11456;p44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457" name="Google Shape;11457;p446"/>
          <p:cNvCxnSpPr>
            <a:stCxn id="1145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458" name="Google Shape;11458;p446"/>
          <p:cNvCxnSpPr>
            <a:stCxn id="1145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459" name="Google Shape;11459;p44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460" name="Google Shape;11460;p44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461" name="Google Shape;11461;p44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462" name="Google Shape;11462;p44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463" name="Google Shape;11463;p44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464" name="Google Shape;11464;p44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465" name="Google Shape;11465;p44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466" name="Google Shape;11466;p44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467" name="Google Shape;11467;p44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468" name="Google Shape;11468;p44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469" name="Google Shape;11469;p44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470" name="Google Shape;11470;p44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471" name="Google Shape;11471;p44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472" name="Google Shape;11472;p44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473" name="Google Shape;11473;p44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474" name="Google Shape;11474;p44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475" name="Google Shape;11475;p44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476" name="Google Shape;11476;p44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477" name="Google Shape;11477;p44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478" name="Google Shape;11478;p446"/>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479" name="Google Shape;11479;p44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480" name="Google Shape;11480;p446"/>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481" name="Google Shape;11481;p44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482" name="Google Shape;11482;p44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483" name="Google Shape;11483;p44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484" name="Google Shape;11484;p44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485" name="Google Shape;11485;p44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486" name="Google Shape;11486;p44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487" name="Google Shape;11487;p44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488" name="Google Shape;11488;p446"/>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Hautbefund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489" name="Google Shape;11489;p446"/>
          <p:cNvSpPr txBox="1"/>
          <p:nvPr/>
        </p:nvSpPr>
        <p:spPr>
          <a:xfrm>
            <a:off x="2849563" y="2068513"/>
            <a:ext cx="4749800" cy="3540125"/>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Naevus flammeus</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Wann tritt es auf?</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Es entspricht der Verteilung einer oder mehrerer Abteilungen des CN5</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490" name="Google Shape;11490;p446"/>
          <p:cNvSpPr/>
          <p:nvPr/>
        </p:nvSpPr>
        <p:spPr>
          <a:xfrm>
            <a:off x="716673" y="2147849"/>
            <a:ext cx="1522500" cy="5334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94" name="Shape 11494"/>
        <p:cNvGrpSpPr/>
        <p:nvPr/>
      </p:nvGrpSpPr>
      <p:grpSpPr>
        <a:xfrm>
          <a:off x="0" y="0"/>
          <a:ext cx="0" cy="0"/>
          <a:chOff x="0" y="0"/>
          <a:chExt cx="0" cy="0"/>
        </a:xfrm>
      </p:grpSpPr>
      <p:sp>
        <p:nvSpPr>
          <p:cNvPr id="11495" name="Google Shape;11495;p44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496" name="Google Shape;11496;p44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497" name="Google Shape;11497;p44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498" name="Google Shape;11498;p44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499" name="Google Shape;11499;p44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500" name="Google Shape;11500;p44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501" name="Google Shape;11501;p44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502" name="Google Shape;11502;p447"/>
          <p:cNvCxnSpPr>
            <a:stCxn id="1149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503" name="Google Shape;11503;p447"/>
          <p:cNvCxnSpPr>
            <a:stCxn id="1149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504" name="Google Shape;11504;p447"/>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505" name="Google Shape;11505;p44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506" name="Google Shape;11506;p44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507" name="Google Shape;11507;p44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508" name="Google Shape;11508;p44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509" name="Google Shape;11509;p44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510" name="Google Shape;11510;p44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511" name="Google Shape;11511;p44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512" name="Google Shape;11512;p44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513" name="Google Shape;11513;p44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514" name="Google Shape;11514;p44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515" name="Google Shape;11515;p44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516" name="Google Shape;11516;p44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517" name="Google Shape;11517;p44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518" name="Google Shape;11518;p44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519" name="Google Shape;11519;p44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520" name="Google Shape;11520;p44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521" name="Google Shape;11521;p44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522" name="Google Shape;11522;p44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523" name="Google Shape;11523;p447"/>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524" name="Google Shape;11524;p44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525" name="Google Shape;11525;p447"/>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526" name="Google Shape;11526;p447"/>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527" name="Google Shape;11527;p44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528" name="Google Shape;11528;p44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529" name="Google Shape;11529;p44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530" name="Google Shape;11530;p44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531" name="Google Shape;11531;p44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532" name="Google Shape;11532;p44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533" name="Google Shape;11533;p447"/>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534" name="Google Shape;11534;p447"/>
          <p:cNvSpPr txBox="1"/>
          <p:nvPr/>
        </p:nvSpPr>
        <p:spPr>
          <a:xfrm>
            <a:off x="2849563" y="2068513"/>
            <a:ext cx="4749800" cy="3540125"/>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Naevus flammeus</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Wann tritt es auf?</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Es entspricht der Verteilung einer oder mehrerer Abteilungen des CN5</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535" name="Google Shape;11535;p447"/>
          <p:cNvSpPr/>
          <p:nvPr/>
        </p:nvSpPr>
        <p:spPr>
          <a:xfrm>
            <a:off x="736523" y="2147850"/>
            <a:ext cx="1443000" cy="5397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39" name="Shape 11539"/>
        <p:cNvGrpSpPr/>
        <p:nvPr/>
      </p:nvGrpSpPr>
      <p:grpSpPr>
        <a:xfrm>
          <a:off x="0" y="0"/>
          <a:ext cx="0" cy="0"/>
          <a:chOff x="0" y="0"/>
          <a:chExt cx="0" cy="0"/>
        </a:xfrm>
      </p:grpSpPr>
      <p:sp>
        <p:nvSpPr>
          <p:cNvPr id="11540" name="Google Shape;11540;p44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541" name="Google Shape;11541;p44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542" name="Google Shape;11542;p44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543" name="Google Shape;11543;p44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544" name="Google Shape;11544;p44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545" name="Google Shape;11545;p44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546" name="Google Shape;11546;p44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547" name="Google Shape;11547;p448"/>
          <p:cNvCxnSpPr>
            <a:stCxn id="1154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548" name="Google Shape;11548;p448"/>
          <p:cNvCxnSpPr>
            <a:stCxn id="1154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549" name="Google Shape;11549;p44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1550" name="Google Shape;11550;p44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551" name="Google Shape;11551;p44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552" name="Google Shape;11552;p44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553" name="Google Shape;11553;p44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554" name="Google Shape;11554;p44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555" name="Google Shape;11555;p44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556" name="Google Shape;11556;p44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557" name="Google Shape;11557;p44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558" name="Google Shape;11558;p44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559" name="Google Shape;11559;p44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560" name="Google Shape;11560;p44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561" name="Google Shape;11561;p44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562" name="Google Shape;11562;p44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563" name="Google Shape;11563;p44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564" name="Google Shape;11564;p44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565" name="Google Shape;11565;p44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566" name="Google Shape;11566;p44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567" name="Google Shape;11567;p44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568" name="Google Shape;11568;p448"/>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569" name="Google Shape;11569;p44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570" name="Google Shape;11570;p448"/>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571" name="Google Shape;11571;p448"/>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572" name="Google Shape;11572;p44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573" name="Google Shape;11573;p44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574" name="Google Shape;11574;p44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575" name="Google Shape;11575;p44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576" name="Google Shape;11576;p44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577" name="Google Shape;11577;p44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578" name="Google Shape;11578;p448"/>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Hautbefund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579" name="Google Shape;11579;p448"/>
          <p:cNvSpPr txBox="1"/>
          <p:nvPr/>
        </p:nvSpPr>
        <p:spPr>
          <a:xfrm>
            <a:off x="2849563" y="2068513"/>
            <a:ext cx="4749800" cy="3540125"/>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Naevus flammeus</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Wann tritt es auf?</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Es entspricht der Verteilung einer oder mehrerer Abteilungen des CN5</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580" name="Google Shape;11580;p448"/>
          <p:cNvSpPr/>
          <p:nvPr/>
        </p:nvSpPr>
        <p:spPr>
          <a:xfrm>
            <a:off x="746447" y="2147850"/>
            <a:ext cx="14430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84" name="Shape 11584"/>
        <p:cNvGrpSpPr/>
        <p:nvPr/>
      </p:nvGrpSpPr>
      <p:grpSpPr>
        <a:xfrm>
          <a:off x="0" y="0"/>
          <a:ext cx="0" cy="0"/>
          <a:chOff x="0" y="0"/>
          <a:chExt cx="0" cy="0"/>
        </a:xfrm>
      </p:grpSpPr>
      <p:sp>
        <p:nvSpPr>
          <p:cNvPr id="11585" name="Google Shape;11585;p44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586" name="Google Shape;11586;p44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587" name="Google Shape;11587;p44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588" name="Google Shape;11588;p44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589" name="Google Shape;11589;p44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590" name="Google Shape;11590;p44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591" name="Google Shape;11591;p44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592" name="Google Shape;11592;p449"/>
          <p:cNvCxnSpPr>
            <a:stCxn id="1158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593" name="Google Shape;11593;p449"/>
          <p:cNvCxnSpPr>
            <a:stCxn id="1158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594" name="Google Shape;11594;p44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595" name="Google Shape;11595;p44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596" name="Google Shape;11596;p44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597" name="Google Shape;11597;p44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598" name="Google Shape;11598;p44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599" name="Google Shape;11599;p44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600" name="Google Shape;11600;p44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601" name="Google Shape;11601;p44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602" name="Google Shape;11602;p44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603" name="Google Shape;11603;p44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604" name="Google Shape;11604;p44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605" name="Google Shape;11605;p44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606" name="Google Shape;11606;p44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607" name="Google Shape;11607;p44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608" name="Google Shape;11608;p44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609" name="Google Shape;11609;p44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610" name="Google Shape;11610;p44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611" name="Google Shape;11611;p44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612" name="Google Shape;11612;p44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613" name="Google Shape;11613;p449"/>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614" name="Google Shape;11614;p44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615" name="Google Shape;11615;p449"/>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616" name="Google Shape;11616;p449"/>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617" name="Google Shape;11617;p44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618" name="Google Shape;11618;p44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619" name="Google Shape;11619;p44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620" name="Google Shape;11620;p44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621" name="Google Shape;11621;p44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622" name="Google Shape;11622;p44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623" name="Google Shape;11623;p449"/>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624" name="Google Shape;11624;p449"/>
          <p:cNvSpPr txBox="1"/>
          <p:nvPr/>
        </p:nvSpPr>
        <p:spPr>
          <a:xfrm>
            <a:off x="2849563" y="2068513"/>
            <a:ext cx="4749800" cy="3540125"/>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Naevus flammeus</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Wann tritt es auf?</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Es entspricht der Verteilung einer oder mehrerer Abteilungen des CN5</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625" name="Google Shape;11625;p449"/>
          <p:cNvSpPr/>
          <p:nvPr/>
        </p:nvSpPr>
        <p:spPr>
          <a:xfrm>
            <a:off x="736498" y="2147850"/>
            <a:ext cx="15225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29" name="Shape 11629"/>
        <p:cNvGrpSpPr/>
        <p:nvPr/>
      </p:nvGrpSpPr>
      <p:grpSpPr>
        <a:xfrm>
          <a:off x="0" y="0"/>
          <a:ext cx="0" cy="0"/>
          <a:chOff x="0" y="0"/>
          <a:chExt cx="0" cy="0"/>
        </a:xfrm>
      </p:grpSpPr>
      <p:sp>
        <p:nvSpPr>
          <p:cNvPr id="11630" name="Google Shape;11630;p45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631" name="Google Shape;11631;p45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632" name="Google Shape;11632;p45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633" name="Google Shape;11633;p45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634" name="Google Shape;11634;p45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635" name="Google Shape;11635;p45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636" name="Google Shape;11636;p45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637" name="Google Shape;11637;p450"/>
          <p:cNvCxnSpPr>
            <a:stCxn id="1163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638" name="Google Shape;11638;p450"/>
          <p:cNvCxnSpPr>
            <a:stCxn id="1163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639" name="Google Shape;11639;p45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1640" name="Google Shape;11640;p45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641" name="Google Shape;11641;p45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642" name="Google Shape;11642;p45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643" name="Google Shape;11643;p45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644" name="Google Shape;11644;p45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645" name="Google Shape;11645;p45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646" name="Google Shape;11646;p45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647" name="Google Shape;11647;p45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648" name="Google Shape;11648;p45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649" name="Google Shape;11649;p45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650" name="Google Shape;11650;p45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651" name="Google Shape;11651;p45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652" name="Google Shape;11652;p45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653" name="Google Shape;11653;p45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654" name="Google Shape;11654;p45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655" name="Google Shape;11655;p45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656" name="Google Shape;11656;p45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657" name="Google Shape;11657;p45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658" name="Google Shape;11658;p450"/>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659" name="Google Shape;11659;p450"/>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660" name="Google Shape;11660;p450"/>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661" name="Google Shape;11661;p450"/>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662" name="Google Shape;11662;p45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663" name="Google Shape;11663;p45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664" name="Google Shape;11664;p45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665" name="Google Shape;11665;p45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666" name="Google Shape;11666;p45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667" name="Google Shape;11667;p45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668" name="Google Shape;11668;p450"/>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669" name="Google Shape;11669;p450"/>
          <p:cNvSpPr txBox="1"/>
          <p:nvPr/>
        </p:nvSpPr>
        <p:spPr>
          <a:xfrm>
            <a:off x="2849563" y="2068513"/>
            <a:ext cx="4749800" cy="3540125"/>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Portweinflecken-Hämangiom?</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Naevus flammeus</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Wann tritt es auf?</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Es entspricht der Verteilung einer oder mehrerer Abteilungen des CN5</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670" name="Google Shape;11670;p450"/>
          <p:cNvSpPr/>
          <p:nvPr/>
        </p:nvSpPr>
        <p:spPr>
          <a:xfrm>
            <a:off x="808050" y="2120900"/>
            <a:ext cx="14430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74" name="Shape 11674"/>
        <p:cNvGrpSpPr/>
        <p:nvPr/>
      </p:nvGrpSpPr>
      <p:grpSpPr>
        <a:xfrm>
          <a:off x="0" y="0"/>
          <a:ext cx="0" cy="0"/>
          <a:chOff x="0" y="0"/>
          <a:chExt cx="0" cy="0"/>
        </a:xfrm>
      </p:grpSpPr>
      <p:sp>
        <p:nvSpPr>
          <p:cNvPr id="11675" name="Google Shape;11675;p45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676" name="Google Shape;11676;p45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677" name="Google Shape;11677;p45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678" name="Google Shape;11678;p45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679" name="Google Shape;11679;p45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680" name="Google Shape;11680;p45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681" name="Google Shape;11681;p45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682" name="Google Shape;11682;p451"/>
          <p:cNvCxnSpPr>
            <a:stCxn id="1167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683" name="Google Shape;11683;p451"/>
          <p:cNvCxnSpPr>
            <a:stCxn id="1167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684" name="Google Shape;11684;p45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685" name="Google Shape;11685;p45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686" name="Google Shape;11686;p45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687" name="Google Shape;11687;p45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688" name="Google Shape;11688;p45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689" name="Google Shape;11689;p45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690" name="Google Shape;11690;p45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691" name="Google Shape;11691;p45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692" name="Google Shape;11692;p45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693" name="Google Shape;11693;p45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694" name="Google Shape;11694;p45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695" name="Google Shape;11695;p45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696" name="Google Shape;11696;p45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697" name="Google Shape;11697;p45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698" name="Google Shape;11698;p45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699" name="Google Shape;11699;p45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700" name="Google Shape;11700;p45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701" name="Google Shape;11701;p45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702" name="Google Shape;11702;p45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703" name="Google Shape;11703;p451"/>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704" name="Google Shape;11704;p45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705" name="Google Shape;11705;p451"/>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706" name="Google Shape;11706;p45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707" name="Google Shape;11707;p45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708" name="Google Shape;11708;p45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709" name="Google Shape;11709;p45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710" name="Google Shape;11710;p45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711" name="Google Shape;11711;p45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712" name="Google Shape;11712;p45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713" name="Google Shape;11713;p451"/>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714" name="Google Shape;11714;p451"/>
          <p:cNvSpPr txBox="1"/>
          <p:nvPr/>
        </p:nvSpPr>
        <p:spPr>
          <a:xfrm>
            <a:off x="2849563" y="2068513"/>
            <a:ext cx="4749800" cy="3540125"/>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Naevus flammeus</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Wann tritt es auf?</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Bei der Geburt</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Es entspricht der Verteilung einer oder mehrerer Abteilungen des CN5</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715" name="Google Shape;11715;p451"/>
          <p:cNvSpPr/>
          <p:nvPr/>
        </p:nvSpPr>
        <p:spPr>
          <a:xfrm>
            <a:off x="787800" y="2137925"/>
            <a:ext cx="15225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19" name="Shape 11719"/>
        <p:cNvGrpSpPr/>
        <p:nvPr/>
      </p:nvGrpSpPr>
      <p:grpSpPr>
        <a:xfrm>
          <a:off x="0" y="0"/>
          <a:ext cx="0" cy="0"/>
          <a:chOff x="0" y="0"/>
          <a:chExt cx="0" cy="0"/>
        </a:xfrm>
      </p:grpSpPr>
      <p:sp>
        <p:nvSpPr>
          <p:cNvPr id="11720" name="Google Shape;11720;p45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721" name="Google Shape;11721;p452"/>
          <p:cNvSpPr txBox="1"/>
          <p:nvPr/>
        </p:nvSpPr>
        <p:spPr>
          <a:xfrm>
            <a:off x="2936875" y="6089650"/>
            <a:ext cx="3270250"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Sturge-Weber-Syndrom: Feuermal</a:t>
            </a:r>
            <a:endParaRPr/>
          </a:p>
        </p:txBody>
      </p:sp>
      <p:pic>
        <p:nvPicPr>
          <p:cNvPr id="11722" name="Google Shape;11722;p452"/>
          <p:cNvPicPr preferRelativeResize="0"/>
          <p:nvPr/>
        </p:nvPicPr>
        <p:blipFill rotWithShape="1">
          <a:blip r:embed="rId3">
            <a:alphaModFix/>
          </a:blip>
          <a:srcRect b="0" l="0" r="0" t="0"/>
          <a:stretch/>
        </p:blipFill>
        <p:spPr>
          <a:xfrm>
            <a:off x="4926013" y="923925"/>
            <a:ext cx="3460750" cy="4621213"/>
          </a:xfrm>
          <a:prstGeom prst="rect">
            <a:avLst/>
          </a:prstGeom>
          <a:noFill/>
          <a:ln>
            <a:noFill/>
          </a:ln>
        </p:spPr>
      </p:pic>
      <p:pic>
        <p:nvPicPr>
          <p:cNvPr id="11723" name="Google Shape;11723;p452"/>
          <p:cNvPicPr preferRelativeResize="0"/>
          <p:nvPr/>
        </p:nvPicPr>
        <p:blipFill rotWithShape="1">
          <a:blip r:embed="rId4">
            <a:alphaModFix/>
          </a:blip>
          <a:srcRect b="0" l="0" r="0" t="0"/>
          <a:stretch/>
        </p:blipFill>
        <p:spPr>
          <a:xfrm>
            <a:off x="757238" y="923925"/>
            <a:ext cx="3270250" cy="4621213"/>
          </a:xfrm>
          <a:prstGeom prst="rect">
            <a:avLst/>
          </a:prstGeom>
          <a:noFill/>
          <a:ln>
            <a:noFill/>
          </a:ln>
        </p:spPr>
      </p:pic>
      <p:sp>
        <p:nvSpPr>
          <p:cNvPr id="11724" name="Google Shape;11724;p45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28" name="Shape 11728"/>
        <p:cNvGrpSpPr/>
        <p:nvPr/>
      </p:nvGrpSpPr>
      <p:grpSpPr>
        <a:xfrm>
          <a:off x="0" y="0"/>
          <a:ext cx="0" cy="0"/>
          <a:chOff x="0" y="0"/>
          <a:chExt cx="0" cy="0"/>
        </a:xfrm>
      </p:grpSpPr>
      <p:sp>
        <p:nvSpPr>
          <p:cNvPr id="11729" name="Google Shape;11729;p45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730" name="Google Shape;11730;p45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731" name="Google Shape;11731;p45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732" name="Google Shape;11732;p45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733" name="Google Shape;11733;p45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734" name="Google Shape;11734;p45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735" name="Google Shape;11735;p45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736" name="Google Shape;11736;p453"/>
          <p:cNvCxnSpPr>
            <a:stCxn id="1173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737" name="Google Shape;11737;p453"/>
          <p:cNvCxnSpPr>
            <a:stCxn id="1173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738" name="Google Shape;11738;p45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739" name="Google Shape;11739;p45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740" name="Google Shape;11740;p45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741" name="Google Shape;11741;p45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742" name="Google Shape;11742;p45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743" name="Google Shape;11743;p45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744" name="Google Shape;11744;p45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745" name="Google Shape;11745;p45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746" name="Google Shape;11746;p45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747" name="Google Shape;11747;p45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748" name="Google Shape;11748;p45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749" name="Google Shape;11749;p45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750" name="Google Shape;11750;p45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751" name="Google Shape;11751;p45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752" name="Google Shape;11752;p45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753" name="Google Shape;11753;p45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754" name="Google Shape;11754;p45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755" name="Google Shape;11755;p45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756" name="Google Shape;11756;p45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757" name="Google Shape;11757;p453"/>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758" name="Google Shape;11758;p45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759" name="Google Shape;11759;p453"/>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760" name="Google Shape;11760;p45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761" name="Google Shape;11761;p45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762" name="Google Shape;11762;p45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763" name="Google Shape;11763;p45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764" name="Google Shape;11764;p45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765" name="Google Shape;11765;p45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766" name="Google Shape;11766;p45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767" name="Google Shape;11767;p453"/>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768" name="Google Shape;11768;p453"/>
          <p:cNvSpPr txBox="1"/>
          <p:nvPr/>
        </p:nvSpPr>
        <p:spPr>
          <a:xfrm>
            <a:off x="2849563" y="2068513"/>
            <a:ext cx="4749800" cy="3540125"/>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Naevus flammeus</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Wann tritt es auf?</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Wie sieht das typische Verteilungsmuster aus?</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Es entspricht der Verteilung einer oder mehrerer Abteilungen des CN5</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769" name="Google Shape;11769;p453"/>
          <p:cNvSpPr/>
          <p:nvPr/>
        </p:nvSpPr>
        <p:spPr>
          <a:xfrm>
            <a:off x="808048" y="2147850"/>
            <a:ext cx="14430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 name="Shape 799"/>
        <p:cNvGrpSpPr/>
        <p:nvPr/>
      </p:nvGrpSpPr>
      <p:grpSpPr>
        <a:xfrm>
          <a:off x="0" y="0"/>
          <a:ext cx="0" cy="0"/>
          <a:chOff x="0" y="0"/>
          <a:chExt cx="0" cy="0"/>
        </a:xfrm>
      </p:grpSpPr>
      <p:sp>
        <p:nvSpPr>
          <p:cNvPr id="800" name="Google Shape;800;p4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801" name="Google Shape;801;p4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02" name="Google Shape;802;p49"/>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803" name="Google Shape;803;p49"/>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804" name="Google Shape;804;p49"/>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805" name="Google Shape;805;p49"/>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extLst>
                  <a:ext uri="http://customooxmlschemas.google.com/">
                    <go:slidesCustomData xmlns:go="http://customooxmlschemas.google.com/" textRoundtripDataId="3"/>
                  </a:ext>
                </a:extLst>
              </a:rPr>
              <a:t>Achsenlänge</a:t>
            </a:r>
            <a:endParaRPr/>
          </a:p>
        </p:txBody>
      </p:sp>
      <p:sp>
        <p:nvSpPr>
          <p:cNvPr id="806" name="Google Shape;806;p49"/>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807" name="Google Shape;807;p49"/>
          <p:cNvSpPr txBox="1"/>
          <p:nvPr/>
        </p:nvSpPr>
        <p:spPr>
          <a:xfrm>
            <a:off x="3378200" y="2478088"/>
            <a:ext cx="5578500" cy="1564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unreife Sklera ist biegsam/elastisch. Daher kann ein anhaltend überdurchschnittlich hoher Augeninnendruck (IOD) zu einer </a:t>
            </a:r>
            <a:r>
              <a:rPr lang="en-US" sz="1200">
                <a:solidFill>
                  <a:srgbClr val="0000FF"/>
                </a:solidFill>
              </a:rPr>
              <a:t>Dehnung</a:t>
            </a:r>
            <a:r>
              <a:rPr b="0" i="0" lang="en-US" sz="1200" u="none" cap="none" strike="noStrike">
                <a:solidFill>
                  <a:srgbClr val="0000FF"/>
                </a:solidFill>
                <a:latin typeface="Arial"/>
                <a:ea typeface="Arial"/>
                <a:cs typeface="Arial"/>
                <a:sym typeface="Arial"/>
              </a:rPr>
              <a:t> führen, wodurch sich die Größe des Auges einschließlich seiner Achsenlänge vergrößert.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Es gibt zwei Aspekte im Zusammenhang mit der Achsenlänge, die die diagnostischen Kriterien für ein </a:t>
            </a:r>
            <a:r>
              <a:rPr i="1" lang="en-US" sz="1200">
                <a:solidFill>
                  <a:srgbClr val="0000FF"/>
                </a:solidFill>
              </a:rPr>
              <a:t>Glaukom im Kindes- und Säuglingsalter </a:t>
            </a:r>
            <a:r>
              <a:rPr b="0" i="1" lang="en-US" sz="1200" u="none" cap="none" strike="noStrike">
                <a:solidFill>
                  <a:srgbClr val="0000FF"/>
                </a:solidFill>
                <a:latin typeface="Arial"/>
                <a:ea typeface="Arial"/>
                <a:cs typeface="Arial"/>
                <a:sym typeface="Arial"/>
              </a:rPr>
              <a:t>erfüllen. Der eine ist die Achsenlänge selbst; was ist der andere?</a:t>
            </a:r>
            <a:endParaRPr b="0" i="0" sz="1600" u="none" cap="none" strike="noStrike">
              <a:solidFill>
                <a:srgbClr val="0000FF"/>
              </a:solidFill>
              <a:latin typeface="Arial"/>
              <a:ea typeface="Arial"/>
              <a:cs typeface="Arial"/>
              <a:sym typeface="Arial"/>
            </a:endParaRPr>
          </a:p>
        </p:txBody>
      </p:sp>
      <p:sp>
        <p:nvSpPr>
          <p:cNvPr id="808" name="Google Shape;808;p4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09" name="Google Shape;809;p49"/>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810" name="Google Shape;810;p4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811" name="Google Shape;811;p4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4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73" name="Shape 11773"/>
        <p:cNvGrpSpPr/>
        <p:nvPr/>
      </p:nvGrpSpPr>
      <p:grpSpPr>
        <a:xfrm>
          <a:off x="0" y="0"/>
          <a:ext cx="0" cy="0"/>
          <a:chOff x="0" y="0"/>
          <a:chExt cx="0" cy="0"/>
        </a:xfrm>
      </p:grpSpPr>
      <p:sp>
        <p:nvSpPr>
          <p:cNvPr id="11774" name="Google Shape;11774;p45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775" name="Google Shape;11775;p45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776" name="Google Shape;11776;p45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777" name="Google Shape;11777;p45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778" name="Google Shape;11778;p45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779" name="Google Shape;11779;p45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780" name="Google Shape;11780;p45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781" name="Google Shape;11781;p454"/>
          <p:cNvCxnSpPr>
            <a:stCxn id="1177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782" name="Google Shape;11782;p454"/>
          <p:cNvCxnSpPr>
            <a:stCxn id="1177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783" name="Google Shape;11783;p45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1784" name="Google Shape;11784;p45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785" name="Google Shape;11785;p45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786" name="Google Shape;11786;p45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787" name="Google Shape;11787;p45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788" name="Google Shape;11788;p45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789" name="Google Shape;11789;p45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790" name="Google Shape;11790;p45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791" name="Google Shape;11791;p45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792" name="Google Shape;11792;p45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793" name="Google Shape;11793;p45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794" name="Google Shape;11794;p45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795" name="Google Shape;11795;p45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796" name="Google Shape;11796;p45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797" name="Google Shape;11797;p45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798" name="Google Shape;11798;p45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799" name="Google Shape;11799;p45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800" name="Google Shape;11800;p45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801" name="Google Shape;11801;p45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802" name="Google Shape;11802;p454"/>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803" name="Google Shape;11803;p45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804" name="Google Shape;11804;p454"/>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805" name="Google Shape;11805;p454"/>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806" name="Google Shape;11806;p45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807" name="Google Shape;11807;p45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808" name="Google Shape;11808;p45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809" name="Google Shape;11809;p45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810" name="Google Shape;11810;p45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811" name="Google Shape;11811;p45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812" name="Google Shape;11812;p454"/>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813" name="Google Shape;11813;p454"/>
          <p:cNvSpPr txBox="1"/>
          <p:nvPr/>
        </p:nvSpPr>
        <p:spPr>
          <a:xfrm>
            <a:off x="2849563" y="2068513"/>
            <a:ext cx="4749900" cy="3473700"/>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Naevus flammeus</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Wann tritt es auf?</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Es entspricht </a:t>
            </a:r>
            <a:r>
              <a:rPr lang="en-US" sz="1200">
                <a:solidFill>
                  <a:srgbClr val="D60093"/>
                </a:solidFill>
              </a:rPr>
              <a:t>dem Verlauf bzw. der Verteilung eines oder mehrerer Nervenäste</a:t>
            </a:r>
            <a:r>
              <a:rPr b="0" i="0" lang="en-US" sz="1200" u="none" cap="none" strike="noStrike">
                <a:solidFill>
                  <a:srgbClr val="D60093"/>
                </a:solidFill>
                <a:latin typeface="Arial"/>
                <a:ea typeface="Arial"/>
                <a:cs typeface="Arial"/>
                <a:sym typeface="Arial"/>
              </a:rPr>
              <a:t> des CN5.</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814" name="Google Shape;11814;p454"/>
          <p:cNvSpPr/>
          <p:nvPr/>
        </p:nvSpPr>
        <p:spPr>
          <a:xfrm>
            <a:off x="3906838" y="4399763"/>
            <a:ext cx="685800" cy="1938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CN#?</a:t>
            </a:r>
            <a:endParaRPr/>
          </a:p>
        </p:txBody>
      </p:sp>
      <p:sp>
        <p:nvSpPr>
          <p:cNvPr id="11815" name="Google Shape;11815;p454"/>
          <p:cNvSpPr/>
          <p:nvPr/>
        </p:nvSpPr>
        <p:spPr>
          <a:xfrm>
            <a:off x="808048" y="2120900"/>
            <a:ext cx="14430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19" name="Shape 11819"/>
        <p:cNvGrpSpPr/>
        <p:nvPr/>
      </p:nvGrpSpPr>
      <p:grpSpPr>
        <a:xfrm>
          <a:off x="0" y="0"/>
          <a:ext cx="0" cy="0"/>
          <a:chOff x="0" y="0"/>
          <a:chExt cx="0" cy="0"/>
        </a:xfrm>
      </p:grpSpPr>
      <p:sp>
        <p:nvSpPr>
          <p:cNvPr id="11820" name="Google Shape;11820;p45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821" name="Google Shape;11821;p45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822" name="Google Shape;11822;p45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823" name="Google Shape;11823;p45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824" name="Google Shape;11824;p45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825" name="Google Shape;11825;p45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826" name="Google Shape;11826;p45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827" name="Google Shape;11827;p455"/>
          <p:cNvCxnSpPr>
            <a:stCxn id="1182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828" name="Google Shape;11828;p455"/>
          <p:cNvCxnSpPr>
            <a:stCxn id="1182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829" name="Google Shape;11829;p455"/>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830" name="Google Shape;11830;p45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831" name="Google Shape;11831;p45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832" name="Google Shape;11832;p45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833" name="Google Shape;11833;p45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834" name="Google Shape;11834;p45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835" name="Google Shape;11835;p45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836" name="Google Shape;11836;p45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837" name="Google Shape;11837;p45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838" name="Google Shape;11838;p45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839" name="Google Shape;11839;p45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840" name="Google Shape;11840;p45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841" name="Google Shape;11841;p45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842" name="Google Shape;11842;p45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843" name="Google Shape;11843;p45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844" name="Google Shape;11844;p45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845" name="Google Shape;11845;p45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846" name="Google Shape;11846;p45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847" name="Google Shape;11847;p45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848" name="Google Shape;11848;p455"/>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849" name="Google Shape;11849;p45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850" name="Google Shape;11850;p455"/>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851" name="Google Shape;11851;p455"/>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852" name="Google Shape;11852;p45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853" name="Google Shape;11853;p45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854" name="Google Shape;11854;p45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855" name="Google Shape;11855;p45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856" name="Google Shape;11856;p45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857" name="Google Shape;11857;p45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858" name="Google Shape;11858;p455"/>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859" name="Google Shape;11859;p455"/>
          <p:cNvSpPr txBox="1"/>
          <p:nvPr/>
        </p:nvSpPr>
        <p:spPr>
          <a:xfrm>
            <a:off x="2849563" y="2068513"/>
            <a:ext cx="4749900" cy="3473700"/>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Naevus flammeus</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Wann tritt es auf?</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Es ent</a:t>
            </a:r>
            <a:r>
              <a:rPr lang="en-US" sz="1200">
                <a:solidFill>
                  <a:srgbClr val="D60093"/>
                </a:solidFill>
              </a:rPr>
              <a:t>spricht dem Verlauf bzw. der Verteilung eines oder mehrerer Nervenäste des CN5.</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860" name="Google Shape;11860;p455"/>
          <p:cNvSpPr/>
          <p:nvPr/>
        </p:nvSpPr>
        <p:spPr>
          <a:xfrm>
            <a:off x="797725" y="2137925"/>
            <a:ext cx="15225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64" name="Shape 11864"/>
        <p:cNvGrpSpPr/>
        <p:nvPr/>
      </p:nvGrpSpPr>
      <p:grpSpPr>
        <a:xfrm>
          <a:off x="0" y="0"/>
          <a:ext cx="0" cy="0"/>
          <a:chOff x="0" y="0"/>
          <a:chExt cx="0" cy="0"/>
        </a:xfrm>
      </p:grpSpPr>
      <p:sp>
        <p:nvSpPr>
          <p:cNvPr id="11865" name="Google Shape;11865;p45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866" name="Google Shape;11866;p45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867" name="Google Shape;11867;p45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868" name="Google Shape;11868;p45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869" name="Google Shape;11869;p45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870" name="Google Shape;11870;p45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871" name="Google Shape;11871;p45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872" name="Google Shape;11872;p456"/>
          <p:cNvCxnSpPr>
            <a:stCxn id="1186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873" name="Google Shape;11873;p456"/>
          <p:cNvCxnSpPr>
            <a:stCxn id="1186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874" name="Google Shape;11874;p45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875" name="Google Shape;11875;p45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876" name="Google Shape;11876;p45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877" name="Google Shape;11877;p45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878" name="Google Shape;11878;p45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879" name="Google Shape;11879;p45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880" name="Google Shape;11880;p45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881" name="Google Shape;11881;p45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882" name="Google Shape;11882;p45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883" name="Google Shape;11883;p45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884" name="Google Shape;11884;p45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885" name="Google Shape;11885;p45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886" name="Google Shape;11886;p45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887" name="Google Shape;11887;p45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888" name="Google Shape;11888;p45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889" name="Google Shape;11889;p45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890" name="Google Shape;11890;p45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891" name="Google Shape;11891;p45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892" name="Google Shape;11892;p45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893" name="Google Shape;11893;p456"/>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894" name="Google Shape;11894;p45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895" name="Google Shape;11895;p456"/>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896" name="Google Shape;11896;p45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897" name="Google Shape;11897;p45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898" name="Google Shape;11898;p45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899" name="Google Shape;11899;p45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900" name="Google Shape;11900;p45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901" name="Google Shape;11901;p45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902" name="Google Shape;11902;p45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903" name="Google Shape;11903;p456"/>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Hautbefund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904" name="Google Shape;11904;p456"/>
          <p:cNvSpPr txBox="1"/>
          <p:nvPr/>
        </p:nvSpPr>
        <p:spPr>
          <a:xfrm>
            <a:off x="2849563" y="2068513"/>
            <a:ext cx="4749900" cy="3658200"/>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Naevus flammeus</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Wann tritt es auf?</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Es entspricht </a:t>
            </a:r>
            <a:r>
              <a:rPr lang="en-US" sz="1200">
                <a:solidFill>
                  <a:srgbClr val="D60093"/>
                </a:solidFill>
              </a:rPr>
              <a:t>dem Verlauf bzw. der Verteilung eines oder mehrerer Nervenäste des CN5</a:t>
            </a:r>
            <a:r>
              <a:rPr b="0" i="0" lang="en-US" sz="1200" u="none" cap="none" strike="noStrike">
                <a:solidFill>
                  <a:srgbClr val="D60093"/>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(überschreitet jedoch in einigen Fällen die Mittellinie).</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1" lang="en-US" sz="1200" u="none" cap="none" strike="noStrike">
                <a:solidFill>
                  <a:srgbClr val="F2F2F2"/>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905" name="Google Shape;11905;p456"/>
          <p:cNvSpPr/>
          <p:nvPr/>
        </p:nvSpPr>
        <p:spPr>
          <a:xfrm>
            <a:off x="736499" y="2147850"/>
            <a:ext cx="15759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09" name="Shape 11909"/>
        <p:cNvGrpSpPr/>
        <p:nvPr/>
      </p:nvGrpSpPr>
      <p:grpSpPr>
        <a:xfrm>
          <a:off x="0" y="0"/>
          <a:ext cx="0" cy="0"/>
          <a:chOff x="0" y="0"/>
          <a:chExt cx="0" cy="0"/>
        </a:xfrm>
      </p:grpSpPr>
      <p:sp>
        <p:nvSpPr>
          <p:cNvPr id="11910" name="Google Shape;11910;p45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911" name="Google Shape;11911;p45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912" name="Google Shape;11912;p45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913" name="Google Shape;11913;p45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914" name="Google Shape;11914;p45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915" name="Google Shape;11915;p45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916" name="Google Shape;11916;p45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917" name="Google Shape;11917;p457"/>
          <p:cNvCxnSpPr>
            <a:stCxn id="1191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918" name="Google Shape;11918;p457"/>
          <p:cNvCxnSpPr>
            <a:stCxn id="1191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919" name="Google Shape;11919;p457"/>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920" name="Google Shape;11920;p45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921" name="Google Shape;11921;p45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922" name="Google Shape;11922;p45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923" name="Google Shape;11923;p45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924" name="Google Shape;11924;p45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925" name="Google Shape;11925;p45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926" name="Google Shape;11926;p45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927" name="Google Shape;11927;p45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928" name="Google Shape;11928;p45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929" name="Google Shape;11929;p45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930" name="Google Shape;11930;p45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931" name="Google Shape;11931;p45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932" name="Google Shape;11932;p45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933" name="Google Shape;11933;p45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934" name="Google Shape;11934;p45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935" name="Google Shape;11935;p45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936" name="Google Shape;11936;p45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937" name="Google Shape;11937;p45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938" name="Google Shape;11938;p457"/>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939" name="Google Shape;11939;p45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940" name="Google Shape;11940;p457"/>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941" name="Google Shape;11941;p457"/>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942" name="Google Shape;11942;p45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943" name="Google Shape;11943;p45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944" name="Google Shape;11944;p45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945" name="Google Shape;11945;p45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946" name="Google Shape;11946;p45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947" name="Google Shape;11947;p45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948" name="Google Shape;11948;p457"/>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949" name="Google Shape;11949;p457"/>
          <p:cNvSpPr txBox="1"/>
          <p:nvPr/>
        </p:nvSpPr>
        <p:spPr>
          <a:xfrm>
            <a:off x="2849563" y="2068513"/>
            <a:ext cx="4749900" cy="3658200"/>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Naevus flammeus</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Wann tritt es auf?</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Es entspricht </a:t>
            </a:r>
            <a:r>
              <a:rPr lang="en-US" sz="1200">
                <a:solidFill>
                  <a:srgbClr val="D60093"/>
                </a:solidFill>
              </a:rPr>
              <a:t>dem Verlauf bzw. der Verteilung eines oder mehrerer Nervenäste des CN5</a:t>
            </a:r>
            <a:r>
              <a:rPr b="0" i="0" lang="en-US" sz="1200" u="none" cap="none" strike="noStrike">
                <a:solidFill>
                  <a:srgbClr val="D60093"/>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(überschreitet jedoch in einigen Fällen die Mittellinie).</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Es besteht ein Zusammenhang zwischen dem Feuermal und dem Glaukomrisiko – worin besteht dieser?</a:t>
            </a:r>
            <a:endParaRPr b="0" i="1" sz="1400" u="none" cap="none" strike="noStrike">
              <a:solidFill>
                <a:srgbClr val="F2F2F2"/>
              </a:solidFill>
              <a:latin typeface="Arial"/>
              <a:ea typeface="Arial"/>
              <a:cs typeface="Arial"/>
              <a:sym typeface="Arial"/>
            </a:endParaRPr>
          </a:p>
          <a:p>
            <a:pPr indent="0" lvl="0" marL="0" marR="0" rtl="0" algn="l">
              <a:spcBef>
                <a:spcPts val="0"/>
              </a:spcBef>
              <a:spcAft>
                <a:spcPts val="0"/>
              </a:spcAft>
              <a:buClr>
                <a:srgbClr val="F2F2F2"/>
              </a:buClr>
              <a:buSzPts val="1200"/>
              <a:buFont typeface="Noto Sans Symbols"/>
              <a:buNone/>
            </a:pPr>
            <a:r>
              <a:rPr b="0" i="0" lang="en-US" sz="1200" u="none" cap="none" strike="noStrike">
                <a:solidFill>
                  <a:srgbClr val="F2F2F2"/>
                </a:solidFill>
                <a:latin typeface="Arial"/>
                <a:ea typeface="Arial"/>
                <a:cs typeface="Arial"/>
                <a:sym typeface="Arial"/>
              </a:rPr>
              <a:t>Das Risiko ist erhöht, wenn das Muttermal die Haut des Oberlids betrifft</a:t>
            </a:r>
            <a:endParaRPr/>
          </a:p>
        </p:txBody>
      </p:sp>
      <p:sp>
        <p:nvSpPr>
          <p:cNvPr id="11950" name="Google Shape;11950;p457"/>
          <p:cNvSpPr/>
          <p:nvPr/>
        </p:nvSpPr>
        <p:spPr>
          <a:xfrm>
            <a:off x="746448" y="2147850"/>
            <a:ext cx="15336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54" name="Shape 11954"/>
        <p:cNvGrpSpPr/>
        <p:nvPr/>
      </p:nvGrpSpPr>
      <p:grpSpPr>
        <a:xfrm>
          <a:off x="0" y="0"/>
          <a:ext cx="0" cy="0"/>
          <a:chOff x="0" y="0"/>
          <a:chExt cx="0" cy="0"/>
        </a:xfrm>
      </p:grpSpPr>
      <p:sp>
        <p:nvSpPr>
          <p:cNvPr id="11955" name="Google Shape;11955;p45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956" name="Google Shape;11956;p45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1957" name="Google Shape;11957;p45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1958" name="Google Shape;11958;p45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1959" name="Google Shape;11959;p45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1960" name="Google Shape;11960;p45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1961" name="Google Shape;11961;p45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1962" name="Google Shape;11962;p458"/>
          <p:cNvCxnSpPr>
            <a:stCxn id="1195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1963" name="Google Shape;11963;p458"/>
          <p:cNvCxnSpPr>
            <a:stCxn id="1195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1964" name="Google Shape;11964;p458"/>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1965" name="Google Shape;11965;p45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1966" name="Google Shape;11966;p45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1967" name="Google Shape;11967;p45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1968" name="Google Shape;11968;p45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1969" name="Google Shape;11969;p45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1970" name="Google Shape;11970;p45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1971" name="Google Shape;11971;p45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1972" name="Google Shape;11972;p45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1973" name="Google Shape;11973;p45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1974" name="Google Shape;11974;p45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1975" name="Google Shape;11975;p45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1976" name="Google Shape;11976;p45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1977" name="Google Shape;11977;p45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1978" name="Google Shape;11978;p45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1979" name="Google Shape;11979;p45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1980" name="Google Shape;11980;p45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1981" name="Google Shape;11981;p45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1982" name="Google Shape;11982;p45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1983" name="Google Shape;11983;p458"/>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1984" name="Google Shape;11984;p45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1985" name="Google Shape;11985;p458"/>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1986" name="Google Shape;11986;p458"/>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1987" name="Google Shape;11987;p45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1988" name="Google Shape;11988;p45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1989" name="Google Shape;11989;p45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1990" name="Google Shape;11990;p45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1991" name="Google Shape;11991;p45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1992" name="Google Shape;11992;p45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993" name="Google Shape;11993;p458"/>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Hautbefund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1994" name="Google Shape;11994;p458"/>
          <p:cNvSpPr txBox="1"/>
          <p:nvPr/>
        </p:nvSpPr>
        <p:spPr>
          <a:xfrm>
            <a:off x="2849563" y="2068513"/>
            <a:ext cx="4749900" cy="3473700"/>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Naevus flammeus</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Wann tritt es auf?</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Es entspricht der Verteilung einer oder mehrerer Abteilungen des CN5 </a:t>
            </a:r>
            <a:r>
              <a:rPr b="0" i="0" lang="en-US" sz="1200" u="none" cap="none" strike="noStrike">
                <a:solidFill>
                  <a:schemeClr val="dk1"/>
                </a:solidFill>
                <a:latin typeface="Arial"/>
                <a:ea typeface="Arial"/>
                <a:cs typeface="Arial"/>
                <a:sym typeface="Arial"/>
              </a:rPr>
              <a:t>(überschreitet jedoch in einigen Fällen die Mittellinie)</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Das Risiko ist erhöht, wenn das Muttermal die Haut des Oberlids betrifft.</a:t>
            </a:r>
            <a:endParaRPr/>
          </a:p>
        </p:txBody>
      </p:sp>
      <p:sp>
        <p:nvSpPr>
          <p:cNvPr id="11995" name="Google Shape;11995;p458"/>
          <p:cNvSpPr/>
          <p:nvPr/>
        </p:nvSpPr>
        <p:spPr>
          <a:xfrm>
            <a:off x="808048" y="2147850"/>
            <a:ext cx="15225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1996" name="Google Shape;11996;p458"/>
          <p:cNvSpPr/>
          <p:nvPr/>
        </p:nvSpPr>
        <p:spPr>
          <a:xfrm>
            <a:off x="6622000" y="5121288"/>
            <a:ext cx="731700" cy="2382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t/>
            </a:r>
            <a:endParaRPr/>
          </a:p>
        </p:txBody>
      </p:sp>
    </p:spTree>
  </p:cSld>
  <p:clrMapOvr>
    <a:masterClrMapping/>
  </p:clrMapOvr>
</p:sld>
</file>

<file path=ppt/slides/slide4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00" name="Shape 12000"/>
        <p:cNvGrpSpPr/>
        <p:nvPr/>
      </p:nvGrpSpPr>
      <p:grpSpPr>
        <a:xfrm>
          <a:off x="0" y="0"/>
          <a:ext cx="0" cy="0"/>
          <a:chOff x="0" y="0"/>
          <a:chExt cx="0" cy="0"/>
        </a:xfrm>
      </p:grpSpPr>
      <p:sp>
        <p:nvSpPr>
          <p:cNvPr id="12001" name="Google Shape;12001;p45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002" name="Google Shape;12002;p45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003" name="Google Shape;12003;p45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004" name="Google Shape;12004;p45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005" name="Google Shape;12005;p45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006" name="Google Shape;12006;p45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007" name="Google Shape;12007;p45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008" name="Google Shape;12008;p459"/>
          <p:cNvCxnSpPr>
            <a:stCxn id="1200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009" name="Google Shape;12009;p459"/>
          <p:cNvCxnSpPr>
            <a:stCxn id="1200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010" name="Google Shape;12010;p45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011" name="Google Shape;12011;p45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012" name="Google Shape;12012;p45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013" name="Google Shape;12013;p45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014" name="Google Shape;12014;p45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015" name="Google Shape;12015;p45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016" name="Google Shape;12016;p45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017" name="Google Shape;12017;p45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018" name="Google Shape;12018;p45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019" name="Google Shape;12019;p45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020" name="Google Shape;12020;p45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021" name="Google Shape;12021;p45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022" name="Google Shape;12022;p45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023" name="Google Shape;12023;p45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024" name="Google Shape;12024;p45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025" name="Google Shape;12025;p45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026" name="Google Shape;12026;p45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027" name="Google Shape;12027;p45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028" name="Google Shape;12028;p45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029" name="Google Shape;12029;p459"/>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030" name="Google Shape;12030;p45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031" name="Google Shape;12031;p459"/>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032" name="Google Shape;12032;p459"/>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033" name="Google Shape;12033;p45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034" name="Google Shape;12034;p45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035" name="Google Shape;12035;p45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036" name="Google Shape;12036;p45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037" name="Google Shape;12037;p45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038" name="Google Shape;12038;p45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039" name="Google Shape;12039;p459"/>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Hautbefund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Was ist der klassische Befund im DFE?</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2040" name="Google Shape;12040;p459"/>
          <p:cNvSpPr txBox="1"/>
          <p:nvPr/>
        </p:nvSpPr>
        <p:spPr>
          <a:xfrm>
            <a:off x="2849563" y="2068513"/>
            <a:ext cx="4749900" cy="3473700"/>
          </a:xfrm>
          <a:prstGeom prst="rect">
            <a:avLst/>
          </a:prstGeom>
          <a:solidFill>
            <a:srgbClr val="F2F2F2"/>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Mit einem Wort: Um welche Art von Läsion handelt es sich bei der Feuermal-Läsion?</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Ein Angiom</a:t>
            </a:r>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Unter welchem „offiziellen“ Namen ist es bekannt?</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Naevus flammeus</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Wann tritt es auf?</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Bei der Geburt</a:t>
            </a:r>
            <a:endParaRPr/>
          </a:p>
          <a:p>
            <a:pPr indent="0" lvl="0" marL="0" marR="0" rtl="0" algn="l">
              <a:spcBef>
                <a:spcPts val="0"/>
              </a:spcBef>
              <a:spcAft>
                <a:spcPts val="0"/>
              </a:spcAft>
              <a:buClr>
                <a:schemeClr val="dk1"/>
              </a:buClr>
              <a:buSzPts val="1400"/>
              <a:buFont typeface="Noto Sans Symbols"/>
              <a:buNone/>
            </a:pPr>
            <a:r>
              <a:t/>
            </a:r>
            <a:endParaRPr b="0" i="1"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Wie sieht das typische Verteilungsmuster aus?</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Es entspricht der Verteilung einer oder mehrerer Abteilungen des CN5 </a:t>
            </a:r>
            <a:r>
              <a:rPr b="0" i="0" lang="en-US" sz="1200" u="none" cap="none" strike="noStrike">
                <a:solidFill>
                  <a:schemeClr val="dk1"/>
                </a:solidFill>
                <a:latin typeface="Arial"/>
                <a:ea typeface="Arial"/>
                <a:cs typeface="Arial"/>
                <a:sym typeface="Arial"/>
              </a:rPr>
              <a:t>(überschreitet jedoch in einigen Fällen die Mittellinie)</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400"/>
              <a:buFont typeface="Noto Sans Symbols"/>
              <a:buNone/>
            </a:pPr>
            <a:r>
              <a:t/>
            </a:r>
            <a:endParaRPr b="0" i="0" sz="1400" u="none" cap="none" strike="noStrike">
              <a:solidFill>
                <a:srgbClr val="D60093"/>
              </a:solidFill>
              <a:latin typeface="Arial"/>
              <a:ea typeface="Arial"/>
              <a:cs typeface="Arial"/>
              <a:sym typeface="Arial"/>
            </a:endParaRPr>
          </a:p>
          <a:p>
            <a:pPr indent="0" lvl="0" marL="0" marR="0" rtl="0" algn="l">
              <a:spcBef>
                <a:spcPts val="0"/>
              </a:spcBef>
              <a:spcAft>
                <a:spcPts val="0"/>
              </a:spcAft>
              <a:buClr>
                <a:srgbClr val="D60093"/>
              </a:buClr>
              <a:buSzPts val="1200"/>
              <a:buFont typeface="Noto Sans Symbols"/>
              <a:buNone/>
            </a:pPr>
            <a:r>
              <a:rPr b="0" i="1" lang="en-US" sz="1200" u="none" cap="none" strike="noStrike">
                <a:solidFill>
                  <a:srgbClr val="D60093"/>
                </a:solidFill>
                <a:latin typeface="Arial"/>
                <a:ea typeface="Arial"/>
                <a:cs typeface="Arial"/>
                <a:sym typeface="Arial"/>
              </a:rPr>
              <a:t>Es besteht ein Zusammenhang zwischen dem Feuermal und dem Glaukomrisiko – worin besteht dieser?</a:t>
            </a:r>
            <a:endParaRPr/>
          </a:p>
          <a:p>
            <a:pPr indent="0" lvl="0" marL="0" marR="0" rtl="0" algn="l">
              <a:spcBef>
                <a:spcPts val="0"/>
              </a:spcBef>
              <a:spcAft>
                <a:spcPts val="0"/>
              </a:spcAft>
              <a:buClr>
                <a:srgbClr val="D60093"/>
              </a:buClr>
              <a:buSzPts val="1200"/>
              <a:buFont typeface="Noto Sans Symbols"/>
              <a:buNone/>
            </a:pPr>
            <a:r>
              <a:rPr b="0" i="0" lang="en-US" sz="1200" u="none" cap="none" strike="noStrike">
                <a:solidFill>
                  <a:srgbClr val="D60093"/>
                </a:solidFill>
                <a:latin typeface="Arial"/>
                <a:ea typeface="Arial"/>
                <a:cs typeface="Arial"/>
                <a:sym typeface="Arial"/>
              </a:rPr>
              <a:t>Das Risiko ist erhöht, wenn das Muttermal die Haut des Oberlids betrifft.</a:t>
            </a:r>
            <a:endParaRPr/>
          </a:p>
        </p:txBody>
      </p:sp>
      <p:sp>
        <p:nvSpPr>
          <p:cNvPr id="12041" name="Google Shape;12041;p459"/>
          <p:cNvSpPr/>
          <p:nvPr/>
        </p:nvSpPr>
        <p:spPr>
          <a:xfrm>
            <a:off x="808047" y="2147850"/>
            <a:ext cx="1443000" cy="565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45" name="Shape 12045"/>
        <p:cNvGrpSpPr/>
        <p:nvPr/>
      </p:nvGrpSpPr>
      <p:grpSpPr>
        <a:xfrm>
          <a:off x="0" y="0"/>
          <a:ext cx="0" cy="0"/>
          <a:chOff x="0" y="0"/>
          <a:chExt cx="0" cy="0"/>
        </a:xfrm>
      </p:grpSpPr>
      <p:sp>
        <p:nvSpPr>
          <p:cNvPr id="12046" name="Google Shape;12046;p46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047" name="Google Shape;12047;p46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048" name="Google Shape;12048;p46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049" name="Google Shape;12049;p46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050" name="Google Shape;12050;p46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051" name="Google Shape;12051;p46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052" name="Google Shape;12052;p46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053" name="Google Shape;12053;p460"/>
          <p:cNvCxnSpPr>
            <a:stCxn id="1204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054" name="Google Shape;12054;p460"/>
          <p:cNvCxnSpPr>
            <a:stCxn id="1204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055" name="Google Shape;12055;p460"/>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056" name="Google Shape;12056;p46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057" name="Google Shape;12057;p46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058" name="Google Shape;12058;p46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059" name="Google Shape;12059;p46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060" name="Google Shape;12060;p46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061" name="Google Shape;12061;p46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062" name="Google Shape;12062;p46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063" name="Google Shape;12063;p46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064" name="Google Shape;12064;p46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065" name="Google Shape;12065;p46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066" name="Google Shape;12066;p46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067" name="Google Shape;12067;p46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068" name="Google Shape;12068;p46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069" name="Google Shape;12069;p46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070" name="Google Shape;12070;p46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071" name="Google Shape;12071;p46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072" name="Google Shape;12072;p46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073" name="Google Shape;12073;p46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074" name="Google Shape;12074;p460"/>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075" name="Google Shape;12075;p460"/>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076" name="Google Shape;12076;p460"/>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077" name="Google Shape;12077;p460"/>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078" name="Google Shape;12078;p46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079" name="Google Shape;12079;p46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080" name="Google Shape;12080;p46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081" name="Google Shape;12081;p46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082" name="Google Shape;12082;p46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083" name="Google Shape;12083;p46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084" name="Google Shape;12084;p460"/>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Kurz gesagt: Was ist das</a:t>
            </a:r>
            <a:r>
              <a:rPr i="1" lang="en-US" sz="1200">
                <a:solidFill>
                  <a:schemeClr val="dk1"/>
                </a:solidFill>
              </a:rPr>
              <a:t> Sturge-Weber-Syndrom-Syndrom-Syndrom-Syndrom</a:t>
            </a:r>
            <a:r>
              <a:rPr b="0" i="1" lang="en-US" sz="1200" u="none" cap="none" strike="noStrike">
                <a:solidFill>
                  <a:schemeClr val="dk1"/>
                </a:solidFill>
                <a:latin typeface="Arial"/>
                <a:ea typeface="Arial"/>
                <a:cs typeface="Arial"/>
                <a:sym typeface="Arial"/>
              </a:rPr>
              <a:t>-Syndrom (SWS) für eine Erkrankung?</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Was ist das klassische Hautmerkmal bei SWS?</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Was ist der klassische Befund im DFE?</a:t>
            </a:r>
            <a:endParaRPr b="0" i="1"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 diffuses choroidales 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Tree>
  </p:cSld>
  <p:clrMapOvr>
    <a:masterClrMapping/>
  </p:clrMapOvr>
</p:sld>
</file>

<file path=ppt/slides/slide4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88" name="Shape 12088"/>
        <p:cNvGrpSpPr/>
        <p:nvPr/>
      </p:nvGrpSpPr>
      <p:grpSpPr>
        <a:xfrm>
          <a:off x="0" y="0"/>
          <a:ext cx="0" cy="0"/>
          <a:chOff x="0" y="0"/>
          <a:chExt cx="0" cy="0"/>
        </a:xfrm>
      </p:grpSpPr>
      <p:sp>
        <p:nvSpPr>
          <p:cNvPr id="12089" name="Google Shape;12089;p46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090" name="Google Shape;12090;p46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091" name="Google Shape;12091;p46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092" name="Google Shape;12092;p46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093" name="Google Shape;12093;p46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094" name="Google Shape;12094;p46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095" name="Google Shape;12095;p46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096" name="Google Shape;12096;p461"/>
          <p:cNvCxnSpPr>
            <a:stCxn id="1209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097" name="Google Shape;12097;p461"/>
          <p:cNvCxnSpPr>
            <a:stCxn id="1209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098" name="Google Shape;12098;p46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099" name="Google Shape;12099;p46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100" name="Google Shape;12100;p46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101" name="Google Shape;12101;p46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102" name="Google Shape;12102;p46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103" name="Google Shape;12103;p46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104" name="Google Shape;12104;p46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105" name="Google Shape;12105;p46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106" name="Google Shape;12106;p46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107" name="Google Shape;12107;p46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108" name="Google Shape;12108;p46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109" name="Google Shape;12109;p46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110" name="Google Shape;12110;p46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111" name="Google Shape;12111;p46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112" name="Google Shape;12112;p46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113" name="Google Shape;12113;p46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114" name="Google Shape;12114;p46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115" name="Google Shape;12115;p46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116" name="Google Shape;12116;p46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117" name="Google Shape;12117;p461"/>
          <p:cNvSpPr txBox="1"/>
          <p:nvPr/>
        </p:nvSpPr>
        <p:spPr>
          <a:xfrm>
            <a:off x="4797425" y="4370400"/>
            <a:ext cx="1770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118" name="Google Shape;12118;p46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119" name="Google Shape;12119;p461"/>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120" name="Google Shape;12120;p46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121" name="Google Shape;12121;p46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122" name="Google Shape;12122;p46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123" name="Google Shape;12123;p46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124" name="Google Shape;12124;p46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125" name="Google Shape;12125;p46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126" name="Google Shape;12126;p46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127" name="Google Shape;12127;p461"/>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Kurz gesagt: Was ist das</a:t>
            </a:r>
            <a:r>
              <a:rPr i="1" lang="en-US" sz="1200">
                <a:solidFill>
                  <a:schemeClr val="dk1"/>
                </a:solidFill>
              </a:rPr>
              <a:t> Sturge-Weber-Syndrom-Syndrom-Syndrom-Syndrom</a:t>
            </a:r>
            <a:r>
              <a:rPr b="0" i="1" lang="en-US" sz="1200" u="none" cap="none" strike="noStrike">
                <a:solidFill>
                  <a:schemeClr val="dk1"/>
                </a:solidFill>
                <a:latin typeface="Arial"/>
                <a:ea typeface="Arial"/>
                <a:cs typeface="Arial"/>
                <a:sym typeface="Arial"/>
              </a:rPr>
              <a:t>-Syndrom (SWS) für eine Erkrankung?</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Was ist das klassische Hautmerkmal bei SWS?</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Was ist der klassische Befund im </a:t>
            </a:r>
            <a:r>
              <a:rPr i="1" lang="en-US" sz="1200">
                <a:solidFill>
                  <a:schemeClr val="dk1"/>
                </a:solidFill>
              </a:rPr>
              <a:t>Fundus</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 kavernöses Aderhauthämangiom</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Tree>
  </p:cSld>
  <p:clrMapOvr>
    <a:masterClrMapping/>
  </p:clrMapOvr>
</p:sld>
</file>

<file path=ppt/slides/slide4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1" name="Shape 12131"/>
        <p:cNvGrpSpPr/>
        <p:nvPr/>
      </p:nvGrpSpPr>
      <p:grpSpPr>
        <a:xfrm>
          <a:off x="0" y="0"/>
          <a:ext cx="0" cy="0"/>
          <a:chOff x="0" y="0"/>
          <a:chExt cx="0" cy="0"/>
        </a:xfrm>
      </p:grpSpPr>
      <p:sp>
        <p:nvSpPr>
          <p:cNvPr id="12132" name="Google Shape;12132;p46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133" name="Google Shape;12133;p46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134" name="Google Shape;12134;p46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135" name="Google Shape;12135;p46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136" name="Google Shape;12136;p46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137" name="Google Shape;12137;p46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138" name="Google Shape;12138;p46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139" name="Google Shape;12139;p462"/>
          <p:cNvCxnSpPr>
            <a:stCxn id="1213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140" name="Google Shape;12140;p462"/>
          <p:cNvCxnSpPr>
            <a:stCxn id="1213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141" name="Google Shape;12141;p46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142" name="Google Shape;12142;p46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143" name="Google Shape;12143;p46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144" name="Google Shape;12144;p46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145" name="Google Shape;12145;p46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146" name="Google Shape;12146;p46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147" name="Google Shape;12147;p46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148" name="Google Shape;12148;p46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149" name="Google Shape;12149;p46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150" name="Google Shape;12150;p46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151" name="Google Shape;12151;p46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152" name="Google Shape;12152;p46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153" name="Google Shape;12153;p46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154" name="Google Shape;12154;p46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155" name="Google Shape;12155;p46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156" name="Google Shape;12156;p46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157" name="Google Shape;12157;p46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158" name="Google Shape;12158;p46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159" name="Google Shape;12159;p46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160" name="Google Shape;12160;p462"/>
          <p:cNvSpPr txBox="1"/>
          <p:nvPr/>
        </p:nvSpPr>
        <p:spPr>
          <a:xfrm>
            <a:off x="4797425" y="4370400"/>
            <a:ext cx="1987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161" name="Google Shape;12161;p46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162" name="Google Shape;12162;p462"/>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163" name="Google Shape;12163;p462"/>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164" name="Google Shape;12164;p46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165" name="Google Shape;12165;p46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166" name="Google Shape;12166;p46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167" name="Google Shape;12167;p46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168" name="Google Shape;12168;p46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169" name="Google Shape;12169;p46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170" name="Google Shape;12170;p462"/>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a:t>
            </a:r>
            <a:r>
              <a:rPr b="1" i="0" lang="en-US" sz="1200" u="none" cap="none" strike="noStrike">
                <a:solidFill>
                  <a:schemeClr val="dk1"/>
                </a:solidFill>
                <a:latin typeface="Arial"/>
                <a:ea typeface="Arial"/>
                <a:cs typeface="Arial"/>
                <a:sym typeface="Arial"/>
              </a:rPr>
              <a:t>kavernöses Aderhauthämangiom</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2171" name="Google Shape;12171;p462"/>
          <p:cNvSpPr txBox="1"/>
          <p:nvPr/>
        </p:nvSpPr>
        <p:spPr>
          <a:xfrm>
            <a:off x="603250" y="3538538"/>
            <a:ext cx="4800600" cy="738187"/>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Beschreibung aus der Lebensmittelwelt trifft das Erscheinungsbild des Hämangioms am besten?</a:t>
            </a:r>
            <a:endParaRPr/>
          </a:p>
          <a:p>
            <a:pPr indent="0" lvl="0" marL="0" marR="0" rtl="0" algn="l">
              <a:spcBef>
                <a:spcPts val="0"/>
              </a:spcBef>
              <a:spcAft>
                <a:spcPts val="0"/>
              </a:spcAft>
              <a:buNone/>
            </a:pPr>
            <a:r>
              <a:rPr b="1" i="0" lang="en-US" sz="1200" u="none" cap="none" strike="noStrike">
                <a:solidFill>
                  <a:srgbClr val="CCFFCC"/>
                </a:solidFill>
                <a:latin typeface="Arial"/>
                <a:ea typeface="Arial"/>
                <a:cs typeface="Arial"/>
                <a:sym typeface="Arial"/>
              </a:rPr>
              <a:t>„Tomatenketchup-Fundus“</a:t>
            </a:r>
            <a:endParaRPr/>
          </a:p>
        </p:txBody>
      </p:sp>
    </p:spTree>
  </p:cSld>
  <p:clrMapOvr>
    <a:masterClrMapping/>
  </p:clrMapOvr>
</p:sld>
</file>

<file path=ppt/slides/slide4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75" name="Shape 12175"/>
        <p:cNvGrpSpPr/>
        <p:nvPr/>
      </p:nvGrpSpPr>
      <p:grpSpPr>
        <a:xfrm>
          <a:off x="0" y="0"/>
          <a:ext cx="0" cy="0"/>
          <a:chOff x="0" y="0"/>
          <a:chExt cx="0" cy="0"/>
        </a:xfrm>
      </p:grpSpPr>
      <p:sp>
        <p:nvSpPr>
          <p:cNvPr id="12176" name="Google Shape;12176;p46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177" name="Google Shape;12177;p46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178" name="Google Shape;12178;p46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179" name="Google Shape;12179;p46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180" name="Google Shape;12180;p46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181" name="Google Shape;12181;p46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182" name="Google Shape;12182;p46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183" name="Google Shape;12183;p463"/>
          <p:cNvCxnSpPr>
            <a:stCxn id="1217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184" name="Google Shape;12184;p463"/>
          <p:cNvCxnSpPr>
            <a:stCxn id="1217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185" name="Google Shape;12185;p46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186" name="Google Shape;12186;p46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187" name="Google Shape;12187;p46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188" name="Google Shape;12188;p46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189" name="Google Shape;12189;p46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190" name="Google Shape;12190;p46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191" name="Google Shape;12191;p46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192" name="Google Shape;12192;p46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193" name="Google Shape;12193;p46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194" name="Google Shape;12194;p46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195" name="Google Shape;12195;p46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196" name="Google Shape;12196;p46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197" name="Google Shape;12197;p46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198" name="Google Shape;12198;p46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199" name="Google Shape;12199;p46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200" name="Google Shape;12200;p46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201" name="Google Shape;12201;p46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202" name="Google Shape;12202;p46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203" name="Google Shape;12203;p46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204" name="Google Shape;12204;p463"/>
          <p:cNvSpPr txBox="1"/>
          <p:nvPr/>
        </p:nvSpPr>
        <p:spPr>
          <a:xfrm>
            <a:off x="4797425" y="4370400"/>
            <a:ext cx="20334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205" name="Google Shape;12205;p46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206" name="Google Shape;12206;p463"/>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207" name="Google Shape;12207;p46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208" name="Google Shape;12208;p46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209" name="Google Shape;12209;p46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210" name="Google Shape;12210;p46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211" name="Google Shape;12211;p46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212" name="Google Shape;12212;p46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213" name="Google Shape;12213;p46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214" name="Google Shape;12214;p463"/>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Hautbefund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a:t>
            </a:r>
            <a:r>
              <a:rPr b="1" i="0" lang="en-US" sz="1200" u="none" cap="none" strike="noStrike">
                <a:solidFill>
                  <a:schemeClr val="dk1"/>
                </a:solidFill>
                <a:latin typeface="Arial"/>
                <a:ea typeface="Arial"/>
                <a:cs typeface="Arial"/>
                <a:sym typeface="Arial"/>
              </a:rPr>
              <a:t>kavernöses Aderhauthämangiom</a:t>
            </a:r>
            <a:endParaRPr b="1"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CC99FF"/>
              </a:solidFill>
              <a:latin typeface="Arial"/>
              <a:ea typeface="Arial"/>
              <a:cs typeface="Arial"/>
              <a:sym typeface="Arial"/>
            </a:endParaRPr>
          </a:p>
          <a:p>
            <a:pPr indent="0" lvl="0" marL="0" marR="0" rtl="0" algn="l">
              <a:spcBef>
                <a:spcPts val="0"/>
              </a:spcBef>
              <a:spcAft>
                <a:spcPts val="0"/>
              </a:spcAft>
              <a:buClr>
                <a:srgbClr val="CC99FF"/>
              </a:buClr>
              <a:buSzPts val="1200"/>
              <a:buFont typeface="Noto Sans Symbols"/>
              <a:buNone/>
            </a:pPr>
            <a:r>
              <a:rPr b="0" i="1" lang="en-US" sz="1200" u="none" cap="none" strike="noStrike">
                <a:solidFill>
                  <a:srgbClr val="CC99F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
        <p:nvSpPr>
          <p:cNvPr id="12215" name="Google Shape;12215;p463"/>
          <p:cNvSpPr txBox="1"/>
          <p:nvPr/>
        </p:nvSpPr>
        <p:spPr>
          <a:xfrm>
            <a:off x="603250" y="3538538"/>
            <a:ext cx="4800600" cy="738187"/>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Beschreibung aus der Welt der Lebensmittel trifft das Erscheinungsbild des Hämangioms am besten?</a:t>
            </a:r>
            <a:endParaRPr/>
          </a:p>
          <a:p>
            <a:pPr indent="0" lvl="0" marL="0" marR="0" rtl="0" algn="l">
              <a:spcBef>
                <a:spcPts val="0"/>
              </a:spcBef>
              <a:spcAft>
                <a:spcPts val="0"/>
              </a:spcAft>
              <a:buNone/>
            </a:pPr>
            <a:r>
              <a:rPr b="1" i="0" lang="en-US" sz="1200" u="none" cap="none" strike="noStrike">
                <a:solidFill>
                  <a:srgbClr val="CC0000"/>
                </a:solidFill>
                <a:latin typeface="Arial"/>
                <a:ea typeface="Arial"/>
                <a:cs typeface="Arial"/>
                <a:sym typeface="Arial"/>
              </a:rPr>
              <a:t>„Tomatenketchup</a:t>
            </a:r>
            <a:r>
              <a:rPr b="1" i="0" lang="en-US" sz="1200" u="none" cap="none" strike="noStrike">
                <a:solidFill>
                  <a:srgbClr val="FF0000"/>
                </a:solidFill>
                <a:latin typeface="Arial"/>
                <a:ea typeface="Arial"/>
                <a:cs typeface="Arial"/>
                <a:sym typeface="Arial"/>
              </a:rPr>
              <a:t>-</a:t>
            </a:r>
            <a:r>
              <a:rPr b="1" i="0" lang="en-US" sz="1200" u="none" cap="none" strike="noStrike">
                <a:solidFill>
                  <a:srgbClr val="FF0000"/>
                </a:solidFill>
                <a:latin typeface="Arial"/>
                <a:ea typeface="Arial"/>
                <a:cs typeface="Arial"/>
                <a:sym typeface="Arial"/>
                <a:extLst>
                  <a:ext uri="http://customooxmlschemas.google.com/">
                    <go:slidesCustomData xmlns:go="http://customooxmlschemas.google.com/" textRoundtripDataId="67"/>
                  </a:ext>
                </a:extLst>
              </a:rPr>
              <a:t>Fundus</a:t>
            </a:r>
            <a:r>
              <a:rPr b="1" i="0" lang="en-US" sz="1200" u="none" cap="none" strike="noStrike">
                <a:solidFill>
                  <a:srgbClr val="FF0000"/>
                </a:solidFill>
                <a:latin typeface="Arial"/>
                <a:ea typeface="Arial"/>
                <a:cs typeface="Arial"/>
                <a:sym typeface="Arial"/>
              </a:rPr>
              <a:t>“</a:t>
            </a:r>
            <a:endParaRPr b="1" i="0" sz="1400" u="none" cap="none" strike="noStrike">
              <a:solidFill>
                <a:schemeClr val="dk1"/>
              </a:solidFill>
              <a:latin typeface="Arial"/>
              <a:ea typeface="Arial"/>
              <a:cs typeface="Arial"/>
              <a:sym typeface="Aria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5" name="Shape 815"/>
        <p:cNvGrpSpPr/>
        <p:nvPr/>
      </p:nvGrpSpPr>
      <p:grpSpPr>
        <a:xfrm>
          <a:off x="0" y="0"/>
          <a:ext cx="0" cy="0"/>
          <a:chOff x="0" y="0"/>
          <a:chExt cx="0" cy="0"/>
        </a:xfrm>
      </p:grpSpPr>
      <p:sp>
        <p:nvSpPr>
          <p:cNvPr id="816" name="Google Shape;816;p5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817" name="Google Shape;817;p5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18" name="Google Shape;818;p50"/>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819" name="Google Shape;819;p50"/>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820" name="Google Shape;820;p50"/>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821" name="Google Shape;821;p50"/>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822" name="Google Shape;822;p50"/>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823" name="Google Shape;823;p50"/>
          <p:cNvSpPr txBox="1"/>
          <p:nvPr/>
        </p:nvSpPr>
        <p:spPr>
          <a:xfrm>
            <a:off x="3378200" y="2478088"/>
            <a:ext cx="55785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unreife Sklera ist biegsam/elastisch. Daher kann ein anhaltend überdurchschnittlich hoher Augeninnendruck (IOD) zu einer </a:t>
            </a:r>
            <a:r>
              <a:rPr lang="en-US" sz="1200">
                <a:solidFill>
                  <a:srgbClr val="0000FF"/>
                </a:solidFill>
              </a:rPr>
              <a:t>Dehnung</a:t>
            </a:r>
            <a:r>
              <a:rPr b="0" i="0" lang="en-US" sz="1200" u="none" cap="none" strike="noStrike">
                <a:solidFill>
                  <a:srgbClr val="0000FF"/>
                </a:solidFill>
                <a:latin typeface="Arial"/>
                <a:ea typeface="Arial"/>
                <a:cs typeface="Arial"/>
                <a:sym typeface="Arial"/>
              </a:rPr>
              <a:t> führen, wodurch sich die Größe des Auges einschließlich seiner Achsenlänge vergrößert.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Es gibt zwei mit der Achsenlänge zusammenhängende Faktoren, die die diagnostischen Kriterien für ein </a:t>
            </a:r>
            <a:r>
              <a:rPr i="1" lang="en-US" sz="1200">
                <a:solidFill>
                  <a:srgbClr val="0000FF"/>
                </a:solidFill>
              </a:rPr>
              <a:t>Glaukom im Kindes- und Säuglingsalter </a:t>
            </a:r>
            <a:r>
              <a:rPr b="0" i="1" lang="en-US" sz="1200" u="none" cap="none" strike="noStrike">
                <a:solidFill>
                  <a:srgbClr val="0000FF"/>
                </a:solidFill>
                <a:latin typeface="Arial"/>
                <a:ea typeface="Arial"/>
                <a:cs typeface="Arial"/>
                <a:sym typeface="Arial"/>
              </a:rPr>
              <a:t>erfüllen. Der eine ist die Achsenlänge selbst; was ist der andere?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Axiale Myopie</a:t>
            </a:r>
            <a:endParaRPr/>
          </a:p>
        </p:txBody>
      </p:sp>
      <p:sp>
        <p:nvSpPr>
          <p:cNvPr id="824" name="Google Shape;824;p50"/>
          <p:cNvSpPr/>
          <p:nvPr/>
        </p:nvSpPr>
        <p:spPr>
          <a:xfrm>
            <a:off x="3883450" y="4056013"/>
            <a:ext cx="762000" cy="2382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825" name="Google Shape;825;p5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26" name="Google Shape;826;p50"/>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827" name="Google Shape;827;p5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828" name="Google Shape;828;p5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4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19" name="Shape 12219"/>
        <p:cNvGrpSpPr/>
        <p:nvPr/>
      </p:nvGrpSpPr>
      <p:grpSpPr>
        <a:xfrm>
          <a:off x="0" y="0"/>
          <a:ext cx="0" cy="0"/>
          <a:chOff x="0" y="0"/>
          <a:chExt cx="0" cy="0"/>
        </a:xfrm>
      </p:grpSpPr>
      <p:sp>
        <p:nvSpPr>
          <p:cNvPr id="12220" name="Google Shape;12220;p46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221" name="Google Shape;12221;p464"/>
          <p:cNvSpPr txBox="1"/>
          <p:nvPr/>
        </p:nvSpPr>
        <p:spPr>
          <a:xfrm>
            <a:off x="2368550" y="6089650"/>
            <a:ext cx="44070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Sturge-Weber-Syndrom: Fundus mit „Tomatenketchup“-Muster, rechtes Auge.</a:t>
            </a:r>
            <a:endParaRPr/>
          </a:p>
        </p:txBody>
      </p:sp>
      <p:pic>
        <p:nvPicPr>
          <p:cNvPr descr="SWS Choroidal-hemangioma" id="12222" name="Google Shape;12222;p464"/>
          <p:cNvPicPr preferRelativeResize="0"/>
          <p:nvPr/>
        </p:nvPicPr>
        <p:blipFill rotWithShape="1">
          <a:blip r:embed="rId3">
            <a:alphaModFix/>
          </a:blip>
          <a:srcRect b="0" l="0" r="0" t="0"/>
          <a:stretch/>
        </p:blipFill>
        <p:spPr>
          <a:xfrm>
            <a:off x="200025" y="1809750"/>
            <a:ext cx="8743950" cy="3238500"/>
          </a:xfrm>
          <a:prstGeom prst="rect">
            <a:avLst/>
          </a:prstGeom>
          <a:noFill/>
          <a:ln>
            <a:noFill/>
          </a:ln>
        </p:spPr>
      </p:pic>
      <p:sp>
        <p:nvSpPr>
          <p:cNvPr id="12223" name="Google Shape;12223;p46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27" name="Shape 12227"/>
        <p:cNvGrpSpPr/>
        <p:nvPr/>
      </p:nvGrpSpPr>
      <p:grpSpPr>
        <a:xfrm>
          <a:off x="0" y="0"/>
          <a:ext cx="0" cy="0"/>
          <a:chOff x="0" y="0"/>
          <a:chExt cx="0" cy="0"/>
        </a:xfrm>
      </p:grpSpPr>
      <p:sp>
        <p:nvSpPr>
          <p:cNvPr id="12228" name="Google Shape;12228;p46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229" name="Google Shape;12229;p46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230" name="Google Shape;12230;p46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231" name="Google Shape;12231;p46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232" name="Google Shape;12232;p46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233" name="Google Shape;12233;p46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234" name="Google Shape;12234;p46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235" name="Google Shape;12235;p465"/>
          <p:cNvCxnSpPr>
            <a:stCxn id="1222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236" name="Google Shape;12236;p465"/>
          <p:cNvCxnSpPr>
            <a:stCxn id="1222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237" name="Google Shape;12237;p46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2238" name="Google Shape;12238;p46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239" name="Google Shape;12239;p46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240" name="Google Shape;12240;p46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241" name="Google Shape;12241;p46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242" name="Google Shape;12242;p46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243" name="Google Shape;12243;p46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244" name="Google Shape;12244;p46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245" name="Google Shape;12245;p46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246" name="Google Shape;12246;p46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247" name="Google Shape;12247;p46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248" name="Google Shape;12248;p46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249" name="Google Shape;12249;p46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250" name="Google Shape;12250;p46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251" name="Google Shape;12251;p46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252" name="Google Shape;12252;p46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253" name="Google Shape;12253;p46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254" name="Google Shape;12254;p46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255" name="Google Shape;12255;p46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256" name="Google Shape;12256;p465"/>
          <p:cNvSpPr txBox="1"/>
          <p:nvPr/>
        </p:nvSpPr>
        <p:spPr>
          <a:xfrm>
            <a:off x="4797425" y="4370400"/>
            <a:ext cx="1822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257" name="Google Shape;12257;p46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258" name="Google Shape;12258;p465"/>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259" name="Google Shape;12259;p465"/>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260" name="Google Shape;12260;p46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261" name="Google Shape;12261;p46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262" name="Google Shape;12262;p46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263" name="Google Shape;12263;p46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264" name="Google Shape;12264;p46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265" name="Google Shape;12265;p46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266" name="Google Shape;12266;p465"/>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Kurz gesagt: Was ist das</a:t>
            </a:r>
            <a:r>
              <a:rPr i="1" lang="en-US" sz="1200">
                <a:solidFill>
                  <a:schemeClr val="dk1"/>
                </a:solidFill>
              </a:rPr>
              <a:t> Sturge-Weber-Syndrom-Syndrom-Syndrom-Syndrom</a:t>
            </a:r>
            <a:r>
              <a:rPr b="0" i="1" lang="en-US" sz="1200" u="none" cap="none" strike="noStrike">
                <a:solidFill>
                  <a:schemeClr val="dk1"/>
                </a:solidFill>
                <a:latin typeface="Arial"/>
                <a:ea typeface="Arial"/>
                <a:cs typeface="Arial"/>
                <a:sym typeface="Arial"/>
              </a:rPr>
              <a:t>-Syndrom (SWS) für eine Erkrankung?</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Was ist das klassische Hautmerkmal bei SWS?</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Was ist der klassische Befund im DFE?</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CC99FF"/>
              </a:buClr>
              <a:buSzPts val="1200"/>
              <a:buFont typeface="Noto Sans Symbols"/>
              <a:buNone/>
            </a:pPr>
            <a:r>
              <a:rPr b="0" i="0" lang="en-US" sz="1200" u="none" cap="none" strike="noStrike">
                <a:solidFill>
                  <a:srgbClr val="CC99FF"/>
                </a:solidFill>
                <a:latin typeface="Arial"/>
                <a:ea typeface="Arial"/>
                <a:cs typeface="Arial"/>
                <a:sym typeface="Arial"/>
              </a:rPr>
              <a:t>Eine glaukomatöse Exkavation in diesem Auge</a:t>
            </a:r>
            <a:endParaRPr/>
          </a:p>
        </p:txBody>
      </p:sp>
    </p:spTree>
  </p:cSld>
  <p:clrMapOvr>
    <a:masterClrMapping/>
  </p:clrMapOvr>
</p:sld>
</file>

<file path=ppt/slides/slide4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70" name="Shape 12270"/>
        <p:cNvGrpSpPr/>
        <p:nvPr/>
      </p:nvGrpSpPr>
      <p:grpSpPr>
        <a:xfrm>
          <a:off x="0" y="0"/>
          <a:ext cx="0" cy="0"/>
          <a:chOff x="0" y="0"/>
          <a:chExt cx="0" cy="0"/>
        </a:xfrm>
      </p:grpSpPr>
      <p:sp>
        <p:nvSpPr>
          <p:cNvPr id="12271" name="Google Shape;12271;p46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272" name="Google Shape;12272;p46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273" name="Google Shape;12273;p46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274" name="Google Shape;12274;p46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275" name="Google Shape;12275;p46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276" name="Google Shape;12276;p46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277" name="Google Shape;12277;p46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278" name="Google Shape;12278;p466"/>
          <p:cNvCxnSpPr>
            <a:stCxn id="1227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279" name="Google Shape;12279;p466"/>
          <p:cNvCxnSpPr>
            <a:stCxn id="1227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280" name="Google Shape;12280;p46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281" name="Google Shape;12281;p46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282" name="Google Shape;12282;p46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283" name="Google Shape;12283;p46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284" name="Google Shape;12284;p46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285" name="Google Shape;12285;p46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286" name="Google Shape;12286;p46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287" name="Google Shape;12287;p46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288" name="Google Shape;12288;p46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289" name="Google Shape;12289;p46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290" name="Google Shape;12290;p46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291" name="Google Shape;12291;p46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292" name="Google Shape;12292;p46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293" name="Google Shape;12293;p46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294" name="Google Shape;12294;p46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295" name="Google Shape;12295;p46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296" name="Google Shape;12296;p46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297" name="Google Shape;12297;p46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298" name="Google Shape;12298;p46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299" name="Google Shape;12299;p466"/>
          <p:cNvSpPr txBox="1"/>
          <p:nvPr/>
        </p:nvSpPr>
        <p:spPr>
          <a:xfrm>
            <a:off x="4797425" y="4370400"/>
            <a:ext cx="1947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300" name="Google Shape;12300;p46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301" name="Google Shape;12301;p466"/>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302" name="Google Shape;12302;p46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303" name="Google Shape;12303;p46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304" name="Google Shape;12304;p46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305" name="Google Shape;12305;p46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306" name="Google Shape;12306;p46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307" name="Google Shape;12307;p46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308" name="Google Shape;12308;p46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309" name="Google Shape;12309;p466"/>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Kurz gesagt: Was ist das</a:t>
            </a:r>
            <a:r>
              <a:rPr i="1" lang="en-US" sz="1200">
                <a:solidFill>
                  <a:schemeClr val="dk1"/>
                </a:solidFill>
              </a:rPr>
              <a:t> Sturge-Weber-Syndrom-Syndrom-Syndrom-Syndrom</a:t>
            </a:r>
            <a:r>
              <a:rPr b="0" i="1" lang="en-US" sz="1200" u="none" cap="none" strike="noStrike">
                <a:solidFill>
                  <a:schemeClr val="dk1"/>
                </a:solidFill>
                <a:latin typeface="Arial"/>
                <a:ea typeface="Arial"/>
                <a:cs typeface="Arial"/>
                <a:sym typeface="Arial"/>
              </a:rPr>
              <a:t>-Syndrom (SWS) für eine Erkrankung?</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Was ist das klassische Hautbefund bei SWS?</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Das </a:t>
            </a:r>
            <a:r>
              <a:rPr b="1" i="0" lang="en-US" sz="1200" u="none" cap="none" strike="noStrike">
                <a:solidFill>
                  <a:srgbClr val="D60093"/>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D60093"/>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Was ist der klassische Befund im DFE?</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Eine glaukomatöse Exkavation in diesem Auge</a:t>
            </a:r>
            <a:endParaRPr/>
          </a:p>
        </p:txBody>
      </p:sp>
    </p:spTree>
  </p:cSld>
  <p:clrMapOvr>
    <a:masterClrMapping/>
  </p:clrMapOvr>
</p:sld>
</file>

<file path=ppt/slides/slide4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13" name="Shape 12313"/>
        <p:cNvGrpSpPr/>
        <p:nvPr/>
      </p:nvGrpSpPr>
      <p:grpSpPr>
        <a:xfrm>
          <a:off x="0" y="0"/>
          <a:ext cx="0" cy="0"/>
          <a:chOff x="0" y="0"/>
          <a:chExt cx="0" cy="0"/>
        </a:xfrm>
      </p:grpSpPr>
      <p:sp>
        <p:nvSpPr>
          <p:cNvPr id="12314" name="Google Shape;12314;p46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315" name="Google Shape;12315;p467"/>
          <p:cNvSpPr txBox="1"/>
          <p:nvPr/>
        </p:nvSpPr>
        <p:spPr>
          <a:xfrm>
            <a:off x="1054100" y="5973763"/>
            <a:ext cx="70359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Sturge-Weber: Dieselben Bilder, aber beachten Sie die glaukomatöse Exkavation auf der betroffenen Seite, die Sie beim ersten Mal übersehen haben (mir ist sie auch entgangen).</a:t>
            </a:r>
            <a:endParaRPr/>
          </a:p>
        </p:txBody>
      </p:sp>
      <p:pic>
        <p:nvPicPr>
          <p:cNvPr descr="SWS Choroidal-hemangioma" id="12316" name="Google Shape;12316;p467"/>
          <p:cNvPicPr preferRelativeResize="0"/>
          <p:nvPr/>
        </p:nvPicPr>
        <p:blipFill rotWithShape="1">
          <a:blip r:embed="rId3">
            <a:alphaModFix/>
          </a:blip>
          <a:srcRect b="0" l="0" r="0" t="0"/>
          <a:stretch/>
        </p:blipFill>
        <p:spPr>
          <a:xfrm>
            <a:off x="200025" y="1809750"/>
            <a:ext cx="8743950" cy="3238500"/>
          </a:xfrm>
          <a:prstGeom prst="rect">
            <a:avLst/>
          </a:prstGeom>
          <a:noFill/>
          <a:ln>
            <a:noFill/>
          </a:ln>
        </p:spPr>
      </p:pic>
      <p:sp>
        <p:nvSpPr>
          <p:cNvPr id="12317" name="Google Shape;12317;p46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21" name="Shape 12321"/>
        <p:cNvGrpSpPr/>
        <p:nvPr/>
      </p:nvGrpSpPr>
      <p:grpSpPr>
        <a:xfrm>
          <a:off x="0" y="0"/>
          <a:ext cx="0" cy="0"/>
          <a:chOff x="0" y="0"/>
          <a:chExt cx="0" cy="0"/>
        </a:xfrm>
      </p:grpSpPr>
      <p:sp>
        <p:nvSpPr>
          <p:cNvPr id="12322" name="Google Shape;12322;p46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323" name="Google Shape;12323;p46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324" name="Google Shape;12324;p46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325" name="Google Shape;12325;p46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326" name="Google Shape;12326;p46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327" name="Google Shape;12327;p46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328" name="Google Shape;12328;p46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329" name="Google Shape;12329;p468"/>
          <p:cNvCxnSpPr>
            <a:stCxn id="1232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330" name="Google Shape;12330;p468"/>
          <p:cNvCxnSpPr>
            <a:stCxn id="1232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331" name="Google Shape;12331;p468"/>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332" name="Google Shape;12332;p46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333" name="Google Shape;12333;p46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334" name="Google Shape;12334;p46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335" name="Google Shape;12335;p46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336" name="Google Shape;12336;p46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337" name="Google Shape;12337;p46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338" name="Google Shape;12338;p46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339" name="Google Shape;12339;p46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340" name="Google Shape;12340;p46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341" name="Google Shape;12341;p46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342" name="Google Shape;12342;p46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343" name="Google Shape;12343;p46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344" name="Google Shape;12344;p46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345" name="Google Shape;12345;p46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346" name="Google Shape;12346;p46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347" name="Google Shape;12347;p46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348" name="Google Shape;12348;p46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349" name="Google Shape;12349;p46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350" name="Google Shape;12350;p468"/>
          <p:cNvSpPr txBox="1"/>
          <p:nvPr/>
        </p:nvSpPr>
        <p:spPr>
          <a:xfrm>
            <a:off x="4797425" y="4370400"/>
            <a:ext cx="1822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351" name="Google Shape;12351;p46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352" name="Google Shape;12352;p468"/>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353" name="Google Shape;12353;p468"/>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354" name="Google Shape;12354;p46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355" name="Google Shape;12355;p46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356" name="Google Shape;12356;p46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357" name="Google Shape;12357;p46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358" name="Google Shape;12358;p46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359" name="Google Shape;12359;p46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360" name="Google Shape;12360;p468"/>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361" name="Google Shape;12361;p468"/>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--Erhöhter episkleraler Venendruck (EVP)</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--Erhöhte Durchblutung des Ziliarkörpers  übermäßige Kammerwasserproduktion</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--Entwicklungsstörung des Kammerwinkels</a:t>
            </a:r>
            <a:endParaRPr/>
          </a:p>
        </p:txBody>
      </p:sp>
    </p:spTree>
  </p:cSld>
  <p:clrMapOvr>
    <a:masterClrMapping/>
  </p:clrMapOvr>
</p:sld>
</file>

<file path=ppt/slides/slide4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65" name="Shape 12365"/>
        <p:cNvGrpSpPr/>
        <p:nvPr/>
      </p:nvGrpSpPr>
      <p:grpSpPr>
        <a:xfrm>
          <a:off x="0" y="0"/>
          <a:ext cx="0" cy="0"/>
          <a:chOff x="0" y="0"/>
          <a:chExt cx="0" cy="0"/>
        </a:xfrm>
      </p:grpSpPr>
      <p:sp>
        <p:nvSpPr>
          <p:cNvPr id="12366" name="Google Shape;12366;p46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367" name="Google Shape;12367;p46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368" name="Google Shape;12368;p46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369" name="Google Shape;12369;p46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370" name="Google Shape;12370;p46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371" name="Google Shape;12371;p46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372" name="Google Shape;12372;p46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373" name="Google Shape;12373;p469"/>
          <p:cNvCxnSpPr>
            <a:stCxn id="1236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374" name="Google Shape;12374;p469"/>
          <p:cNvCxnSpPr>
            <a:stCxn id="1236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375" name="Google Shape;12375;p46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376" name="Google Shape;12376;p46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377" name="Google Shape;12377;p46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378" name="Google Shape;12378;p46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379" name="Google Shape;12379;p46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380" name="Google Shape;12380;p46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381" name="Google Shape;12381;p46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382" name="Google Shape;12382;p46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383" name="Google Shape;12383;p46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384" name="Google Shape;12384;p46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385" name="Google Shape;12385;p46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386" name="Google Shape;12386;p46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387" name="Google Shape;12387;p46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388" name="Google Shape;12388;p46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389" name="Google Shape;12389;p46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390" name="Google Shape;12390;p46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391" name="Google Shape;12391;p46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392" name="Google Shape;12392;p46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393" name="Google Shape;12393;p46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394" name="Google Shape;12394;p469"/>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395" name="Google Shape;12395;p46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396" name="Google Shape;12396;p469"/>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397" name="Google Shape;12397;p469"/>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398" name="Google Shape;12398;p46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399" name="Google Shape;12399;p46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400" name="Google Shape;12400;p46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401" name="Google Shape;12401;p46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402" name="Google Shape;12402;p46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403" name="Google Shape;12403;p46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404" name="Google Shape;12404;p469"/>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405" name="Google Shape;12405;p469"/>
          <p:cNvSpPr txBox="1"/>
          <p:nvPr/>
        </p:nvSpPr>
        <p:spPr>
          <a:xfrm>
            <a:off x="390525" y="4746625"/>
            <a:ext cx="7245300" cy="1380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1" lang="en-US" sz="1200" u="none" cap="none" strike="noStrike">
                <a:solidFill>
                  <a:srgbClr val="FFFF84"/>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--Erhöhter episkleraler Venendruck (EVP)</a:t>
            </a:r>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--Erhöhte Durchblutung des Ziliarkörpers  übermäßige Kammerwasserproduktion</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Clr>
                <a:srgbClr val="FFFF84"/>
              </a:buClr>
              <a:buSzPts val="1200"/>
              <a:buFont typeface="Noto Sans Symbols"/>
              <a:buNone/>
            </a:pPr>
            <a:r>
              <a:rPr b="0" i="0" lang="en-US" sz="1200" u="none" cap="none" strike="noStrike">
                <a:solidFill>
                  <a:srgbClr val="FFFF84"/>
                </a:solidFill>
                <a:latin typeface="Arial"/>
                <a:ea typeface="Arial"/>
                <a:cs typeface="Arial"/>
                <a:sym typeface="Arial"/>
              </a:rPr>
              <a:t>--Entwicklungsstörung des Kammerwinkels</a:t>
            </a:r>
            <a:endParaRPr/>
          </a:p>
        </p:txBody>
      </p:sp>
    </p:spTree>
  </p:cSld>
  <p:clrMapOvr>
    <a:masterClrMapping/>
  </p:clrMapOvr>
</p:sld>
</file>

<file path=ppt/slides/slide4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09" name="Shape 12409"/>
        <p:cNvGrpSpPr/>
        <p:nvPr/>
      </p:nvGrpSpPr>
      <p:grpSpPr>
        <a:xfrm>
          <a:off x="0" y="0"/>
          <a:ext cx="0" cy="0"/>
          <a:chOff x="0" y="0"/>
          <a:chExt cx="0" cy="0"/>
        </a:xfrm>
      </p:grpSpPr>
      <p:sp>
        <p:nvSpPr>
          <p:cNvPr id="12410" name="Google Shape;12410;p47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411" name="Google Shape;12411;p47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412" name="Google Shape;12412;p47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413" name="Google Shape;12413;p47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414" name="Google Shape;12414;p47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415" name="Google Shape;12415;p47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416" name="Google Shape;12416;p47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417" name="Google Shape;12417;p470"/>
          <p:cNvCxnSpPr>
            <a:stCxn id="1241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418" name="Google Shape;12418;p470"/>
          <p:cNvCxnSpPr>
            <a:stCxn id="1241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419" name="Google Shape;12419;p470"/>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420" name="Google Shape;12420;p47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421" name="Google Shape;12421;p47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422" name="Google Shape;12422;p47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423" name="Google Shape;12423;p47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424" name="Google Shape;12424;p47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425" name="Google Shape;12425;p47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426" name="Google Shape;12426;p47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427" name="Google Shape;12427;p47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428" name="Google Shape;12428;p47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429" name="Google Shape;12429;p47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430" name="Google Shape;12430;p47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431" name="Google Shape;12431;p47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432" name="Google Shape;12432;p47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433" name="Google Shape;12433;p47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434" name="Google Shape;12434;p47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435" name="Google Shape;12435;p47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436" name="Google Shape;12436;p47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437" name="Google Shape;12437;p47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438" name="Google Shape;12438;p470"/>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439" name="Google Shape;12439;p470"/>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440" name="Google Shape;12440;p470"/>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441" name="Google Shape;12441;p470"/>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442" name="Google Shape;12442;p47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443" name="Google Shape;12443;p47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444" name="Google Shape;12444;p47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445" name="Google Shape;12445;p47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446" name="Google Shape;12446;p47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447" name="Google Shape;12447;p47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448" name="Google Shape;12448;p470"/>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449" name="Google Shape;12449;p470"/>
          <p:cNvSpPr txBox="1"/>
          <p:nvPr/>
        </p:nvSpPr>
        <p:spPr>
          <a:xfrm>
            <a:off x="390525" y="4746625"/>
            <a:ext cx="7245300" cy="1380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p:txBody>
      </p:sp>
      <p:sp>
        <p:nvSpPr>
          <p:cNvPr id="12450" name="Google Shape;12450;p470"/>
          <p:cNvSpPr txBox="1"/>
          <p:nvPr/>
        </p:nvSpPr>
        <p:spPr>
          <a:xfrm>
            <a:off x="3263900" y="5744838"/>
            <a:ext cx="13017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Hinweis folgt</a:t>
            </a:r>
            <a:endParaRPr/>
          </a:p>
        </p:txBody>
      </p:sp>
    </p:spTree>
  </p:cSld>
  <p:clrMapOvr>
    <a:masterClrMapping/>
  </p:clrMapOvr>
</p:sld>
</file>

<file path=ppt/slides/slide4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54" name="Shape 12454"/>
        <p:cNvGrpSpPr/>
        <p:nvPr/>
      </p:nvGrpSpPr>
      <p:grpSpPr>
        <a:xfrm>
          <a:off x="0" y="0"/>
          <a:ext cx="0" cy="0"/>
          <a:chOff x="0" y="0"/>
          <a:chExt cx="0" cy="0"/>
        </a:xfrm>
      </p:grpSpPr>
      <p:sp>
        <p:nvSpPr>
          <p:cNvPr id="12455" name="Google Shape;12455;p47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456" name="Google Shape;12456;p47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457" name="Google Shape;12457;p47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458" name="Google Shape;12458;p47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459" name="Google Shape;12459;p47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460" name="Google Shape;12460;p47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461" name="Google Shape;12461;p47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462" name="Google Shape;12462;p471"/>
          <p:cNvCxnSpPr>
            <a:stCxn id="1245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463" name="Google Shape;12463;p471"/>
          <p:cNvCxnSpPr>
            <a:stCxn id="1245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464" name="Google Shape;12464;p47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465" name="Google Shape;12465;p47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466" name="Google Shape;12466;p47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467" name="Google Shape;12467;p47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468" name="Google Shape;12468;p47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469" name="Google Shape;12469;p47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470" name="Google Shape;12470;p47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471" name="Google Shape;12471;p47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472" name="Google Shape;12472;p47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473" name="Google Shape;12473;p47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474" name="Google Shape;12474;p47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475" name="Google Shape;12475;p47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476" name="Google Shape;12476;p47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477" name="Google Shape;12477;p47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478" name="Google Shape;12478;p47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479" name="Google Shape;12479;p47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480" name="Google Shape;12480;p47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481" name="Google Shape;12481;p47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482" name="Google Shape;12482;p47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483" name="Google Shape;12483;p471"/>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484" name="Google Shape;12484;p47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485" name="Google Shape;12485;p471"/>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486" name="Google Shape;12486;p47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487" name="Google Shape;12487;p47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488" name="Google Shape;12488;p47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489" name="Google Shape;12489;p47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490" name="Google Shape;12490;p47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491" name="Google Shape;12491;p47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492" name="Google Shape;12492;p47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493" name="Google Shape;12493;p471"/>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494" name="Google Shape;12494;p471"/>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p:txBody>
      </p:sp>
      <p:sp>
        <p:nvSpPr>
          <p:cNvPr id="12495" name="Google Shape;12495;p471"/>
          <p:cNvSpPr/>
          <p:nvPr/>
        </p:nvSpPr>
        <p:spPr>
          <a:xfrm>
            <a:off x="5899138" y="5591538"/>
            <a:ext cx="228600" cy="457200"/>
          </a:xfrm>
          <a:prstGeom prst="rightBrace">
            <a:avLst>
              <a:gd fmla="val 8333" name="adj1"/>
              <a:gd fmla="val 50000" name="adj2"/>
            </a:avLst>
          </a:prstGeom>
          <a:noFill/>
          <a:ln cap="flat" cmpd="sng" w="127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2496" name="Google Shape;12496;p471"/>
          <p:cNvCxnSpPr/>
          <p:nvPr/>
        </p:nvCxnSpPr>
        <p:spPr>
          <a:xfrm rot="10800000">
            <a:off x="5262575" y="6150788"/>
            <a:ext cx="381000" cy="0"/>
          </a:xfrm>
          <a:prstGeom prst="straightConnector1">
            <a:avLst/>
          </a:prstGeom>
          <a:noFill/>
          <a:ln cap="flat" cmpd="sng" w="9525">
            <a:solidFill>
              <a:schemeClr val="dk1"/>
            </a:solidFill>
            <a:prstDash val="solid"/>
            <a:round/>
            <a:headEnd len="sm" w="sm" type="none"/>
            <a:tailEnd len="med" w="med" type="triangle"/>
          </a:ln>
        </p:spPr>
      </p:cxnSp>
      <p:sp>
        <p:nvSpPr>
          <p:cNvPr id="12497" name="Google Shape;12497;p471"/>
          <p:cNvSpPr txBox="1"/>
          <p:nvPr/>
        </p:nvSpPr>
        <p:spPr>
          <a:xfrm>
            <a:off x="6134113" y="5622600"/>
            <a:ext cx="24687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2</a:t>
            </a:r>
            <a:r>
              <a:rPr b="0" baseline="30000" i="1" lang="en-US" sz="1200" u="none" cap="none" strike="noStrike">
                <a:solidFill>
                  <a:schemeClr val="dk1"/>
                </a:solidFill>
                <a:latin typeface="Arial"/>
                <a:ea typeface="Arial"/>
                <a:cs typeface="Arial"/>
                <a:sym typeface="Arial"/>
              </a:rPr>
              <a:t>o</a:t>
            </a:r>
            <a:r>
              <a:rPr b="0" i="1" lang="en-US" sz="1200" u="none" cap="none" strike="noStrike">
                <a:solidFill>
                  <a:schemeClr val="dk1"/>
                </a:solidFill>
                <a:latin typeface="Arial"/>
                <a:ea typeface="Arial"/>
                <a:cs typeface="Arial"/>
                <a:sym typeface="Arial"/>
              </a:rPr>
              <a:t> e auf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68"/>
                  </a:ext>
                </a:extLst>
              </a:rPr>
              <a:t>Anomalien</a:t>
            </a:r>
            <a:r>
              <a:rPr b="0" i="1" lang="en-US" sz="1200" u="none" cap="none" strike="noStrike">
                <a:solidFill>
                  <a:schemeClr val="dk1"/>
                </a:solidFill>
                <a:latin typeface="Arial"/>
                <a:ea typeface="Arial"/>
                <a:cs typeface="Arial"/>
                <a:sym typeface="Arial"/>
              </a:rPr>
              <a:t> des Augenkreislaufs</a:t>
            </a:r>
            <a:endParaRPr/>
          </a:p>
        </p:txBody>
      </p:sp>
      <p:sp>
        <p:nvSpPr>
          <p:cNvPr id="12498" name="Google Shape;12498;p471"/>
          <p:cNvSpPr txBox="1"/>
          <p:nvPr/>
        </p:nvSpPr>
        <p:spPr>
          <a:xfrm>
            <a:off x="5637213" y="6048738"/>
            <a:ext cx="1900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Eine nicht-zirkulatorische Anomalie</a:t>
            </a:r>
            <a:endParaRPr/>
          </a:p>
        </p:txBody>
      </p:sp>
    </p:spTree>
  </p:cSld>
  <p:clrMapOvr>
    <a:masterClrMapping/>
  </p:clrMapOvr>
</p:sld>
</file>

<file path=ppt/slides/slide4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02" name="Shape 12502"/>
        <p:cNvGrpSpPr/>
        <p:nvPr/>
      </p:nvGrpSpPr>
      <p:grpSpPr>
        <a:xfrm>
          <a:off x="0" y="0"/>
          <a:ext cx="0" cy="0"/>
          <a:chOff x="0" y="0"/>
          <a:chExt cx="0" cy="0"/>
        </a:xfrm>
      </p:grpSpPr>
      <p:sp>
        <p:nvSpPr>
          <p:cNvPr id="12503" name="Google Shape;12503;p47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504" name="Google Shape;12504;p47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505" name="Google Shape;12505;p47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506" name="Google Shape;12506;p47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507" name="Google Shape;12507;p47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508" name="Google Shape;12508;p47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509" name="Google Shape;12509;p47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510" name="Google Shape;12510;p472"/>
          <p:cNvCxnSpPr>
            <a:stCxn id="1250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511" name="Google Shape;12511;p472"/>
          <p:cNvCxnSpPr>
            <a:stCxn id="1250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512" name="Google Shape;12512;p47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513" name="Google Shape;12513;p47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514" name="Google Shape;12514;p47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515" name="Google Shape;12515;p47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516" name="Google Shape;12516;p47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517" name="Google Shape;12517;p47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518" name="Google Shape;12518;p47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519" name="Google Shape;12519;p47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520" name="Google Shape;12520;p47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521" name="Google Shape;12521;p47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522" name="Google Shape;12522;p47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523" name="Google Shape;12523;p47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524" name="Google Shape;12524;p47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525" name="Google Shape;12525;p47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526" name="Google Shape;12526;p47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527" name="Google Shape;12527;p47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528" name="Google Shape;12528;p47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529" name="Google Shape;12529;p47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530" name="Google Shape;12530;p47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531" name="Google Shape;12531;p472"/>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532" name="Google Shape;12532;p47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533" name="Google Shape;12533;p472"/>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534" name="Google Shape;12534;p472"/>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535" name="Google Shape;12535;p47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536" name="Google Shape;12536;p47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537" name="Google Shape;12537;p47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538" name="Google Shape;12538;p47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539" name="Google Shape;12539;p47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540" name="Google Shape;12540;p47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541" name="Google Shape;12541;p472"/>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542" name="Google Shape;12542;p472"/>
          <p:cNvSpPr txBox="1"/>
          <p:nvPr/>
        </p:nvSpPr>
        <p:spPr>
          <a:xfrm>
            <a:off x="390525" y="4746625"/>
            <a:ext cx="7245300" cy="1380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 Erhöhter episkleraler Venendruck </a:t>
            </a:r>
            <a:r>
              <a:rPr b="0" i="0" lang="en-US" sz="1200" u="none" cap="none" strike="noStrike">
                <a:solidFill>
                  <a:srgbClr val="0000FF"/>
                </a:solidFill>
                <a:latin typeface="Arial"/>
                <a:ea typeface="Arial"/>
                <a:cs typeface="Arial"/>
                <a:sym typeface="Arial"/>
              </a:rPr>
              <a:t>(</a:t>
            </a:r>
            <a:r>
              <a:rPr lang="en-US" sz="1200">
                <a:solidFill>
                  <a:srgbClr val="0000FF"/>
                </a:solidFill>
              </a:rPr>
              <a:t>Episkleral venous pressure (EVP)</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12543" name="Google Shape;12543;p472"/>
          <p:cNvSpPr/>
          <p:nvPr/>
        </p:nvSpPr>
        <p:spPr>
          <a:xfrm>
            <a:off x="1163655" y="5526950"/>
            <a:ext cx="4130700" cy="2286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drei Wörter</a:t>
            </a:r>
            <a:endParaRPr/>
          </a:p>
        </p:txBody>
      </p:sp>
      <p:sp>
        <p:nvSpPr>
          <p:cNvPr id="12544" name="Google Shape;12544;p472"/>
          <p:cNvSpPr/>
          <p:nvPr/>
        </p:nvSpPr>
        <p:spPr>
          <a:xfrm>
            <a:off x="5899138" y="5591538"/>
            <a:ext cx="228600" cy="457200"/>
          </a:xfrm>
          <a:prstGeom prst="rightBrace">
            <a:avLst>
              <a:gd fmla="val 8333" name="adj1"/>
              <a:gd fmla="val 50000" name="adj2"/>
            </a:avLst>
          </a:prstGeom>
          <a:noFill/>
          <a:ln cap="flat" cmpd="sng" w="127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2545" name="Google Shape;12545;p472"/>
          <p:cNvCxnSpPr/>
          <p:nvPr/>
        </p:nvCxnSpPr>
        <p:spPr>
          <a:xfrm rot="10800000">
            <a:off x="5262575" y="6150788"/>
            <a:ext cx="381000" cy="0"/>
          </a:xfrm>
          <a:prstGeom prst="straightConnector1">
            <a:avLst/>
          </a:prstGeom>
          <a:noFill/>
          <a:ln cap="flat" cmpd="sng" w="9525">
            <a:solidFill>
              <a:schemeClr val="dk1"/>
            </a:solidFill>
            <a:prstDash val="solid"/>
            <a:round/>
            <a:headEnd len="sm" w="sm" type="none"/>
            <a:tailEnd len="med" w="med" type="triangle"/>
          </a:ln>
        </p:spPr>
      </p:cxnSp>
      <p:sp>
        <p:nvSpPr>
          <p:cNvPr id="12546" name="Google Shape;12546;p472"/>
          <p:cNvSpPr txBox="1"/>
          <p:nvPr/>
        </p:nvSpPr>
        <p:spPr>
          <a:xfrm>
            <a:off x="6134113" y="5622600"/>
            <a:ext cx="24687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2</a:t>
            </a:r>
            <a:r>
              <a:rPr b="0" baseline="30000" i="1" lang="en-US" sz="1200" u="none" cap="none" strike="noStrike">
                <a:solidFill>
                  <a:schemeClr val="dk1"/>
                </a:solidFill>
                <a:latin typeface="Arial"/>
                <a:ea typeface="Arial"/>
                <a:cs typeface="Arial"/>
                <a:sym typeface="Arial"/>
              </a:rPr>
              <a:t>o</a:t>
            </a:r>
            <a:r>
              <a:rPr b="0" i="1" lang="en-US" sz="1200" u="none" cap="none" strike="noStrike">
                <a:solidFill>
                  <a:schemeClr val="dk1"/>
                </a:solidFill>
                <a:latin typeface="Arial"/>
                <a:ea typeface="Arial"/>
                <a:cs typeface="Arial"/>
                <a:sym typeface="Arial"/>
              </a:rPr>
              <a:t> e auf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69"/>
                  </a:ext>
                </a:extLst>
              </a:rPr>
              <a:t>Anomalien</a:t>
            </a:r>
            <a:r>
              <a:rPr b="0" i="1" lang="en-US" sz="1200" u="none" cap="none" strike="noStrike">
                <a:solidFill>
                  <a:schemeClr val="dk1"/>
                </a:solidFill>
                <a:latin typeface="Arial"/>
                <a:ea typeface="Arial"/>
                <a:cs typeface="Arial"/>
                <a:sym typeface="Arial"/>
              </a:rPr>
              <a:t> des Augenkreislaufs</a:t>
            </a:r>
            <a:endParaRPr/>
          </a:p>
        </p:txBody>
      </p:sp>
      <p:sp>
        <p:nvSpPr>
          <p:cNvPr id="12547" name="Google Shape;12547;p472"/>
          <p:cNvSpPr txBox="1"/>
          <p:nvPr/>
        </p:nvSpPr>
        <p:spPr>
          <a:xfrm>
            <a:off x="5637213" y="6048738"/>
            <a:ext cx="1900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Eine nicht-zirkulatorische Anomalie</a:t>
            </a:r>
            <a:endParaRPr/>
          </a:p>
        </p:txBody>
      </p:sp>
    </p:spTree>
  </p:cSld>
  <p:clrMapOvr>
    <a:masterClrMapping/>
  </p:clrMapOvr>
</p:sld>
</file>

<file path=ppt/slides/slide4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51" name="Shape 12551"/>
        <p:cNvGrpSpPr/>
        <p:nvPr/>
      </p:nvGrpSpPr>
      <p:grpSpPr>
        <a:xfrm>
          <a:off x="0" y="0"/>
          <a:ext cx="0" cy="0"/>
          <a:chOff x="0" y="0"/>
          <a:chExt cx="0" cy="0"/>
        </a:xfrm>
      </p:grpSpPr>
      <p:sp>
        <p:nvSpPr>
          <p:cNvPr id="12552" name="Google Shape;12552;p47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553" name="Google Shape;12553;p47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554" name="Google Shape;12554;p47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555" name="Google Shape;12555;p47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556" name="Google Shape;12556;p47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557" name="Google Shape;12557;p47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558" name="Google Shape;12558;p47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559" name="Google Shape;12559;p473"/>
          <p:cNvCxnSpPr>
            <a:stCxn id="1255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560" name="Google Shape;12560;p473"/>
          <p:cNvCxnSpPr>
            <a:stCxn id="1255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561" name="Google Shape;12561;p47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2562" name="Google Shape;12562;p47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563" name="Google Shape;12563;p47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564" name="Google Shape;12564;p47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565" name="Google Shape;12565;p47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566" name="Google Shape;12566;p47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567" name="Google Shape;12567;p47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568" name="Google Shape;12568;p47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569" name="Google Shape;12569;p47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570" name="Google Shape;12570;p47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571" name="Google Shape;12571;p47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572" name="Google Shape;12572;p47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573" name="Google Shape;12573;p47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574" name="Google Shape;12574;p47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575" name="Google Shape;12575;p47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576" name="Google Shape;12576;p47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577" name="Google Shape;12577;p47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578" name="Google Shape;12578;p47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579" name="Google Shape;12579;p47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580" name="Google Shape;12580;p473"/>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581" name="Google Shape;12581;p47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582" name="Google Shape;12582;p473"/>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583" name="Google Shape;12583;p47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584" name="Google Shape;12584;p47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585" name="Google Shape;12585;p47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586" name="Google Shape;12586;p47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587" name="Google Shape;12587;p47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588" name="Google Shape;12588;p47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589" name="Google Shape;12589;p47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590" name="Google Shape;12590;p473"/>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591" name="Google Shape;12591;p473"/>
          <p:cNvSpPr txBox="1"/>
          <p:nvPr/>
        </p:nvSpPr>
        <p:spPr>
          <a:xfrm>
            <a:off x="390525" y="4746625"/>
            <a:ext cx="7245300" cy="13803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 Erhöhter episkleraler Venendruck </a:t>
            </a:r>
            <a:r>
              <a:rPr lang="en-US" sz="1200">
                <a:solidFill>
                  <a:srgbClr val="0000FF"/>
                </a:solidFill>
              </a:rPr>
              <a:t>(Episkleral venous pressure (EVP)</a:t>
            </a:r>
            <a:r>
              <a:rPr b="1" i="1" lang="en-US" sz="1200">
                <a:solidFill>
                  <a:srgbClr val="0000FF"/>
                </a:solidFill>
              </a:rPr>
              <a: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12592" name="Google Shape;12592;p473"/>
          <p:cNvSpPr/>
          <p:nvPr/>
        </p:nvSpPr>
        <p:spPr>
          <a:xfrm>
            <a:off x="5899138" y="5591538"/>
            <a:ext cx="228600" cy="457200"/>
          </a:xfrm>
          <a:prstGeom prst="rightBrace">
            <a:avLst>
              <a:gd fmla="val 8333" name="adj1"/>
              <a:gd fmla="val 50000" name="adj2"/>
            </a:avLst>
          </a:prstGeom>
          <a:noFill/>
          <a:ln cap="flat" cmpd="sng" w="127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2593" name="Google Shape;12593;p473"/>
          <p:cNvCxnSpPr/>
          <p:nvPr/>
        </p:nvCxnSpPr>
        <p:spPr>
          <a:xfrm rot="10800000">
            <a:off x="5262575" y="6150788"/>
            <a:ext cx="381000" cy="0"/>
          </a:xfrm>
          <a:prstGeom prst="straightConnector1">
            <a:avLst/>
          </a:prstGeom>
          <a:noFill/>
          <a:ln cap="flat" cmpd="sng" w="9525">
            <a:solidFill>
              <a:schemeClr val="dk1"/>
            </a:solidFill>
            <a:prstDash val="solid"/>
            <a:round/>
            <a:headEnd len="sm" w="sm" type="none"/>
            <a:tailEnd len="med" w="med" type="triangle"/>
          </a:ln>
        </p:spPr>
      </p:cxnSp>
      <p:sp>
        <p:nvSpPr>
          <p:cNvPr id="12594" name="Google Shape;12594;p473"/>
          <p:cNvSpPr txBox="1"/>
          <p:nvPr/>
        </p:nvSpPr>
        <p:spPr>
          <a:xfrm>
            <a:off x="6134113" y="5622600"/>
            <a:ext cx="24687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2</a:t>
            </a:r>
            <a:r>
              <a:rPr b="0" baseline="30000" i="1" lang="en-US" sz="1200" u="none" cap="none" strike="noStrike">
                <a:solidFill>
                  <a:schemeClr val="dk1"/>
                </a:solidFill>
                <a:latin typeface="Arial"/>
                <a:ea typeface="Arial"/>
                <a:cs typeface="Arial"/>
                <a:sym typeface="Arial"/>
              </a:rPr>
              <a:t>o</a:t>
            </a:r>
            <a:r>
              <a:rPr b="0" i="1" lang="en-US" sz="1200" u="none" cap="none" strike="noStrike">
                <a:solidFill>
                  <a:schemeClr val="dk1"/>
                </a:solidFill>
                <a:latin typeface="Arial"/>
                <a:ea typeface="Arial"/>
                <a:cs typeface="Arial"/>
                <a:sym typeface="Arial"/>
              </a:rPr>
              <a:t> e auf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70"/>
                  </a:ext>
                </a:extLst>
              </a:rPr>
              <a:t>Anomalien</a:t>
            </a:r>
            <a:r>
              <a:rPr b="0" i="1" lang="en-US" sz="1200" u="none" cap="none" strike="noStrike">
                <a:solidFill>
                  <a:schemeClr val="dk1"/>
                </a:solidFill>
                <a:latin typeface="Arial"/>
                <a:ea typeface="Arial"/>
                <a:cs typeface="Arial"/>
                <a:sym typeface="Arial"/>
              </a:rPr>
              <a:t> des Augenkreislaufs</a:t>
            </a:r>
            <a:endParaRPr/>
          </a:p>
        </p:txBody>
      </p:sp>
      <p:sp>
        <p:nvSpPr>
          <p:cNvPr id="12595" name="Google Shape;12595;p473"/>
          <p:cNvSpPr txBox="1"/>
          <p:nvPr/>
        </p:nvSpPr>
        <p:spPr>
          <a:xfrm>
            <a:off x="5637213" y="6048738"/>
            <a:ext cx="1900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Eine nicht-zirkulatorische Anomalie</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 name="Shape 832"/>
        <p:cNvGrpSpPr/>
        <p:nvPr/>
      </p:nvGrpSpPr>
      <p:grpSpPr>
        <a:xfrm>
          <a:off x="0" y="0"/>
          <a:ext cx="0" cy="0"/>
          <a:chOff x="0" y="0"/>
          <a:chExt cx="0" cy="0"/>
        </a:xfrm>
      </p:grpSpPr>
      <p:sp>
        <p:nvSpPr>
          <p:cNvPr id="833" name="Google Shape;833;p5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834" name="Google Shape;834;p5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35" name="Google Shape;835;p51"/>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836" name="Google Shape;836;p51"/>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837" name="Google Shape;837;p51"/>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838" name="Google Shape;838;p51"/>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839" name="Google Shape;839;p51"/>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840" name="Google Shape;840;p51"/>
          <p:cNvSpPr txBox="1"/>
          <p:nvPr/>
        </p:nvSpPr>
        <p:spPr>
          <a:xfrm>
            <a:off x="3378200" y="2478088"/>
            <a:ext cx="55785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unreife Sklera ist biegsam/elastisch. Daher kann ein anhaltend überdurchschnittlich hoher Augeninnendruck (IOD) zu einer </a:t>
            </a:r>
            <a:r>
              <a:rPr lang="en-US" sz="1200">
                <a:solidFill>
                  <a:srgbClr val="0000FF"/>
                </a:solidFill>
              </a:rPr>
              <a:t>Dehnung</a:t>
            </a:r>
            <a:r>
              <a:rPr b="0" i="0" lang="en-US" sz="1200" u="none" cap="none" strike="noStrike">
                <a:solidFill>
                  <a:srgbClr val="0000FF"/>
                </a:solidFill>
                <a:latin typeface="Arial"/>
                <a:ea typeface="Arial"/>
                <a:cs typeface="Arial"/>
                <a:sym typeface="Arial"/>
              </a:rPr>
              <a:t> führen, wodurch sich die Größe des Auges einschließlich seiner Achsenlänge vergrößert.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Es gibt zwei mit der Achsenlänge zusammenhängende Faktoren, die die diagnostischen Kriterien für ein </a:t>
            </a:r>
            <a:r>
              <a:rPr i="1" lang="en-US" sz="1200">
                <a:solidFill>
                  <a:srgbClr val="0000FF"/>
                </a:solidFill>
              </a:rPr>
              <a:t>Glaukom im Kindes- und Säuglingsalter erfüllen</a:t>
            </a:r>
            <a:r>
              <a:rPr b="0" i="1" lang="en-US" sz="1200" u="none" cap="none" strike="noStrike">
                <a:solidFill>
                  <a:srgbClr val="0000FF"/>
                </a:solidFill>
                <a:latin typeface="Arial"/>
                <a:ea typeface="Arial"/>
                <a:cs typeface="Arial"/>
                <a:sym typeface="Arial"/>
              </a:rPr>
              <a:t>. Der eine ist die Achsenlänge selbst; was ist der andere?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Axiale Myopie</a:t>
            </a:r>
            <a:endParaRPr/>
          </a:p>
        </p:txBody>
      </p:sp>
      <p:sp>
        <p:nvSpPr>
          <p:cNvPr id="841" name="Google Shape;841;p5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42" name="Google Shape;842;p51"/>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843" name="Google Shape;843;p51"/>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844" name="Google Shape;844;p5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4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99" name="Shape 12599"/>
        <p:cNvGrpSpPr/>
        <p:nvPr/>
      </p:nvGrpSpPr>
      <p:grpSpPr>
        <a:xfrm>
          <a:off x="0" y="0"/>
          <a:ext cx="0" cy="0"/>
          <a:chOff x="0" y="0"/>
          <a:chExt cx="0" cy="0"/>
        </a:xfrm>
      </p:grpSpPr>
      <p:sp>
        <p:nvSpPr>
          <p:cNvPr id="12600" name="Google Shape;12600;p47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601" name="Google Shape;12601;p47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602" name="Google Shape;12602;p47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603" name="Google Shape;12603;p47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604" name="Google Shape;12604;p47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605" name="Google Shape;12605;p47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606" name="Google Shape;12606;p47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607" name="Google Shape;12607;p474"/>
          <p:cNvCxnSpPr>
            <a:stCxn id="1260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608" name="Google Shape;12608;p474"/>
          <p:cNvCxnSpPr>
            <a:stCxn id="1260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609" name="Google Shape;12609;p47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2610" name="Google Shape;12610;p47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611" name="Google Shape;12611;p47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612" name="Google Shape;12612;p47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613" name="Google Shape;12613;p47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614" name="Google Shape;12614;p47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615" name="Google Shape;12615;p47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616" name="Google Shape;12616;p47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617" name="Google Shape;12617;p47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618" name="Google Shape;12618;p47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619" name="Google Shape;12619;p47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620" name="Google Shape;12620;p47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621" name="Google Shape;12621;p47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622" name="Google Shape;12622;p47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623" name="Google Shape;12623;p47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624" name="Google Shape;12624;p47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625" name="Google Shape;12625;p47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626" name="Google Shape;12626;p47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627" name="Google Shape;12627;p47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628" name="Google Shape;12628;p474"/>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629" name="Google Shape;12629;p47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630" name="Google Shape;12630;p474"/>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631" name="Google Shape;12631;p474"/>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632" name="Google Shape;12632;p47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633" name="Google Shape;12633;p47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634" name="Google Shape;12634;p47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635" name="Google Shape;12635;p47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636" name="Google Shape;12636;p47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637" name="Google Shape;12637;p47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638" name="Google Shape;12638;p474"/>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639" name="Google Shape;12639;p474"/>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--Erhöhter episkleraler Venendruck (EVP)</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--Erhöhte Durchblutung des Ziliarkörpers 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71"/>
                  </a:ext>
                </a:extLst>
              </a:rPr>
              <a:t>übermäßige</a:t>
            </a:r>
            <a:r>
              <a:rPr b="0" i="0" lang="en-US" sz="1200" u="none" cap="none" strike="noStrike">
                <a:solidFill>
                  <a:srgbClr val="0000FF"/>
                </a:solidFill>
                <a:latin typeface="Arial"/>
                <a:ea typeface="Arial"/>
                <a:cs typeface="Arial"/>
                <a:sym typeface="Arial"/>
              </a:rPr>
              <a:t> Kammerwasserproduktion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12640" name="Google Shape;12640;p474"/>
          <p:cNvSpPr/>
          <p:nvPr/>
        </p:nvSpPr>
        <p:spPr>
          <a:xfrm>
            <a:off x="4249559" y="5706225"/>
            <a:ext cx="1735200" cy="2286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zwei Wörter</a:t>
            </a:r>
            <a:endParaRPr/>
          </a:p>
        </p:txBody>
      </p:sp>
      <p:sp>
        <p:nvSpPr>
          <p:cNvPr id="12641" name="Google Shape;12641;p474"/>
          <p:cNvSpPr/>
          <p:nvPr/>
        </p:nvSpPr>
        <p:spPr>
          <a:xfrm>
            <a:off x="5899138" y="5591538"/>
            <a:ext cx="228600" cy="457200"/>
          </a:xfrm>
          <a:prstGeom prst="rightBrace">
            <a:avLst>
              <a:gd fmla="val 8333" name="adj1"/>
              <a:gd fmla="val 50000" name="adj2"/>
            </a:avLst>
          </a:prstGeom>
          <a:noFill/>
          <a:ln cap="flat" cmpd="sng" w="127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2642" name="Google Shape;12642;p474"/>
          <p:cNvCxnSpPr/>
          <p:nvPr/>
        </p:nvCxnSpPr>
        <p:spPr>
          <a:xfrm rot="10800000">
            <a:off x="5262575" y="6150788"/>
            <a:ext cx="381000" cy="0"/>
          </a:xfrm>
          <a:prstGeom prst="straightConnector1">
            <a:avLst/>
          </a:prstGeom>
          <a:noFill/>
          <a:ln cap="flat" cmpd="sng" w="9525">
            <a:solidFill>
              <a:schemeClr val="dk1"/>
            </a:solidFill>
            <a:prstDash val="solid"/>
            <a:round/>
            <a:headEnd len="sm" w="sm" type="none"/>
            <a:tailEnd len="med" w="med" type="triangle"/>
          </a:ln>
        </p:spPr>
      </p:cxnSp>
      <p:sp>
        <p:nvSpPr>
          <p:cNvPr id="12643" name="Google Shape;12643;p474"/>
          <p:cNvSpPr txBox="1"/>
          <p:nvPr/>
        </p:nvSpPr>
        <p:spPr>
          <a:xfrm>
            <a:off x="6134113" y="5622600"/>
            <a:ext cx="24687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2</a:t>
            </a:r>
            <a:r>
              <a:rPr b="0" baseline="30000" i="1" lang="en-US" sz="1200" u="none" cap="none" strike="noStrike">
                <a:solidFill>
                  <a:schemeClr val="dk1"/>
                </a:solidFill>
                <a:latin typeface="Arial"/>
                <a:ea typeface="Arial"/>
                <a:cs typeface="Arial"/>
                <a:sym typeface="Arial"/>
              </a:rPr>
              <a:t>o</a:t>
            </a:r>
            <a:r>
              <a:rPr b="0" i="1" lang="en-US" sz="1200" u="none" cap="none" strike="noStrike">
                <a:solidFill>
                  <a:schemeClr val="dk1"/>
                </a:solidFill>
                <a:latin typeface="Arial"/>
                <a:ea typeface="Arial"/>
                <a:cs typeface="Arial"/>
                <a:sym typeface="Arial"/>
              </a:rPr>
              <a:t> e auf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72"/>
                  </a:ext>
                </a:extLst>
              </a:rPr>
              <a:t>Anomalien</a:t>
            </a:r>
            <a:r>
              <a:rPr b="0" i="1" lang="en-US" sz="1200" u="none" cap="none" strike="noStrike">
                <a:solidFill>
                  <a:schemeClr val="dk1"/>
                </a:solidFill>
                <a:latin typeface="Arial"/>
                <a:ea typeface="Arial"/>
                <a:cs typeface="Arial"/>
                <a:sym typeface="Arial"/>
              </a:rPr>
              <a:t> des Augenkreislaufs</a:t>
            </a:r>
            <a:endParaRPr/>
          </a:p>
        </p:txBody>
      </p:sp>
      <p:sp>
        <p:nvSpPr>
          <p:cNvPr id="12644" name="Google Shape;12644;p474"/>
          <p:cNvSpPr txBox="1"/>
          <p:nvPr/>
        </p:nvSpPr>
        <p:spPr>
          <a:xfrm>
            <a:off x="5637213" y="6048738"/>
            <a:ext cx="1900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Eine nicht-zirkulatorische Anomalie</a:t>
            </a:r>
            <a:endParaRPr/>
          </a:p>
        </p:txBody>
      </p:sp>
    </p:spTree>
  </p:cSld>
  <p:clrMapOvr>
    <a:masterClrMapping/>
  </p:clrMapOvr>
</p:sld>
</file>

<file path=ppt/slides/slide4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48" name="Shape 12648"/>
        <p:cNvGrpSpPr/>
        <p:nvPr/>
      </p:nvGrpSpPr>
      <p:grpSpPr>
        <a:xfrm>
          <a:off x="0" y="0"/>
          <a:ext cx="0" cy="0"/>
          <a:chOff x="0" y="0"/>
          <a:chExt cx="0" cy="0"/>
        </a:xfrm>
      </p:grpSpPr>
      <p:sp>
        <p:nvSpPr>
          <p:cNvPr id="12649" name="Google Shape;12649;p47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650" name="Google Shape;12650;p47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651" name="Google Shape;12651;p47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652" name="Google Shape;12652;p47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653" name="Google Shape;12653;p47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654" name="Google Shape;12654;p47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655" name="Google Shape;12655;p47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656" name="Google Shape;12656;p475"/>
          <p:cNvCxnSpPr>
            <a:stCxn id="1265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657" name="Google Shape;12657;p475"/>
          <p:cNvCxnSpPr>
            <a:stCxn id="1265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658" name="Google Shape;12658;p47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2659" name="Google Shape;12659;p47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660" name="Google Shape;12660;p47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661" name="Google Shape;12661;p47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662" name="Google Shape;12662;p47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663" name="Google Shape;12663;p47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664" name="Google Shape;12664;p47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665" name="Google Shape;12665;p47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666" name="Google Shape;12666;p47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667" name="Google Shape;12667;p47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668" name="Google Shape;12668;p47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669" name="Google Shape;12669;p47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670" name="Google Shape;12670;p47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671" name="Google Shape;12671;p47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672" name="Google Shape;12672;p47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673" name="Google Shape;12673;p47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674" name="Google Shape;12674;p47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675" name="Google Shape;12675;p47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676" name="Google Shape;12676;p47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677" name="Google Shape;12677;p475"/>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678" name="Google Shape;12678;p47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679" name="Google Shape;12679;p475"/>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680" name="Google Shape;12680;p475"/>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681" name="Google Shape;12681;p47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682" name="Google Shape;12682;p47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683" name="Google Shape;12683;p47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684" name="Google Shape;12684;p47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685" name="Google Shape;12685;p47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686" name="Google Shape;12686;p47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687" name="Google Shape;12687;p475"/>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688" name="Google Shape;12688;p475"/>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--Erhöhter episkleraler Venendruck (EVP)</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--Erhöhte Durchblutung des Ziliarkörpers  übermäßige Kammerwasserproduktion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12689" name="Google Shape;12689;p475"/>
          <p:cNvSpPr/>
          <p:nvPr/>
        </p:nvSpPr>
        <p:spPr>
          <a:xfrm>
            <a:off x="5899138" y="5591538"/>
            <a:ext cx="228600" cy="457200"/>
          </a:xfrm>
          <a:prstGeom prst="rightBrace">
            <a:avLst>
              <a:gd fmla="val 8333" name="adj1"/>
              <a:gd fmla="val 50000" name="adj2"/>
            </a:avLst>
          </a:prstGeom>
          <a:noFill/>
          <a:ln cap="flat" cmpd="sng" w="127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2690" name="Google Shape;12690;p475"/>
          <p:cNvCxnSpPr/>
          <p:nvPr/>
        </p:nvCxnSpPr>
        <p:spPr>
          <a:xfrm rot="10800000">
            <a:off x="5262575" y="6150788"/>
            <a:ext cx="381000" cy="0"/>
          </a:xfrm>
          <a:prstGeom prst="straightConnector1">
            <a:avLst/>
          </a:prstGeom>
          <a:noFill/>
          <a:ln cap="flat" cmpd="sng" w="9525">
            <a:solidFill>
              <a:schemeClr val="dk1"/>
            </a:solidFill>
            <a:prstDash val="solid"/>
            <a:round/>
            <a:headEnd len="sm" w="sm" type="none"/>
            <a:tailEnd len="med" w="med" type="triangle"/>
          </a:ln>
        </p:spPr>
      </p:cxnSp>
      <p:sp>
        <p:nvSpPr>
          <p:cNvPr id="12691" name="Google Shape;12691;p475"/>
          <p:cNvSpPr txBox="1"/>
          <p:nvPr/>
        </p:nvSpPr>
        <p:spPr>
          <a:xfrm>
            <a:off x="6134113" y="5622600"/>
            <a:ext cx="24687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2</a:t>
            </a:r>
            <a:r>
              <a:rPr b="0" baseline="30000" i="1" lang="en-US" sz="1200" u="none" cap="none" strike="noStrike">
                <a:solidFill>
                  <a:schemeClr val="dk1"/>
                </a:solidFill>
                <a:latin typeface="Arial"/>
                <a:ea typeface="Arial"/>
                <a:cs typeface="Arial"/>
                <a:sym typeface="Arial"/>
              </a:rPr>
              <a:t>o</a:t>
            </a:r>
            <a:r>
              <a:rPr b="0" i="1" lang="en-US" sz="1200" u="none" cap="none" strike="noStrike">
                <a:solidFill>
                  <a:schemeClr val="dk1"/>
                </a:solidFill>
                <a:latin typeface="Arial"/>
                <a:ea typeface="Arial"/>
                <a:cs typeface="Arial"/>
                <a:sym typeface="Arial"/>
              </a:rPr>
              <a:t> e auf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73"/>
                  </a:ext>
                </a:extLst>
              </a:rPr>
              <a:t>Anomalien</a:t>
            </a:r>
            <a:r>
              <a:rPr b="0" i="1" lang="en-US" sz="1200" u="none" cap="none" strike="noStrike">
                <a:solidFill>
                  <a:schemeClr val="dk1"/>
                </a:solidFill>
                <a:latin typeface="Arial"/>
                <a:ea typeface="Arial"/>
                <a:cs typeface="Arial"/>
                <a:sym typeface="Arial"/>
              </a:rPr>
              <a:t> des Augenkreislaufs</a:t>
            </a:r>
            <a:endParaRPr/>
          </a:p>
        </p:txBody>
      </p:sp>
      <p:sp>
        <p:nvSpPr>
          <p:cNvPr id="12692" name="Google Shape;12692;p475"/>
          <p:cNvSpPr txBox="1"/>
          <p:nvPr/>
        </p:nvSpPr>
        <p:spPr>
          <a:xfrm>
            <a:off x="5637213" y="6048738"/>
            <a:ext cx="1900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Eine nicht-zirkulatorische Anomalie</a:t>
            </a:r>
            <a:endParaRPr/>
          </a:p>
        </p:txBody>
      </p:sp>
    </p:spTree>
  </p:cSld>
  <p:clrMapOvr>
    <a:masterClrMapping/>
  </p:clrMapOvr>
</p:sld>
</file>

<file path=ppt/slides/slide4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96" name="Shape 12696"/>
        <p:cNvGrpSpPr/>
        <p:nvPr/>
      </p:nvGrpSpPr>
      <p:grpSpPr>
        <a:xfrm>
          <a:off x="0" y="0"/>
          <a:ext cx="0" cy="0"/>
          <a:chOff x="0" y="0"/>
          <a:chExt cx="0" cy="0"/>
        </a:xfrm>
      </p:grpSpPr>
      <p:sp>
        <p:nvSpPr>
          <p:cNvPr id="12697" name="Google Shape;12697;p47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698" name="Google Shape;12698;p47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699" name="Google Shape;12699;p47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700" name="Google Shape;12700;p47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701" name="Google Shape;12701;p47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702" name="Google Shape;12702;p47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703" name="Google Shape;12703;p47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704" name="Google Shape;12704;p476"/>
          <p:cNvCxnSpPr>
            <a:stCxn id="1269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705" name="Google Shape;12705;p476"/>
          <p:cNvCxnSpPr>
            <a:stCxn id="1269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706" name="Google Shape;12706;p47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2707" name="Google Shape;12707;p47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708" name="Google Shape;12708;p47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709" name="Google Shape;12709;p47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710" name="Google Shape;12710;p47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711" name="Google Shape;12711;p47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712" name="Google Shape;12712;p47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713" name="Google Shape;12713;p47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714" name="Google Shape;12714;p47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715" name="Google Shape;12715;p47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716" name="Google Shape;12716;p47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717" name="Google Shape;12717;p47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718" name="Google Shape;12718;p47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719" name="Google Shape;12719;p47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720" name="Google Shape;12720;p47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721" name="Google Shape;12721;p47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722" name="Google Shape;12722;p47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723" name="Google Shape;12723;p47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724" name="Google Shape;12724;p47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725" name="Google Shape;12725;p476"/>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726" name="Google Shape;12726;p47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727" name="Google Shape;12727;p476"/>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728" name="Google Shape;12728;p47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729" name="Google Shape;12729;p47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730" name="Google Shape;12730;p47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731" name="Google Shape;12731;p47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732" name="Google Shape;12732;p47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733" name="Google Shape;12733;p47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734" name="Google Shape;12734;p47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735" name="Google Shape;12735;p476"/>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Hautbefund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736" name="Google Shape;12736;p476"/>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--Erhöhter episkleraler Venendruck (EVP)</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--Erhöhte Durchblutung des Ziliarkörpers  übermäßige Kammerwasserproduktion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--Entwicklungsstörung des Kammerwinkels</a:t>
            </a:r>
            <a:endParaRPr/>
          </a:p>
        </p:txBody>
      </p:sp>
      <p:sp>
        <p:nvSpPr>
          <p:cNvPr id="12737" name="Google Shape;12737;p476"/>
          <p:cNvSpPr/>
          <p:nvPr/>
        </p:nvSpPr>
        <p:spPr>
          <a:xfrm>
            <a:off x="2238300" y="5927713"/>
            <a:ext cx="1463700" cy="2286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lang="en-US" sz="1200">
                <a:solidFill>
                  <a:schemeClr val="dk1"/>
                </a:solidFill>
              </a:rPr>
              <a:t>Ein Wort</a:t>
            </a:r>
            <a:endParaRPr/>
          </a:p>
        </p:txBody>
      </p:sp>
      <p:sp>
        <p:nvSpPr>
          <p:cNvPr id="12738" name="Google Shape;12738;p476"/>
          <p:cNvSpPr/>
          <p:nvPr/>
        </p:nvSpPr>
        <p:spPr>
          <a:xfrm>
            <a:off x="5899138" y="5591538"/>
            <a:ext cx="228600" cy="457200"/>
          </a:xfrm>
          <a:prstGeom prst="rightBrace">
            <a:avLst>
              <a:gd fmla="val 8333" name="adj1"/>
              <a:gd fmla="val 50000" name="adj2"/>
            </a:avLst>
          </a:prstGeom>
          <a:noFill/>
          <a:ln cap="flat" cmpd="sng" w="127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2739" name="Google Shape;12739;p476"/>
          <p:cNvCxnSpPr/>
          <p:nvPr/>
        </p:nvCxnSpPr>
        <p:spPr>
          <a:xfrm rot="10800000">
            <a:off x="5262575" y="6150788"/>
            <a:ext cx="381000" cy="0"/>
          </a:xfrm>
          <a:prstGeom prst="straightConnector1">
            <a:avLst/>
          </a:prstGeom>
          <a:noFill/>
          <a:ln cap="flat" cmpd="sng" w="9525">
            <a:solidFill>
              <a:schemeClr val="dk1"/>
            </a:solidFill>
            <a:prstDash val="solid"/>
            <a:round/>
            <a:headEnd len="sm" w="sm" type="none"/>
            <a:tailEnd len="med" w="med" type="triangle"/>
          </a:ln>
        </p:spPr>
      </p:cxnSp>
      <p:sp>
        <p:nvSpPr>
          <p:cNvPr id="12740" name="Google Shape;12740;p476"/>
          <p:cNvSpPr txBox="1"/>
          <p:nvPr/>
        </p:nvSpPr>
        <p:spPr>
          <a:xfrm>
            <a:off x="6134113" y="5622600"/>
            <a:ext cx="24687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2</a:t>
            </a:r>
            <a:r>
              <a:rPr b="0" baseline="30000" i="1" lang="en-US" sz="1200" u="none" cap="none" strike="noStrike">
                <a:solidFill>
                  <a:schemeClr val="dk1"/>
                </a:solidFill>
                <a:latin typeface="Arial"/>
                <a:ea typeface="Arial"/>
                <a:cs typeface="Arial"/>
                <a:sym typeface="Arial"/>
              </a:rPr>
              <a:t>o</a:t>
            </a:r>
            <a:r>
              <a:rPr b="0" i="1" lang="en-US" sz="1200" u="none" cap="none" strike="noStrike">
                <a:solidFill>
                  <a:schemeClr val="dk1"/>
                </a:solidFill>
                <a:latin typeface="Arial"/>
                <a:ea typeface="Arial"/>
                <a:cs typeface="Arial"/>
                <a:sym typeface="Arial"/>
              </a:rPr>
              <a:t> e auf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74"/>
                  </a:ext>
                </a:extLst>
              </a:rPr>
              <a:t>Anomalien</a:t>
            </a:r>
            <a:r>
              <a:rPr b="0" i="1" lang="en-US" sz="1200" u="none" cap="none" strike="noStrike">
                <a:solidFill>
                  <a:schemeClr val="dk1"/>
                </a:solidFill>
                <a:latin typeface="Arial"/>
                <a:ea typeface="Arial"/>
                <a:cs typeface="Arial"/>
                <a:sym typeface="Arial"/>
              </a:rPr>
              <a:t> des Augenkreislaufs</a:t>
            </a:r>
            <a:endParaRPr/>
          </a:p>
        </p:txBody>
      </p:sp>
      <p:sp>
        <p:nvSpPr>
          <p:cNvPr id="12741" name="Google Shape;12741;p476"/>
          <p:cNvSpPr txBox="1"/>
          <p:nvPr/>
        </p:nvSpPr>
        <p:spPr>
          <a:xfrm>
            <a:off x="5637213" y="6048738"/>
            <a:ext cx="1900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Eine nicht-zirkulatorische Anomalie</a:t>
            </a:r>
            <a:endParaRPr/>
          </a:p>
        </p:txBody>
      </p:sp>
    </p:spTree>
  </p:cSld>
  <p:clrMapOvr>
    <a:masterClrMapping/>
  </p:clrMapOvr>
</p:sld>
</file>

<file path=ppt/slides/slide4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45" name="Shape 12745"/>
        <p:cNvGrpSpPr/>
        <p:nvPr/>
      </p:nvGrpSpPr>
      <p:grpSpPr>
        <a:xfrm>
          <a:off x="0" y="0"/>
          <a:ext cx="0" cy="0"/>
          <a:chOff x="0" y="0"/>
          <a:chExt cx="0" cy="0"/>
        </a:xfrm>
      </p:grpSpPr>
      <p:sp>
        <p:nvSpPr>
          <p:cNvPr id="12746" name="Google Shape;12746;p47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747" name="Google Shape;12747;p47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748" name="Google Shape;12748;p47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749" name="Google Shape;12749;p47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750" name="Google Shape;12750;p47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751" name="Google Shape;12751;p47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752" name="Google Shape;12752;p47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753" name="Google Shape;12753;p477"/>
          <p:cNvCxnSpPr>
            <a:stCxn id="1274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754" name="Google Shape;12754;p477"/>
          <p:cNvCxnSpPr>
            <a:stCxn id="1274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755" name="Google Shape;12755;p47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2756" name="Google Shape;12756;p47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757" name="Google Shape;12757;p47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758" name="Google Shape;12758;p47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759" name="Google Shape;12759;p47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760" name="Google Shape;12760;p47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761" name="Google Shape;12761;p47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762" name="Google Shape;12762;p47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763" name="Google Shape;12763;p47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764" name="Google Shape;12764;p47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765" name="Google Shape;12765;p47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766" name="Google Shape;12766;p47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767" name="Google Shape;12767;p47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768" name="Google Shape;12768;p47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769" name="Google Shape;12769;p47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770" name="Google Shape;12770;p47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771" name="Google Shape;12771;p47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772" name="Google Shape;12772;p47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773" name="Google Shape;12773;p47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774" name="Google Shape;12774;p477"/>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775" name="Google Shape;12775;p47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776" name="Google Shape;12776;p477"/>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777" name="Google Shape;12777;p477"/>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778" name="Google Shape;12778;p47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779" name="Google Shape;12779;p47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780" name="Google Shape;12780;p47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781" name="Google Shape;12781;p47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782" name="Google Shape;12782;p47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783" name="Google Shape;12783;p47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784" name="Google Shape;12784;p477"/>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785" name="Google Shape;12785;p477"/>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--Erhöhter episkleraler Venendruck (EVP)</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--Erhöhte Durchblutung des Ziliarkörpers  übermäßige Kammerwasserproduktion</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--Entwicklungsstörung des Kammerwinkels</a:t>
            </a:r>
            <a:endParaRPr/>
          </a:p>
        </p:txBody>
      </p:sp>
      <p:sp>
        <p:nvSpPr>
          <p:cNvPr id="12786" name="Google Shape;12786;p477"/>
          <p:cNvSpPr/>
          <p:nvPr/>
        </p:nvSpPr>
        <p:spPr>
          <a:xfrm>
            <a:off x="5899138" y="5591538"/>
            <a:ext cx="228600" cy="457200"/>
          </a:xfrm>
          <a:prstGeom prst="rightBrace">
            <a:avLst>
              <a:gd fmla="val 8333" name="adj1"/>
              <a:gd fmla="val 50000" name="adj2"/>
            </a:avLst>
          </a:prstGeom>
          <a:noFill/>
          <a:ln cap="flat" cmpd="sng" w="127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cxnSp>
        <p:nvCxnSpPr>
          <p:cNvPr id="12787" name="Google Shape;12787;p477"/>
          <p:cNvCxnSpPr/>
          <p:nvPr/>
        </p:nvCxnSpPr>
        <p:spPr>
          <a:xfrm rot="10800000">
            <a:off x="5262575" y="6150788"/>
            <a:ext cx="381000" cy="0"/>
          </a:xfrm>
          <a:prstGeom prst="straightConnector1">
            <a:avLst/>
          </a:prstGeom>
          <a:noFill/>
          <a:ln cap="flat" cmpd="sng" w="9525">
            <a:solidFill>
              <a:schemeClr val="dk1"/>
            </a:solidFill>
            <a:prstDash val="solid"/>
            <a:round/>
            <a:headEnd len="sm" w="sm" type="none"/>
            <a:tailEnd len="med" w="med" type="triangle"/>
          </a:ln>
        </p:spPr>
      </p:cxnSp>
      <p:sp>
        <p:nvSpPr>
          <p:cNvPr id="12788" name="Google Shape;12788;p477"/>
          <p:cNvSpPr txBox="1"/>
          <p:nvPr/>
        </p:nvSpPr>
        <p:spPr>
          <a:xfrm>
            <a:off x="6134113" y="5622600"/>
            <a:ext cx="24687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2</a:t>
            </a:r>
            <a:r>
              <a:rPr b="0" baseline="30000" i="1" lang="en-US" sz="1200" u="none" cap="none" strike="noStrike">
                <a:solidFill>
                  <a:schemeClr val="dk1"/>
                </a:solidFill>
                <a:latin typeface="Arial"/>
                <a:ea typeface="Arial"/>
                <a:cs typeface="Arial"/>
                <a:sym typeface="Arial"/>
              </a:rPr>
              <a:t>o</a:t>
            </a:r>
            <a:r>
              <a:rPr b="0" i="1" lang="en-US" sz="1200" u="none" cap="none" strike="noStrike">
                <a:solidFill>
                  <a:schemeClr val="dk1"/>
                </a:solidFill>
                <a:latin typeface="Arial"/>
                <a:ea typeface="Arial"/>
                <a:cs typeface="Arial"/>
                <a:sym typeface="Arial"/>
              </a:rPr>
              <a:t> e auf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75"/>
                  </a:ext>
                </a:extLst>
              </a:rPr>
              <a:t>Anomalien</a:t>
            </a:r>
            <a:r>
              <a:rPr b="0" i="1" lang="en-US" sz="1200" u="none" cap="none" strike="noStrike">
                <a:solidFill>
                  <a:schemeClr val="dk1"/>
                </a:solidFill>
                <a:latin typeface="Arial"/>
                <a:ea typeface="Arial"/>
                <a:cs typeface="Arial"/>
                <a:sym typeface="Arial"/>
              </a:rPr>
              <a:t> des Augenkreislaufs</a:t>
            </a:r>
            <a:endParaRPr/>
          </a:p>
        </p:txBody>
      </p:sp>
      <p:sp>
        <p:nvSpPr>
          <p:cNvPr id="12789" name="Google Shape;12789;p477"/>
          <p:cNvSpPr txBox="1"/>
          <p:nvPr/>
        </p:nvSpPr>
        <p:spPr>
          <a:xfrm>
            <a:off x="5637213" y="6048738"/>
            <a:ext cx="1900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Eine nicht-zirkulatorische Anomalie</a:t>
            </a:r>
            <a:endParaRPr/>
          </a:p>
        </p:txBody>
      </p:sp>
    </p:spTree>
  </p:cSld>
  <p:clrMapOvr>
    <a:masterClrMapping/>
  </p:clrMapOvr>
</p:sld>
</file>

<file path=ppt/slides/slide4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93" name="Shape 12793"/>
        <p:cNvGrpSpPr/>
        <p:nvPr/>
      </p:nvGrpSpPr>
      <p:grpSpPr>
        <a:xfrm>
          <a:off x="0" y="0"/>
          <a:ext cx="0" cy="0"/>
          <a:chOff x="0" y="0"/>
          <a:chExt cx="0" cy="0"/>
        </a:xfrm>
      </p:grpSpPr>
      <p:sp>
        <p:nvSpPr>
          <p:cNvPr id="12794" name="Google Shape;12794;p47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795" name="Google Shape;12795;p47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796" name="Google Shape;12796;p47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797" name="Google Shape;12797;p47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798" name="Google Shape;12798;p47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799" name="Google Shape;12799;p47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800" name="Google Shape;12800;p47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801" name="Google Shape;12801;p478"/>
          <p:cNvCxnSpPr>
            <a:stCxn id="1279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802" name="Google Shape;12802;p478"/>
          <p:cNvCxnSpPr>
            <a:stCxn id="1279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803" name="Google Shape;12803;p47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2804" name="Google Shape;12804;p47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805" name="Google Shape;12805;p47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806" name="Google Shape;12806;p47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807" name="Google Shape;12807;p47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808" name="Google Shape;12808;p47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809" name="Google Shape;12809;p47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810" name="Google Shape;12810;p47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811" name="Google Shape;12811;p47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812" name="Google Shape;12812;p47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813" name="Google Shape;12813;p47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814" name="Google Shape;12814;p47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815" name="Google Shape;12815;p47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816" name="Google Shape;12816;p47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817" name="Google Shape;12817;p47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818" name="Google Shape;12818;p47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819" name="Google Shape;12819;p47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820" name="Google Shape;12820;p47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821" name="Google Shape;12821;p47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822" name="Google Shape;12822;p478"/>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823" name="Google Shape;12823;p47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824" name="Google Shape;12824;p478"/>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825" name="Google Shape;12825;p478"/>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826" name="Google Shape;12826;p47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827" name="Google Shape;12827;p47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828" name="Google Shape;12828;p47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829" name="Google Shape;12829;p47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830" name="Google Shape;12830;p47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831" name="Google Shape;12831;p47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832" name="Google Shape;12832;p478"/>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833" name="Google Shape;12833;p478"/>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sng" cap="none" strike="noStrike">
                <a:solidFill>
                  <a:srgbClr val="0000FF"/>
                </a:solidFill>
                <a:latin typeface="Arial"/>
                <a:ea typeface="Arial"/>
                <a:cs typeface="Arial"/>
                <a:sym typeface="Arial"/>
              </a:rPr>
              <a:t>Ein erhöhter Augeninnendruck bei SWS beruht auf drei verschiedenen Mechanismen</a:t>
            </a:r>
            <a:r>
              <a:rPr b="0" i="1" lang="en-US" sz="1200" u="none" cap="none" strike="noStrike">
                <a:solidFill>
                  <a:srgbClr val="BFBFBF"/>
                </a:solidFill>
                <a:latin typeface="Arial"/>
                <a:ea typeface="Arial"/>
                <a:cs typeface="Arial"/>
                <a:sym typeface="Arial"/>
              </a:rPr>
              <a:t>.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2834" name="Google Shape;12834;p478"/>
          <p:cNvSpPr txBox="1"/>
          <p:nvPr/>
        </p:nvSpPr>
        <p:spPr>
          <a:xfrm>
            <a:off x="163513" y="4572000"/>
            <a:ext cx="8077200" cy="923925"/>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Faustregel bezüglich des Mechanismus von Glaukom und SWS:</a:t>
            </a:r>
            <a:endParaRPr b="0" i="1" sz="1800" u="none" cap="none" strike="noStrike">
              <a:solidFill>
                <a:srgbClr val="DCE8E8"/>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DCE8E8"/>
                </a:solidFill>
                <a:latin typeface="Arial"/>
                <a:ea typeface="Arial"/>
                <a:cs typeface="Arial"/>
                <a:sym typeface="Arial"/>
              </a:rPr>
              <a:t>--Wenn das Glaukom bereits </a:t>
            </a:r>
            <a:r>
              <a:rPr b="1" i="0" lang="en-US" sz="1200" u="none" cap="none" strike="noStrike">
                <a:solidFill>
                  <a:srgbClr val="DCE8E8"/>
                </a:solidFill>
                <a:latin typeface="Arial"/>
                <a:ea typeface="Arial"/>
                <a:cs typeface="Arial"/>
                <a:sym typeface="Arial"/>
              </a:rPr>
              <a:t>bei der Geburt erkennbar</a:t>
            </a:r>
            <a:r>
              <a:rPr b="0" i="0" lang="en-US" sz="1200" u="none" cap="none" strike="noStrike">
                <a:solidFill>
                  <a:srgbClr val="DCE8E8"/>
                </a:solidFill>
                <a:latin typeface="Arial"/>
                <a:ea typeface="Arial"/>
                <a:cs typeface="Arial"/>
                <a:sym typeface="Arial"/>
              </a:rPr>
              <a:t> ist, ist der Winkel dafür verantwortlich</a:t>
            </a:r>
            <a:endParaRPr/>
          </a:p>
          <a:p>
            <a:pPr indent="0" lvl="0" marL="0" marR="0" rtl="0" algn="l">
              <a:spcBef>
                <a:spcPts val="0"/>
              </a:spcBef>
              <a:spcAft>
                <a:spcPts val="0"/>
              </a:spcAft>
              <a:buNone/>
            </a:pPr>
            <a:r>
              <a:rPr b="0" i="0" lang="en-US" sz="1200" u="none" cap="none" strike="noStrike">
                <a:solidFill>
                  <a:srgbClr val="DCE8E8"/>
                </a:solidFill>
                <a:latin typeface="Arial"/>
                <a:ea typeface="Arial"/>
                <a:cs typeface="Arial"/>
                <a:sym typeface="Arial"/>
              </a:rPr>
              <a:t>--Wenn sich das Glaukom erst </a:t>
            </a:r>
            <a:r>
              <a:rPr b="1" i="0" lang="en-US" sz="1200" u="none" cap="none" strike="noStrike">
                <a:solidFill>
                  <a:srgbClr val="DCE8E8"/>
                </a:solidFill>
                <a:latin typeface="Arial"/>
                <a:ea typeface="Arial"/>
                <a:cs typeface="Arial"/>
                <a:sym typeface="Arial"/>
              </a:rPr>
              <a:t>nach dem 10. Lebensjahr </a:t>
            </a:r>
            <a:r>
              <a:rPr b="0" i="0" lang="en-US" sz="1200" u="none" cap="none" strike="noStrike">
                <a:solidFill>
                  <a:srgbClr val="DCE8E8"/>
                </a:solidFill>
                <a:latin typeface="Arial"/>
                <a:ea typeface="Arial"/>
                <a:cs typeface="Arial"/>
                <a:sym typeface="Arial"/>
              </a:rPr>
              <a:t>manifestiert, ist ein erhöhter EVP die Ursache</a:t>
            </a:r>
            <a:endParaRPr/>
          </a:p>
        </p:txBody>
      </p:sp>
    </p:spTree>
  </p:cSld>
  <p:clrMapOvr>
    <a:masterClrMapping/>
  </p:clrMapOvr>
</p:sld>
</file>

<file path=ppt/slides/slide4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38" name="Shape 12838"/>
        <p:cNvGrpSpPr/>
        <p:nvPr/>
      </p:nvGrpSpPr>
      <p:grpSpPr>
        <a:xfrm>
          <a:off x="0" y="0"/>
          <a:ext cx="0" cy="0"/>
          <a:chOff x="0" y="0"/>
          <a:chExt cx="0" cy="0"/>
        </a:xfrm>
      </p:grpSpPr>
      <p:sp>
        <p:nvSpPr>
          <p:cNvPr id="12839" name="Google Shape;12839;p47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840" name="Google Shape;12840;p479"/>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Primar</a:t>
            </a:r>
            <a:endParaRPr/>
          </a:p>
        </p:txBody>
      </p:sp>
      <p:sp>
        <p:nvSpPr>
          <p:cNvPr id="12841" name="Google Shape;12841;p47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842" name="Google Shape;12842;p47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843" name="Google Shape;12843;p47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844" name="Google Shape;12844;p47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845" name="Google Shape;12845;p47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846" name="Google Shape;12846;p479"/>
          <p:cNvCxnSpPr>
            <a:stCxn id="12840"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847" name="Google Shape;12847;p479"/>
          <p:cNvCxnSpPr>
            <a:stCxn id="12840"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848" name="Google Shape;12848;p47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849" name="Google Shape;12849;p47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850" name="Google Shape;12850;p47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851" name="Google Shape;12851;p47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852" name="Google Shape;12852;p47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853" name="Google Shape;12853;p47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854" name="Google Shape;12854;p47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855" name="Google Shape;12855;p47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856" name="Google Shape;12856;p47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857" name="Google Shape;12857;p47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858" name="Google Shape;12858;p47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859" name="Google Shape;12859;p47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860" name="Google Shape;12860;p47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861" name="Google Shape;12861;p47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862" name="Google Shape;12862;p47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863" name="Google Shape;12863;p47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864" name="Google Shape;12864;p47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865" name="Google Shape;12865;p47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866" name="Google Shape;12866;p47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867" name="Google Shape;12867;p479"/>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868" name="Google Shape;12868;p47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869" name="Google Shape;12869;p479"/>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870" name="Google Shape;12870;p479"/>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871" name="Google Shape;12871;p47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872" name="Google Shape;12872;p47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873" name="Google Shape;12873;p47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874" name="Google Shape;12874;p47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875" name="Google Shape;12875;p47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876" name="Google Shape;12876;p47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877" name="Google Shape;12877;p479"/>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878" name="Google Shape;12878;p479"/>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sng"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sng" cap="none" strike="noStrike">
                <a:solidFill>
                  <a:srgbClr val="0000FF"/>
                </a:solidFill>
                <a:latin typeface="Arial"/>
                <a:ea typeface="Arial"/>
                <a:cs typeface="Arial"/>
                <a:sym typeface="Arial"/>
              </a:rPr>
              <a:t>Ein erhöhter Augeninnendruck bei SWS beruht auf drei verschiedenen Mechanismen</a:t>
            </a:r>
            <a:r>
              <a:rPr b="0" i="1" lang="en-US" sz="1200" u="none" cap="none" strike="noStrike">
                <a:solidFill>
                  <a:srgbClr val="BFBFBF"/>
                </a:solidFill>
                <a:latin typeface="Arial"/>
                <a:ea typeface="Arial"/>
                <a:cs typeface="Arial"/>
                <a:sym typeface="Arial"/>
              </a:rPr>
              <a:t>.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a:p>
          <a:p>
            <a:pPr indent="0" lvl="0" marL="0" marR="0" rtl="0" algn="l">
              <a:spcBef>
                <a:spcPts val="0"/>
              </a:spcBef>
              <a:spcAft>
                <a:spcPts val="0"/>
              </a:spcAft>
              <a:buClr>
                <a:srgbClr val="0000FF"/>
              </a:buClr>
              <a:buSzPts val="1200"/>
              <a:buFont typeface="Noto Sans Symbols"/>
              <a:buNone/>
            </a:pPr>
            <a:r>
              <a:rPr b="1" i="0" lang="en-US" sz="1200" u="none" cap="none" strike="noStrike">
                <a:solidFill>
                  <a:srgbClr val="0000FF"/>
                </a:solidFill>
                <a:latin typeface="Arial"/>
                <a:ea typeface="Arial"/>
                <a:cs typeface="Arial"/>
                <a:sym typeface="Arial"/>
              </a:rPr>
              <a:t>--Entwicklungsstörung des Kammerwinkels</a:t>
            </a:r>
            <a:endParaRPr/>
          </a:p>
        </p:txBody>
      </p:sp>
      <p:sp>
        <p:nvSpPr>
          <p:cNvPr id="12879" name="Google Shape;12879;p479"/>
          <p:cNvSpPr txBox="1"/>
          <p:nvPr/>
        </p:nvSpPr>
        <p:spPr>
          <a:xfrm>
            <a:off x="163513" y="4572000"/>
            <a:ext cx="8077200" cy="5799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Faustregel bezüglich des Mechanismus von Glaukom und SWS: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das Glaukom bereits </a:t>
            </a:r>
            <a:r>
              <a:rPr b="1" i="0" lang="en-US" sz="1200" u="none" cap="none" strike="noStrike">
                <a:solidFill>
                  <a:schemeClr val="dk1"/>
                </a:solidFill>
                <a:latin typeface="Arial"/>
                <a:ea typeface="Arial"/>
                <a:cs typeface="Arial"/>
                <a:sym typeface="Arial"/>
              </a:rPr>
              <a:t>bei der Geburt erkennbar</a:t>
            </a:r>
            <a:r>
              <a:rPr b="0" i="0" lang="en-US" sz="1200" u="none" cap="none" strike="noStrike">
                <a:solidFill>
                  <a:schemeClr val="dk1"/>
                </a:solidFill>
                <a:latin typeface="Arial"/>
                <a:ea typeface="Arial"/>
                <a:cs typeface="Arial"/>
                <a:sym typeface="Arial"/>
              </a:rPr>
              <a:t> ist, ist der </a:t>
            </a:r>
            <a:r>
              <a:rPr lang="en-US" sz="1200">
                <a:solidFill>
                  <a:schemeClr val="dk1"/>
                </a:solidFill>
              </a:rPr>
              <a:t>Kammerwinkel</a:t>
            </a:r>
            <a:r>
              <a:rPr b="0" i="0" lang="en-US" sz="1200" u="none" cap="none" strike="noStrike">
                <a:solidFill>
                  <a:schemeClr val="dk1"/>
                </a:solidFill>
                <a:latin typeface="Arial"/>
                <a:ea typeface="Arial"/>
                <a:cs typeface="Arial"/>
                <a:sym typeface="Arial"/>
              </a:rPr>
              <a:t> dafür verantwortlich.</a:t>
            </a:r>
            <a:endParaRPr b="0" i="0" sz="1800" u="none" cap="none" strike="noStrike">
              <a:solidFill>
                <a:srgbClr val="DCE8E8"/>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DCE8E8"/>
                </a:solidFill>
                <a:latin typeface="Arial"/>
                <a:ea typeface="Arial"/>
                <a:cs typeface="Arial"/>
                <a:sym typeface="Arial"/>
              </a:rPr>
              <a:t>--Wenn sich das Glaukom erst </a:t>
            </a:r>
            <a:r>
              <a:rPr b="1" i="0" lang="en-US" sz="1200" u="none" cap="none" strike="noStrike">
                <a:solidFill>
                  <a:srgbClr val="DCE8E8"/>
                </a:solidFill>
                <a:latin typeface="Arial"/>
                <a:ea typeface="Arial"/>
                <a:cs typeface="Arial"/>
                <a:sym typeface="Arial"/>
              </a:rPr>
              <a:t>nach dem 10. Lebensjahr </a:t>
            </a:r>
            <a:r>
              <a:rPr b="0" i="0" lang="en-US" sz="1200" u="none" cap="none" strike="noStrike">
                <a:solidFill>
                  <a:srgbClr val="DCE8E8"/>
                </a:solidFill>
                <a:latin typeface="Arial"/>
                <a:ea typeface="Arial"/>
                <a:cs typeface="Arial"/>
                <a:sym typeface="Arial"/>
              </a:rPr>
              <a:t>manifestiert, ist ein erhöhter EVP die Ursache</a:t>
            </a:r>
            <a:endParaRPr/>
          </a:p>
        </p:txBody>
      </p:sp>
    </p:spTree>
  </p:cSld>
  <p:clrMapOvr>
    <a:masterClrMapping/>
  </p:clrMapOvr>
</p:sld>
</file>

<file path=ppt/slides/slide4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83" name="Shape 12883"/>
        <p:cNvGrpSpPr/>
        <p:nvPr/>
      </p:nvGrpSpPr>
      <p:grpSpPr>
        <a:xfrm>
          <a:off x="0" y="0"/>
          <a:ext cx="0" cy="0"/>
          <a:chOff x="0" y="0"/>
          <a:chExt cx="0" cy="0"/>
        </a:xfrm>
      </p:grpSpPr>
      <p:sp>
        <p:nvSpPr>
          <p:cNvPr id="12884" name="Google Shape;12884;p48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885" name="Google Shape;12885;p480"/>
          <p:cNvSpPr txBox="1"/>
          <p:nvPr/>
        </p:nvSpPr>
        <p:spPr>
          <a:xfrm>
            <a:off x="1190625" y="5829300"/>
            <a:ext cx="67629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Sturge-Weber-Syndrom: Beachten Sie das subtile</a:t>
            </a:r>
            <a:r>
              <a:rPr lang="en-US" sz="1200">
                <a:solidFill>
                  <a:schemeClr val="dk1"/>
                </a:solidFill>
              </a:rPr>
              <a:t> Feuermal</a:t>
            </a:r>
            <a:r>
              <a:rPr b="0" i="0" lang="en-US" sz="1200" u="none" cap="none" strike="noStrike">
                <a:solidFill>
                  <a:schemeClr val="dk1"/>
                </a:solidFill>
                <a:latin typeface="Arial"/>
                <a:ea typeface="Arial"/>
                <a:cs typeface="Arial"/>
                <a:sym typeface="Arial"/>
              </a:rPr>
              <a:t>; außerdem den Buphthalmus und den vergrößerten Hornhautdurchmesser, die typisch für ein angeborenes Glaukom sind</a:t>
            </a:r>
            <a:endParaRPr/>
          </a:p>
        </p:txBody>
      </p:sp>
      <p:pic>
        <p:nvPicPr>
          <p:cNvPr id="12886" name="Google Shape;12886;p480"/>
          <p:cNvPicPr preferRelativeResize="0"/>
          <p:nvPr/>
        </p:nvPicPr>
        <p:blipFill rotWithShape="1">
          <a:blip r:embed="rId3">
            <a:alphaModFix/>
          </a:blip>
          <a:srcRect b="0" l="0" r="0" t="0"/>
          <a:stretch/>
        </p:blipFill>
        <p:spPr>
          <a:xfrm>
            <a:off x="2124075" y="1479550"/>
            <a:ext cx="4895850" cy="3930650"/>
          </a:xfrm>
          <a:prstGeom prst="rect">
            <a:avLst/>
          </a:prstGeom>
          <a:noFill/>
          <a:ln>
            <a:noFill/>
          </a:ln>
        </p:spPr>
      </p:pic>
      <p:sp>
        <p:nvSpPr>
          <p:cNvPr id="12887" name="Google Shape;12887;p48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1" name="Shape 12891"/>
        <p:cNvGrpSpPr/>
        <p:nvPr/>
      </p:nvGrpSpPr>
      <p:grpSpPr>
        <a:xfrm>
          <a:off x="0" y="0"/>
          <a:ext cx="0" cy="0"/>
          <a:chOff x="0" y="0"/>
          <a:chExt cx="0" cy="0"/>
        </a:xfrm>
      </p:grpSpPr>
      <p:sp>
        <p:nvSpPr>
          <p:cNvPr id="12892" name="Google Shape;12892;p48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893" name="Google Shape;12893;p48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894" name="Google Shape;12894;p48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895" name="Google Shape;12895;p48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896" name="Google Shape;12896;p48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897" name="Google Shape;12897;p48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898" name="Google Shape;12898;p48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899" name="Google Shape;12899;p481"/>
          <p:cNvCxnSpPr>
            <a:stCxn id="1289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900" name="Google Shape;12900;p481"/>
          <p:cNvCxnSpPr>
            <a:stCxn id="1289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901" name="Google Shape;12901;p48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902" name="Google Shape;12902;p48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2903" name="Google Shape;12903;p48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904" name="Google Shape;12904;p48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905" name="Google Shape;12905;p48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906" name="Google Shape;12906;p48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907" name="Google Shape;12907;p48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908" name="Google Shape;12908;p48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909" name="Google Shape;12909;p48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2910" name="Google Shape;12910;p48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2911" name="Google Shape;12911;p48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912" name="Google Shape;12912;p48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2913" name="Google Shape;12913;p48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2914" name="Google Shape;12914;p48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915" name="Google Shape;12915;p48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916" name="Google Shape;12916;p48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2917" name="Google Shape;12917;p48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2918" name="Google Shape;12918;p48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919" name="Google Shape;12919;p48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920" name="Google Shape;12920;p481"/>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921" name="Google Shape;12921;p48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2922" name="Google Shape;12922;p481"/>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2923" name="Google Shape;12923;p48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924" name="Google Shape;12924;p48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925" name="Google Shape;12925;p48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2926" name="Google Shape;12926;p48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927" name="Google Shape;12927;p48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928" name="Google Shape;12928;p48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929" name="Google Shape;12929;p48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930" name="Google Shape;12930;p481"/>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931" name="Google Shape;12931;p481"/>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0000FF"/>
              </a:buClr>
              <a:buSzPts val="1200"/>
              <a:buFont typeface="Noto Sans Symbols"/>
              <a:buNone/>
            </a:pPr>
            <a:r>
              <a:rPr b="0" i="1" lang="en-US" sz="1200" u="none" cap="none" strike="noStrike">
                <a:solidFill>
                  <a:srgbClr val="0000F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0000FF"/>
              </a:buClr>
              <a:buSzPts val="1200"/>
              <a:buFont typeface="Noto Sans Symbols"/>
              <a:buNone/>
            </a:pPr>
            <a:r>
              <a:rPr b="0" i="0" lang="en-US" sz="1200" u="none" cap="none" strike="noStrike">
                <a:solidFill>
                  <a:srgbClr val="0000F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Clr>
                <a:srgbClr val="0000FF"/>
              </a:buClr>
              <a:buSzPts val="1200"/>
              <a:buFont typeface="Noto Sans Symbols"/>
              <a:buNone/>
            </a:pPr>
            <a:r>
              <a:rPr b="0" i="1" lang="en-US" sz="1200" u="sng" cap="none" strike="noStrike">
                <a:solidFill>
                  <a:srgbClr val="0000FF"/>
                </a:solidFill>
                <a:latin typeface="Arial"/>
                <a:ea typeface="Arial"/>
                <a:cs typeface="Arial"/>
                <a:sym typeface="Arial"/>
              </a:rPr>
              <a:t>Ein erhöhter Augeninnendruck bei SWS beruht auf drei verschiedenen Mechanismen</a:t>
            </a:r>
            <a:r>
              <a:rPr b="0" i="1" lang="en-US" sz="1200" u="none" cap="none" strike="noStrike">
                <a:solidFill>
                  <a:srgbClr val="BFBFBF"/>
                </a:solidFill>
                <a:latin typeface="Arial"/>
                <a:ea typeface="Arial"/>
                <a:cs typeface="Arial"/>
                <a:sym typeface="Arial"/>
              </a:rPr>
              <a:t>. Welche sind das?</a:t>
            </a:r>
            <a:endParaRPr/>
          </a:p>
          <a:p>
            <a:pPr indent="0" lvl="0" marL="0" marR="0" rtl="0" algn="l">
              <a:spcBef>
                <a:spcPts val="0"/>
              </a:spcBef>
              <a:spcAft>
                <a:spcPts val="0"/>
              </a:spcAft>
              <a:buClr>
                <a:srgbClr val="0000FF"/>
              </a:buClr>
              <a:buSzPts val="1200"/>
              <a:buFont typeface="Noto Sans Symbols"/>
              <a:buNone/>
            </a:pPr>
            <a:r>
              <a:rPr b="1" i="0" lang="en-US" sz="1200" u="none" cap="none" strike="noStrike">
                <a:solidFill>
                  <a:srgbClr val="0000F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--Erhöhte Durchblutung des Ziliarkörpers  übermäßige Kammerwasserproduktion</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2932" name="Google Shape;12932;p481"/>
          <p:cNvSpPr txBox="1"/>
          <p:nvPr/>
        </p:nvSpPr>
        <p:spPr>
          <a:xfrm>
            <a:off x="163513" y="4572000"/>
            <a:ext cx="8077200" cy="5799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Faustregel bezüglich des Mechanismus von Glaukom und SWS: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--Wenn das Glaukom </a:t>
            </a:r>
            <a:r>
              <a:rPr b="1" i="0" lang="en-US" sz="1200" u="none" cap="none" strike="noStrike">
                <a:solidFill>
                  <a:srgbClr val="BFBFBF"/>
                </a:solidFill>
                <a:latin typeface="Arial"/>
                <a:ea typeface="Arial"/>
                <a:cs typeface="Arial"/>
                <a:sym typeface="Arial"/>
              </a:rPr>
              <a:t>bereits bei der Geburt erkennbar</a:t>
            </a:r>
            <a:r>
              <a:rPr b="0" i="0" lang="en-US" sz="1200" u="none" cap="none" strike="noStrike">
                <a:solidFill>
                  <a:srgbClr val="BFBFBF"/>
                </a:solidFill>
                <a:latin typeface="Arial"/>
                <a:ea typeface="Arial"/>
                <a:cs typeface="Arial"/>
                <a:sym typeface="Arial"/>
              </a:rPr>
              <a:t> ist, ist der </a:t>
            </a:r>
            <a:r>
              <a:rPr lang="en-US" sz="1200">
                <a:solidFill>
                  <a:srgbClr val="BFBFBF"/>
                </a:solidFill>
              </a:rPr>
              <a:t>Kammerwinkel</a:t>
            </a:r>
            <a:r>
              <a:rPr b="0" i="0" lang="en-US" sz="1200" u="none" cap="none" strike="noStrike">
                <a:solidFill>
                  <a:srgbClr val="BFBFBF"/>
                </a:solidFill>
                <a:latin typeface="Arial"/>
                <a:ea typeface="Arial"/>
                <a:cs typeface="Arial"/>
                <a:sym typeface="Arial"/>
              </a:rPr>
              <a:t> </a:t>
            </a:r>
            <a:r>
              <a:rPr lang="en-US" sz="1200">
                <a:solidFill>
                  <a:srgbClr val="BFBFBF"/>
                </a:solidFill>
              </a:rPr>
              <a:t>dafür verantwortlich</a:t>
            </a:r>
            <a:r>
              <a:rPr b="0" i="0" lang="en-US" sz="1200" u="none" cap="none" strike="noStrike">
                <a:solidFill>
                  <a:srgbClr val="BFBFB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aber:</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--Wenn sich das Glaukom erst </a:t>
            </a:r>
            <a:r>
              <a:rPr b="1" i="0" lang="en-US" sz="1200" u="none" cap="none" strike="noStrike">
                <a:solidFill>
                  <a:srgbClr val="0000FF"/>
                </a:solidFill>
                <a:latin typeface="Arial"/>
                <a:ea typeface="Arial"/>
                <a:cs typeface="Arial"/>
                <a:sym typeface="Arial"/>
              </a:rPr>
              <a:t>nach dem 10. Lebensjahr </a:t>
            </a:r>
            <a:r>
              <a:rPr b="0" i="0" lang="en-US" sz="1200" u="none" cap="none" strike="noStrike">
                <a:solidFill>
                  <a:srgbClr val="0000FF"/>
                </a:solidFill>
                <a:latin typeface="Arial"/>
                <a:ea typeface="Arial"/>
                <a:cs typeface="Arial"/>
                <a:sym typeface="Arial"/>
              </a:rPr>
              <a:t>manifestiert, ist ein erhöhter EVP die Ursache</a:t>
            </a:r>
            <a:endParaRPr/>
          </a:p>
        </p:txBody>
      </p:sp>
    </p:spTree>
  </p:cSld>
  <p:clrMapOvr>
    <a:masterClrMapping/>
  </p:clrMapOvr>
</p:sld>
</file>

<file path=ppt/slides/slide4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36" name="Shape 12936"/>
        <p:cNvGrpSpPr/>
        <p:nvPr/>
      </p:nvGrpSpPr>
      <p:grpSpPr>
        <a:xfrm>
          <a:off x="0" y="0"/>
          <a:ext cx="0" cy="0"/>
          <a:chOff x="0" y="0"/>
          <a:chExt cx="0" cy="0"/>
        </a:xfrm>
      </p:grpSpPr>
      <p:sp>
        <p:nvSpPr>
          <p:cNvPr id="12937" name="Google Shape;12937;p48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cxnSp>
        <p:nvCxnSpPr>
          <p:cNvPr id="12938" name="Google Shape;12938;p48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2939" name="Google Shape;12939;p48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2940" name="Google Shape;12940;p48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2941" name="Google Shape;12941;p48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2942" name="Google Shape;12942;p482"/>
          <p:cNvSpPr txBox="1"/>
          <p:nvPr/>
        </p:nvSpPr>
        <p:spPr>
          <a:xfrm>
            <a:off x="1603375" y="2016125"/>
            <a:ext cx="1157400" cy="4302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12943" name="Google Shape;12943;p482"/>
          <p:cNvSpPr txBox="1"/>
          <p:nvPr/>
        </p:nvSpPr>
        <p:spPr>
          <a:xfrm>
            <a:off x="4875213" y="2755900"/>
            <a:ext cx="1533600" cy="4302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944" name="Google Shape;12944;p482"/>
          <p:cNvCxnSpPr/>
          <p:nvPr/>
        </p:nvCxnSpPr>
        <p:spPr>
          <a:xfrm flipH="1">
            <a:off x="2743150" y="1570038"/>
            <a:ext cx="1822500" cy="485700"/>
          </a:xfrm>
          <a:prstGeom prst="straightConnector1">
            <a:avLst/>
          </a:prstGeom>
          <a:noFill/>
          <a:ln cap="flat" cmpd="sng" w="9525">
            <a:solidFill>
              <a:srgbClr val="BFBFBF"/>
            </a:solidFill>
            <a:prstDash val="solid"/>
            <a:round/>
            <a:headEnd len="sm" w="sm" type="none"/>
            <a:tailEnd len="med" w="med" type="triangle"/>
          </a:ln>
        </p:spPr>
      </p:cxnSp>
      <p:cxnSp>
        <p:nvCxnSpPr>
          <p:cNvPr id="12945" name="Google Shape;12945;p482"/>
          <p:cNvCxnSpPr/>
          <p:nvPr/>
        </p:nvCxnSpPr>
        <p:spPr>
          <a:xfrm>
            <a:off x="4565650" y="1570038"/>
            <a:ext cx="935100" cy="1265100"/>
          </a:xfrm>
          <a:prstGeom prst="straightConnector1">
            <a:avLst/>
          </a:prstGeom>
          <a:noFill/>
          <a:ln cap="flat" cmpd="sng" w="9525">
            <a:solidFill>
              <a:schemeClr val="dk1"/>
            </a:solidFill>
            <a:prstDash val="solid"/>
            <a:round/>
            <a:headEnd len="sm" w="sm" type="none"/>
            <a:tailEnd len="med" w="med" type="triangle"/>
          </a:ln>
        </p:spPr>
      </p:cxnSp>
      <p:sp>
        <p:nvSpPr>
          <p:cNvPr id="12946" name="Google Shape;12946;p482"/>
          <p:cNvSpPr txBox="1"/>
          <p:nvPr/>
        </p:nvSpPr>
        <p:spPr>
          <a:xfrm>
            <a:off x="180975" y="2817813"/>
            <a:ext cx="1354200" cy="384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947" name="Google Shape;12947;p48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948" name="Google Shape;12948;p482"/>
          <p:cNvCxnSpPr>
            <a:stCxn id="12942" idx="2"/>
          </p:cNvCxnSpPr>
          <p:nvPr/>
        </p:nvCxnSpPr>
        <p:spPr>
          <a:xfrm flipH="1">
            <a:off x="1562875" y="24463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949" name="Google Shape;12949;p482"/>
          <p:cNvCxnSpPr>
            <a:stCxn id="12942" idx="2"/>
          </p:cNvCxnSpPr>
          <p:nvPr/>
        </p:nvCxnSpPr>
        <p:spPr>
          <a:xfrm>
            <a:off x="2182075" y="24463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950" name="Google Shape;12950;p482"/>
          <p:cNvSpPr txBox="1"/>
          <p:nvPr/>
        </p:nvSpPr>
        <p:spPr>
          <a:xfrm>
            <a:off x="552450" y="3238500"/>
            <a:ext cx="1060500" cy="35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2951" name="Google Shape;12951;p482"/>
          <p:cNvSpPr txBox="1"/>
          <p:nvPr/>
        </p:nvSpPr>
        <p:spPr>
          <a:xfrm>
            <a:off x="565150" y="3671888"/>
            <a:ext cx="951000" cy="35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sp>
        <p:nvSpPr>
          <p:cNvPr id="12952" name="Google Shape;12952;p48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2953" name="Google Shape;12953;p48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2954" name="Google Shape;12954;p48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2955" name="Google Shape;12955;p48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2956" name="Google Shape;12956;p482"/>
          <p:cNvSpPr txBox="1"/>
          <p:nvPr/>
        </p:nvSpPr>
        <p:spPr>
          <a:xfrm>
            <a:off x="2133600" y="3756025"/>
            <a:ext cx="1770000" cy="5541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2957" name="Google Shape;12957;p482"/>
          <p:cNvSpPr txBox="1"/>
          <p:nvPr/>
        </p:nvSpPr>
        <p:spPr>
          <a:xfrm>
            <a:off x="6364288" y="3703638"/>
            <a:ext cx="1047900" cy="35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2958" name="Google Shape;12958;p482"/>
          <p:cNvCxnSpPr/>
          <p:nvPr/>
        </p:nvCxnSpPr>
        <p:spPr>
          <a:xfrm flipH="1">
            <a:off x="3886138" y="3167063"/>
            <a:ext cx="1735200" cy="533400"/>
          </a:xfrm>
          <a:prstGeom prst="straightConnector1">
            <a:avLst/>
          </a:prstGeom>
          <a:noFill/>
          <a:ln cap="flat" cmpd="sng" w="9525">
            <a:solidFill>
              <a:srgbClr val="BFBFBF"/>
            </a:solidFill>
            <a:prstDash val="solid"/>
            <a:round/>
            <a:headEnd len="sm" w="sm" type="none"/>
            <a:tailEnd len="med" w="med" type="triangle"/>
          </a:ln>
        </p:spPr>
      </p:cxnSp>
      <p:cxnSp>
        <p:nvCxnSpPr>
          <p:cNvPr id="12959" name="Google Shape;12959;p482"/>
          <p:cNvCxnSpPr/>
          <p:nvPr/>
        </p:nvCxnSpPr>
        <p:spPr>
          <a:xfrm>
            <a:off x="5600700" y="3149600"/>
            <a:ext cx="2305200" cy="550800"/>
          </a:xfrm>
          <a:prstGeom prst="straightConnector1">
            <a:avLst/>
          </a:prstGeom>
          <a:noFill/>
          <a:ln cap="flat" cmpd="sng" w="9525">
            <a:solidFill>
              <a:srgbClr val="BFBFBF"/>
            </a:solidFill>
            <a:prstDash val="solid"/>
            <a:round/>
            <a:headEnd len="sm" w="sm" type="none"/>
            <a:tailEnd len="med" w="med" type="triangle"/>
          </a:ln>
        </p:spPr>
      </p:cxnSp>
      <p:sp>
        <p:nvSpPr>
          <p:cNvPr id="12960" name="Google Shape;12960;p482"/>
          <p:cNvSpPr txBox="1"/>
          <p:nvPr/>
        </p:nvSpPr>
        <p:spPr>
          <a:xfrm>
            <a:off x="4179888" y="3757613"/>
            <a:ext cx="1947900" cy="5541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2961" name="Google Shape;12961;p482"/>
          <p:cNvCxnSpPr/>
          <p:nvPr/>
        </p:nvCxnSpPr>
        <p:spPr>
          <a:xfrm flipH="1">
            <a:off x="5294413" y="3149600"/>
            <a:ext cx="317400" cy="550800"/>
          </a:xfrm>
          <a:prstGeom prst="straightConnector1">
            <a:avLst/>
          </a:prstGeom>
          <a:noFill/>
          <a:ln cap="flat" cmpd="sng" w="9525">
            <a:solidFill>
              <a:schemeClr val="dk1"/>
            </a:solidFill>
            <a:prstDash val="solid"/>
            <a:round/>
            <a:headEnd len="sm" w="sm" type="none"/>
            <a:tailEnd len="med" w="med" type="triangle"/>
          </a:ln>
        </p:spPr>
      </p:cxnSp>
      <p:cxnSp>
        <p:nvCxnSpPr>
          <p:cNvPr id="12962" name="Google Shape;12962;p482"/>
          <p:cNvCxnSpPr/>
          <p:nvPr/>
        </p:nvCxnSpPr>
        <p:spPr>
          <a:xfrm>
            <a:off x="5637213" y="3160713"/>
            <a:ext cx="847800" cy="539700"/>
          </a:xfrm>
          <a:prstGeom prst="straightConnector1">
            <a:avLst/>
          </a:prstGeom>
          <a:noFill/>
          <a:ln cap="flat" cmpd="sng" w="9525">
            <a:solidFill>
              <a:srgbClr val="BFBFBF"/>
            </a:solidFill>
            <a:prstDash val="solid"/>
            <a:round/>
            <a:headEnd len="sm" w="sm" type="none"/>
            <a:tailEnd len="med" w="med" type="triangle"/>
          </a:ln>
        </p:spPr>
      </p:cxnSp>
      <p:cxnSp>
        <p:nvCxnSpPr>
          <p:cNvPr id="12963" name="Google Shape;12963;p482"/>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2964" name="Google Shape;12964;p48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cxnSp>
        <p:nvCxnSpPr>
          <p:cNvPr id="12965" name="Google Shape;12965;p482"/>
          <p:cNvCxnSpPr/>
          <p:nvPr/>
        </p:nvCxnSpPr>
        <p:spPr>
          <a:xfrm flipH="1">
            <a:off x="2416063" y="4284663"/>
            <a:ext cx="14400" cy="958800"/>
          </a:xfrm>
          <a:prstGeom prst="straightConnector1">
            <a:avLst/>
          </a:prstGeom>
          <a:noFill/>
          <a:ln cap="flat" cmpd="sng" w="9525">
            <a:solidFill>
              <a:srgbClr val="BFBFBF"/>
            </a:solidFill>
            <a:prstDash val="solid"/>
            <a:round/>
            <a:headEnd len="sm" w="sm" type="none"/>
            <a:tailEnd len="sm" w="sm" type="none"/>
          </a:ln>
        </p:spPr>
      </p:cxnSp>
      <p:cxnSp>
        <p:nvCxnSpPr>
          <p:cNvPr id="12966" name="Google Shape;12966;p482"/>
          <p:cNvCxnSpPr/>
          <p:nvPr/>
        </p:nvCxnSpPr>
        <p:spPr>
          <a:xfrm>
            <a:off x="2430463" y="4513263"/>
            <a:ext cx="220800" cy="0"/>
          </a:xfrm>
          <a:prstGeom prst="straightConnector1">
            <a:avLst/>
          </a:prstGeom>
          <a:noFill/>
          <a:ln cap="flat" cmpd="sng" w="9525">
            <a:solidFill>
              <a:srgbClr val="BFBFBF"/>
            </a:solidFill>
            <a:prstDash val="solid"/>
            <a:round/>
            <a:headEnd len="sm" w="sm" type="none"/>
            <a:tailEnd len="sm" w="sm" type="none"/>
          </a:ln>
        </p:spPr>
      </p:cxnSp>
      <p:sp>
        <p:nvSpPr>
          <p:cNvPr id="12967" name="Google Shape;12967;p48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968" name="Google Shape;12968;p482"/>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2969" name="Google Shape;12969;p482"/>
          <p:cNvSpPr txBox="1"/>
          <p:nvPr/>
        </p:nvSpPr>
        <p:spPr>
          <a:xfrm>
            <a:off x="4797425" y="4370388"/>
            <a:ext cx="1443000" cy="32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2970" name="Google Shape;12970;p482"/>
          <p:cNvCxnSpPr/>
          <p:nvPr/>
        </p:nvCxnSpPr>
        <p:spPr>
          <a:xfrm>
            <a:off x="4602163" y="4281488"/>
            <a:ext cx="7800" cy="603300"/>
          </a:xfrm>
          <a:prstGeom prst="straightConnector1">
            <a:avLst/>
          </a:prstGeom>
          <a:noFill/>
          <a:ln cap="flat" cmpd="sng" w="9525">
            <a:solidFill>
              <a:schemeClr val="dk1"/>
            </a:solidFill>
            <a:prstDash val="solid"/>
            <a:round/>
            <a:headEnd len="sm" w="sm" type="none"/>
            <a:tailEnd len="sm" w="sm" type="none"/>
          </a:ln>
        </p:spPr>
      </p:cxnSp>
      <p:cxnSp>
        <p:nvCxnSpPr>
          <p:cNvPr id="12971" name="Google Shape;12971;p482"/>
          <p:cNvCxnSpPr/>
          <p:nvPr/>
        </p:nvCxnSpPr>
        <p:spPr>
          <a:xfrm>
            <a:off x="4602163" y="4549775"/>
            <a:ext cx="220800" cy="0"/>
          </a:xfrm>
          <a:prstGeom prst="straightConnector1">
            <a:avLst/>
          </a:prstGeom>
          <a:noFill/>
          <a:ln cap="flat" cmpd="sng" w="9525">
            <a:solidFill>
              <a:schemeClr val="dk1"/>
            </a:solidFill>
            <a:prstDash val="solid"/>
            <a:round/>
            <a:headEnd len="sm" w="sm" type="none"/>
            <a:tailEnd len="sm" w="sm" type="none"/>
          </a:ln>
        </p:spPr>
      </p:cxnSp>
      <p:sp>
        <p:nvSpPr>
          <p:cNvPr id="12972" name="Google Shape;12972;p48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2973" name="Google Shape;12973;p482"/>
          <p:cNvSpPr txBox="1"/>
          <p:nvPr/>
        </p:nvSpPr>
        <p:spPr>
          <a:xfrm>
            <a:off x="565150" y="4144963"/>
            <a:ext cx="1339800" cy="33660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2974" name="Google Shape;12974;p482"/>
          <p:cNvSpPr txBox="1"/>
          <p:nvPr/>
        </p:nvSpPr>
        <p:spPr>
          <a:xfrm>
            <a:off x="7851775" y="3730625"/>
            <a:ext cx="1188900" cy="579300"/>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2975" name="Google Shape;12975;p482"/>
          <p:cNvSpPr txBox="1"/>
          <p:nvPr/>
        </p:nvSpPr>
        <p:spPr>
          <a:xfrm>
            <a:off x="2608263" y="4333875"/>
            <a:ext cx="1298700" cy="32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2976" name="Google Shape;12976;p482"/>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2977" name="Google Shape;12977;p482"/>
          <p:cNvSpPr/>
          <p:nvPr/>
        </p:nvSpPr>
        <p:spPr>
          <a:xfrm>
            <a:off x="304800" y="762000"/>
            <a:ext cx="8337600" cy="3468600"/>
          </a:xfrm>
          <a:prstGeom prst="rect">
            <a:avLst/>
          </a:prstGeom>
          <a:solidFill>
            <a:schemeClr val="l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grpSp>
        <p:nvGrpSpPr>
          <p:cNvPr id="12978" name="Google Shape;12978;p482"/>
          <p:cNvGrpSpPr/>
          <p:nvPr/>
        </p:nvGrpSpPr>
        <p:grpSpPr>
          <a:xfrm>
            <a:off x="609600" y="1158875"/>
            <a:ext cx="7651750" cy="581724"/>
            <a:chOff x="528" y="826"/>
            <a:chExt cx="4820" cy="366"/>
          </a:xfrm>
        </p:grpSpPr>
        <p:sp>
          <p:nvSpPr>
            <p:cNvPr id="12979" name="Google Shape;12979;p482"/>
            <p:cNvSpPr txBox="1"/>
            <p:nvPr/>
          </p:nvSpPr>
          <p:spPr>
            <a:xfrm>
              <a:off x="528" y="826"/>
              <a:ext cx="600" cy="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Augeninnendruck (IOD) =</a:t>
              </a:r>
              <a:endParaRPr/>
            </a:p>
          </p:txBody>
        </p:sp>
        <p:sp>
          <p:nvSpPr>
            <p:cNvPr id="12980" name="Google Shape;12980;p482"/>
            <p:cNvSpPr txBox="1"/>
            <p:nvPr/>
          </p:nvSpPr>
          <p:spPr>
            <a:xfrm>
              <a:off x="1089" y="854"/>
              <a:ext cx="2700" cy="3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0066FF"/>
                </a:buClr>
                <a:buSzPts val="1200"/>
                <a:buFont typeface="Noto Sans Symbols"/>
                <a:buNone/>
              </a:pPr>
              <a:r>
                <a:rPr b="1" i="0" lang="en-US" sz="1200" u="none" cap="none" strike="noStrike">
                  <a:solidFill>
                    <a:srgbClr val="0066F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chemeClr val="accent2"/>
                </a:buClr>
                <a:buSzPts val="1200"/>
                <a:buFont typeface="Noto Sans Symbols"/>
                <a:buNone/>
              </a:pPr>
              <a:r>
                <a:rPr b="1" i="0" lang="en-US" sz="1200" u="none" cap="none" strike="noStrike">
                  <a:solidFill>
                    <a:schemeClr val="accent2"/>
                  </a:solidFill>
                  <a:latin typeface="Arial"/>
                  <a:ea typeface="Arial"/>
                  <a:cs typeface="Arial"/>
                  <a:sym typeface="Arial"/>
                </a:rPr>
                <a:t>Abflusskapazität (ml/min/mmHg)</a:t>
              </a:r>
              <a:endParaRPr/>
            </a:p>
          </p:txBody>
        </p:sp>
        <p:sp>
          <p:nvSpPr>
            <p:cNvPr id="12981" name="Google Shape;12981;p482"/>
            <p:cNvSpPr txBox="1"/>
            <p:nvPr/>
          </p:nvSpPr>
          <p:spPr>
            <a:xfrm>
              <a:off x="3720" y="826"/>
              <a:ext cx="300" cy="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accent1"/>
                </a:buClr>
                <a:buSzPts val="1200"/>
                <a:buFont typeface="Noto Sans Symbols"/>
                <a:buNone/>
              </a:pPr>
              <a:r>
                <a:rPr b="0" i="0" lang="en-US" sz="1200" u="none" cap="none" strike="noStrike">
                  <a:solidFill>
                    <a:schemeClr val="accent1"/>
                  </a:solidFill>
                  <a:latin typeface="Arial"/>
                  <a:ea typeface="Arial"/>
                  <a:cs typeface="Arial"/>
                  <a:sym typeface="Arial"/>
                </a:rPr>
                <a:t>+</a:t>
              </a:r>
              <a:endParaRPr b="0" i="0" sz="2000" u="none" cap="none" strike="noStrike">
                <a:solidFill>
                  <a:schemeClr val="accent1"/>
                </a:solidFill>
                <a:latin typeface="Arial"/>
                <a:ea typeface="Arial"/>
                <a:cs typeface="Arial"/>
                <a:sym typeface="Arial"/>
              </a:endParaRPr>
            </a:p>
          </p:txBody>
        </p:sp>
        <p:sp>
          <p:nvSpPr>
            <p:cNvPr id="12982" name="Google Shape;12982;p482"/>
            <p:cNvSpPr txBox="1"/>
            <p:nvPr/>
          </p:nvSpPr>
          <p:spPr>
            <a:xfrm>
              <a:off x="3848" y="892"/>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chemeClr val="accent1"/>
                </a:buClr>
                <a:buSzPts val="1200"/>
                <a:buFont typeface="Noto Sans Symbols"/>
                <a:buNone/>
              </a:pPr>
              <a:r>
                <a:rPr b="1" i="0" lang="en-US" sz="1200" u="none" cap="none" strike="noStrike">
                  <a:solidFill>
                    <a:schemeClr val="accent1"/>
                  </a:solidFill>
                  <a:latin typeface="Arial"/>
                  <a:ea typeface="Arial"/>
                  <a:cs typeface="Arial"/>
                  <a:sym typeface="Arial"/>
                </a:rPr>
                <a:t>Epis</a:t>
              </a:r>
              <a:r>
                <a:rPr b="1" lang="en-US" sz="1200">
                  <a:solidFill>
                    <a:schemeClr val="accent1"/>
                  </a:solidFill>
                </a:rPr>
                <a:t>k</a:t>
              </a:r>
              <a:r>
                <a:rPr b="1" i="0" lang="en-US" sz="1200" u="none" cap="none" strike="noStrike">
                  <a:solidFill>
                    <a:schemeClr val="accent1"/>
                  </a:solidFill>
                  <a:latin typeface="Arial"/>
                  <a:ea typeface="Arial"/>
                  <a:cs typeface="Arial"/>
                  <a:sym typeface="Arial"/>
                </a:rPr>
                <a:t>leraler Venendruck</a:t>
              </a:r>
              <a:endParaRPr/>
            </a:p>
            <a:p>
              <a:pPr indent="0" lvl="0" marL="0" marR="0" rtl="0" algn="ctr">
                <a:lnSpc>
                  <a:spcPct val="90000"/>
                </a:lnSpc>
                <a:spcBef>
                  <a:spcPts val="0"/>
                </a:spcBef>
                <a:spcAft>
                  <a:spcPts val="0"/>
                </a:spcAft>
                <a:buClr>
                  <a:schemeClr val="accent1"/>
                </a:buClr>
                <a:buSzPts val="1200"/>
                <a:buFont typeface="Noto Sans Symbols"/>
                <a:buNone/>
              </a:pPr>
              <a:r>
                <a:rPr b="1" i="0" lang="en-US" sz="1200" u="none" cap="none" strike="noStrike">
                  <a:solidFill>
                    <a:schemeClr val="accent1"/>
                  </a:solidFill>
                  <a:latin typeface="Arial"/>
                  <a:ea typeface="Arial"/>
                  <a:cs typeface="Arial"/>
                  <a:sym typeface="Arial"/>
                </a:rPr>
                <a:t>(mmHg)</a:t>
              </a:r>
              <a:endParaRPr/>
            </a:p>
          </p:txBody>
        </p:sp>
      </p:grpSp>
      <p:cxnSp>
        <p:nvCxnSpPr>
          <p:cNvPr id="12983" name="Google Shape;12983;p482"/>
          <p:cNvCxnSpPr/>
          <p:nvPr/>
        </p:nvCxnSpPr>
        <p:spPr>
          <a:xfrm>
            <a:off x="1600200" y="1447800"/>
            <a:ext cx="4038600" cy="0"/>
          </a:xfrm>
          <a:prstGeom prst="straightConnector1">
            <a:avLst/>
          </a:prstGeom>
          <a:noFill/>
          <a:ln cap="flat" cmpd="sng" w="28575">
            <a:solidFill>
              <a:schemeClr val="dk1"/>
            </a:solidFill>
            <a:prstDash val="solid"/>
            <a:round/>
            <a:headEnd len="med" w="med" type="none"/>
            <a:tailEnd len="med" w="med" type="none"/>
          </a:ln>
        </p:spPr>
      </p:cxnSp>
      <p:sp>
        <p:nvSpPr>
          <p:cNvPr id="12984" name="Google Shape;12984;p482"/>
          <p:cNvSpPr txBox="1"/>
          <p:nvPr/>
        </p:nvSpPr>
        <p:spPr>
          <a:xfrm>
            <a:off x="2008188" y="1916113"/>
            <a:ext cx="4916400" cy="36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1" i="1" lang="en-US" sz="1200" u="none" cap="none" strike="noStrike">
                <a:solidFill>
                  <a:schemeClr val="dk1"/>
                </a:solidFill>
                <a:latin typeface="Arial"/>
                <a:ea typeface="Arial"/>
                <a:cs typeface="Arial"/>
                <a:sym typeface="Arial"/>
              </a:rPr>
              <a:t>Zur Erinnerung: die Goldmann-Gleichung für den Augeninnendruck…</a:t>
            </a:r>
            <a:endParaRPr/>
          </a:p>
        </p:txBody>
      </p:sp>
    </p:spTree>
  </p:cSld>
  <p:clrMapOvr>
    <a:masterClrMapping/>
  </p:clrMapOvr>
</p:sld>
</file>

<file path=ppt/slides/slide4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88" name="Shape 12988"/>
        <p:cNvGrpSpPr/>
        <p:nvPr/>
      </p:nvGrpSpPr>
      <p:grpSpPr>
        <a:xfrm>
          <a:off x="0" y="0"/>
          <a:ext cx="0" cy="0"/>
          <a:chOff x="0" y="0"/>
          <a:chExt cx="0" cy="0"/>
        </a:xfrm>
      </p:grpSpPr>
      <p:sp>
        <p:nvSpPr>
          <p:cNvPr id="12989" name="Google Shape;12989;p48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990" name="Google Shape;12990;p48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2991" name="Google Shape;12991;p48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2992" name="Google Shape;12992;p48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2993" name="Google Shape;12993;p48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2994" name="Google Shape;12994;p48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2995" name="Google Shape;12995;p48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2996" name="Google Shape;12996;p483"/>
          <p:cNvCxnSpPr>
            <a:stCxn id="1299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2997" name="Google Shape;12997;p483"/>
          <p:cNvCxnSpPr>
            <a:stCxn id="1299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2998" name="Google Shape;12998;p48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2999" name="Google Shape;12999;p48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000" name="Google Shape;13000;p48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001" name="Google Shape;13001;p48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002" name="Google Shape;13002;p48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003" name="Google Shape;13003;p48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004" name="Google Shape;13004;p48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005" name="Google Shape;13005;p48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006" name="Google Shape;13006;p48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007" name="Google Shape;13007;p48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008" name="Google Shape;13008;p48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3009" name="Google Shape;13009;p48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010" name="Google Shape;13010;p48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011" name="Google Shape;13011;p48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012" name="Google Shape;13012;p48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013" name="Google Shape;13013;p48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014" name="Google Shape;13014;p48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015" name="Google Shape;13015;p48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016" name="Google Shape;13016;p48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017" name="Google Shape;13017;p483"/>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018" name="Google Shape;13018;p48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019" name="Google Shape;13019;p483"/>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020" name="Google Shape;13020;p48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021" name="Google Shape;13021;p48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3022" name="Google Shape;13022;p48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023" name="Google Shape;13023;p48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024" name="Google Shape;13024;p48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025" name="Google Shape;13025;p48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026" name="Google Shape;13026;p48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027" name="Google Shape;13027;p483"/>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Kurz gesagt: Was ist das</a:t>
            </a:r>
            <a:r>
              <a:rPr i="1" lang="en-US" sz="1200">
                <a:solidFill>
                  <a:srgbClr val="7F7F7F"/>
                </a:solidFill>
              </a:rPr>
              <a:t> Sturge-Weber-Syndrom-Syndrom-Syndrom-Syndrom</a:t>
            </a:r>
            <a:r>
              <a:rPr b="0" i="1" lang="en-US" sz="1200" u="none" cap="none" strike="noStrike">
                <a:solidFill>
                  <a:srgbClr val="7F7F7F"/>
                </a:solidFill>
                <a:latin typeface="Arial"/>
                <a:ea typeface="Arial"/>
                <a:cs typeface="Arial"/>
                <a:sym typeface="Arial"/>
              </a:rPr>
              <a:t>-Syndrom (SWS) für eine Erkrankung?</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Das </a:t>
            </a:r>
            <a:r>
              <a:rPr b="1" i="0" lang="en-US" sz="1200" u="none" cap="none" strike="noStrike">
                <a:solidFill>
                  <a:srgbClr val="7F7F7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Was ist der klassische Befund im DFE?</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7F7F7F"/>
              </a:solidFill>
              <a:latin typeface="Arial"/>
              <a:ea typeface="Arial"/>
              <a:cs typeface="Arial"/>
              <a:sym typeface="Arial"/>
            </a:endParaRPr>
          </a:p>
          <a:p>
            <a:pPr indent="0" lvl="0" marL="0" marR="0" rtl="0" algn="l">
              <a:spcBef>
                <a:spcPts val="0"/>
              </a:spcBef>
              <a:spcAft>
                <a:spcPts val="0"/>
              </a:spcAft>
              <a:buClr>
                <a:srgbClr val="7F7F7F"/>
              </a:buClr>
              <a:buSzPts val="1200"/>
              <a:buFont typeface="Noto Sans Symbols"/>
              <a:buNone/>
            </a:pPr>
            <a:r>
              <a:rPr b="0" i="1" lang="en-US" sz="1200" u="none" cap="none" strike="noStrike">
                <a:solidFill>
                  <a:srgbClr val="7F7F7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7F7F7F"/>
              </a:buClr>
              <a:buSzPts val="1200"/>
              <a:buFont typeface="Noto Sans Symbols"/>
              <a:buNone/>
            </a:pPr>
            <a:r>
              <a:rPr b="0" i="0" lang="en-US" sz="1200" u="none" cap="none" strike="noStrike">
                <a:solidFill>
                  <a:srgbClr val="7F7F7F"/>
                </a:solidFill>
                <a:latin typeface="Arial"/>
                <a:ea typeface="Arial"/>
                <a:cs typeface="Arial"/>
                <a:sym typeface="Arial"/>
              </a:rPr>
              <a:t>Eine glaukomatöse Exkavation in diesem Auge</a:t>
            </a:r>
            <a:endParaRPr/>
          </a:p>
        </p:txBody>
      </p:sp>
      <p:sp>
        <p:nvSpPr>
          <p:cNvPr id="13028" name="Google Shape;13028;p483"/>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029" name="Google Shape;13029;p483"/>
          <p:cNvSpPr/>
          <p:nvPr/>
        </p:nvSpPr>
        <p:spPr>
          <a:xfrm>
            <a:off x="304800" y="762000"/>
            <a:ext cx="8337550" cy="3468688"/>
          </a:xfrm>
          <a:prstGeom prst="rect">
            <a:avLst/>
          </a:prstGeom>
          <a:solidFill>
            <a:schemeClr val="lt1"/>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grpSp>
        <p:nvGrpSpPr>
          <p:cNvPr id="13030" name="Google Shape;13030;p483"/>
          <p:cNvGrpSpPr/>
          <p:nvPr/>
        </p:nvGrpSpPr>
        <p:grpSpPr>
          <a:xfrm>
            <a:off x="509682" y="1209630"/>
            <a:ext cx="7662481" cy="536575"/>
            <a:chOff x="170" y="726"/>
            <a:chExt cx="4827" cy="338"/>
          </a:xfrm>
        </p:grpSpPr>
        <p:sp>
          <p:nvSpPr>
            <p:cNvPr id="13031" name="Google Shape;13031;p483"/>
            <p:cNvSpPr txBox="1"/>
            <p:nvPr/>
          </p:nvSpPr>
          <p:spPr>
            <a:xfrm>
              <a:off x="170" y="738"/>
              <a:ext cx="600" cy="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Augeninnendruck (IOD) =</a:t>
              </a:r>
              <a:endParaRPr/>
            </a:p>
          </p:txBody>
        </p:sp>
        <p:sp>
          <p:nvSpPr>
            <p:cNvPr id="13032" name="Google Shape;13032;p483"/>
            <p:cNvSpPr txBox="1"/>
            <p:nvPr/>
          </p:nvSpPr>
          <p:spPr>
            <a:xfrm>
              <a:off x="731" y="726"/>
              <a:ext cx="2700" cy="3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0066FF"/>
                </a:buClr>
                <a:buSzPts val="1200"/>
                <a:buFont typeface="Noto Sans Symbols"/>
                <a:buNone/>
              </a:pPr>
              <a:r>
                <a:rPr b="1" i="0" lang="en-US" sz="1200" u="none" cap="none" strike="noStrike">
                  <a:solidFill>
                    <a:srgbClr val="0066F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chemeClr val="accent2"/>
                </a:buClr>
                <a:buSzPts val="1200"/>
                <a:buFont typeface="Noto Sans Symbols"/>
                <a:buNone/>
              </a:pPr>
              <a:r>
                <a:rPr b="1" i="0" lang="en-US" sz="1200" u="none" cap="none" strike="noStrike">
                  <a:solidFill>
                    <a:schemeClr val="accent2"/>
                  </a:solidFill>
                  <a:latin typeface="Arial"/>
                  <a:ea typeface="Arial"/>
                  <a:cs typeface="Arial"/>
                  <a:sym typeface="Arial"/>
                </a:rPr>
                <a:t>Abflusskapazität (ml/min/mmHg)</a:t>
              </a:r>
              <a:endParaRPr/>
            </a:p>
          </p:txBody>
        </p:sp>
        <p:sp>
          <p:nvSpPr>
            <p:cNvPr id="13033" name="Google Shape;13033;p483"/>
            <p:cNvSpPr txBox="1"/>
            <p:nvPr/>
          </p:nvSpPr>
          <p:spPr>
            <a:xfrm>
              <a:off x="3703" y="826"/>
              <a:ext cx="300" cy="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accent1"/>
                </a:buClr>
                <a:buSzPts val="1200"/>
                <a:buFont typeface="Noto Sans Symbols"/>
                <a:buNone/>
              </a:pPr>
              <a:r>
                <a:rPr b="0" i="0" lang="en-US" sz="1200" u="none" cap="none" strike="noStrike">
                  <a:solidFill>
                    <a:schemeClr val="accent1"/>
                  </a:solidFill>
                  <a:latin typeface="Arial"/>
                  <a:ea typeface="Arial"/>
                  <a:cs typeface="Arial"/>
                  <a:sym typeface="Arial"/>
                </a:rPr>
                <a:t>+</a:t>
              </a:r>
              <a:endParaRPr b="0" i="0" sz="2000" u="none" cap="none" strike="noStrike">
                <a:solidFill>
                  <a:schemeClr val="accent1"/>
                </a:solidFill>
                <a:latin typeface="Arial"/>
                <a:ea typeface="Arial"/>
                <a:cs typeface="Arial"/>
                <a:sym typeface="Arial"/>
              </a:endParaRPr>
            </a:p>
          </p:txBody>
        </p:sp>
        <p:sp>
          <p:nvSpPr>
            <p:cNvPr id="13034" name="Google Shape;13034;p483"/>
            <p:cNvSpPr txBox="1"/>
            <p:nvPr/>
          </p:nvSpPr>
          <p:spPr>
            <a:xfrm>
              <a:off x="3496"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chemeClr val="accent1"/>
                </a:buClr>
                <a:buSzPts val="1200"/>
                <a:buFont typeface="Noto Sans Symbols"/>
                <a:buNone/>
              </a:pPr>
              <a:r>
                <a:rPr b="1" lang="en-US" sz="1200">
                  <a:solidFill>
                    <a:schemeClr val="accent1"/>
                  </a:solidFill>
                </a:rPr>
                <a:t>Episkleral</a:t>
              </a:r>
              <a:r>
                <a:rPr b="1" i="0" lang="en-US" sz="1200" u="none" cap="none" strike="noStrike">
                  <a:solidFill>
                    <a:schemeClr val="accent1"/>
                  </a:solidFill>
                  <a:latin typeface="Arial"/>
                  <a:ea typeface="Arial"/>
                  <a:cs typeface="Arial"/>
                  <a:sym typeface="Arial"/>
                </a:rPr>
                <a:t>er Venendruck</a:t>
              </a:r>
              <a:endParaRPr/>
            </a:p>
            <a:p>
              <a:pPr indent="0" lvl="0" marL="0" marR="0" rtl="0" algn="ctr">
                <a:lnSpc>
                  <a:spcPct val="90000"/>
                </a:lnSpc>
                <a:spcBef>
                  <a:spcPts val="0"/>
                </a:spcBef>
                <a:spcAft>
                  <a:spcPts val="0"/>
                </a:spcAft>
                <a:buClr>
                  <a:schemeClr val="accent1"/>
                </a:buClr>
                <a:buSzPts val="1200"/>
                <a:buFont typeface="Noto Sans Symbols"/>
                <a:buNone/>
              </a:pPr>
              <a:r>
                <a:rPr b="1" i="0" lang="en-US" sz="1200" u="none" cap="none" strike="noStrike">
                  <a:solidFill>
                    <a:schemeClr val="accent1"/>
                  </a:solidFill>
                  <a:latin typeface="Arial"/>
                  <a:ea typeface="Arial"/>
                  <a:cs typeface="Arial"/>
                  <a:sym typeface="Arial"/>
                </a:rPr>
                <a:t>(mmHg)</a:t>
              </a:r>
              <a:endParaRPr/>
            </a:p>
          </p:txBody>
        </p:sp>
      </p:grpSp>
      <p:cxnSp>
        <p:nvCxnSpPr>
          <p:cNvPr id="13035" name="Google Shape;13035;p483"/>
          <p:cNvCxnSpPr/>
          <p:nvPr/>
        </p:nvCxnSpPr>
        <p:spPr>
          <a:xfrm>
            <a:off x="1578735" y="1447800"/>
            <a:ext cx="4038600" cy="0"/>
          </a:xfrm>
          <a:prstGeom prst="straightConnector1">
            <a:avLst/>
          </a:prstGeom>
          <a:noFill/>
          <a:ln cap="flat" cmpd="sng" w="28575">
            <a:solidFill>
              <a:schemeClr val="dk1"/>
            </a:solidFill>
            <a:prstDash val="solid"/>
            <a:round/>
            <a:headEnd len="med" w="med" type="none"/>
            <a:tailEnd len="med" w="med" type="none"/>
          </a:ln>
        </p:spPr>
      </p:cxnSp>
      <p:sp>
        <p:nvSpPr>
          <p:cNvPr id="13036" name="Google Shape;13036;p483"/>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1" i="1" lang="en-US" sz="1200" u="none" cap="none" strike="noStrike">
                <a:solidFill>
                  <a:schemeClr val="dk1"/>
                </a:solidFill>
                <a:latin typeface="Arial"/>
                <a:ea typeface="Arial"/>
                <a:cs typeface="Arial"/>
                <a:sym typeface="Arial"/>
              </a:rPr>
              <a:t>Unter Bezugnahme auf die Goldmann-Gleichung für den Augeninnendruck…</a:t>
            </a:r>
            <a:endParaRPr/>
          </a:p>
        </p:txBody>
      </p:sp>
      <p:sp>
        <p:nvSpPr>
          <p:cNvPr id="13037" name="Google Shape;13037;p483"/>
          <p:cNvSpPr/>
          <p:nvPr/>
        </p:nvSpPr>
        <p:spPr>
          <a:xfrm>
            <a:off x="304800" y="2438400"/>
            <a:ext cx="8337550" cy="1624013"/>
          </a:xfrm>
          <a:prstGeom prst="rect">
            <a:avLst/>
          </a:prstGeom>
          <a:solidFill>
            <a:srgbClr val="FFFF47"/>
          </a:solidFill>
          <a:ln cap="flat" cmpd="sng" w="25400">
            <a:solidFill>
              <a:srgbClr val="9494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3038" name="Google Shape;13038;p483"/>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↑Augeninnendruck</a:t>
            </a:r>
            <a:endParaRPr/>
          </a:p>
          <a:p>
            <a:pPr indent="0" lvl="0" marL="0" marR="0" rtl="0" algn="ctr">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bei SWS</a:t>
            </a:r>
            <a:endParaRPr/>
          </a:p>
        </p:txBody>
      </p:sp>
      <p:sp>
        <p:nvSpPr>
          <p:cNvPr id="13039" name="Google Shape;13039;p483"/>
          <p:cNvSpPr txBox="1"/>
          <p:nvPr/>
        </p:nvSpPr>
        <p:spPr>
          <a:xfrm>
            <a:off x="2303525" y="2843702"/>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0066FF"/>
              </a:buClr>
              <a:buSzPts val="1200"/>
              <a:buFont typeface="Noto Sans Symbols"/>
              <a:buNone/>
            </a:pPr>
            <a:r>
              <a:rPr b="1" i="0" lang="en-US" sz="1200" u="none" cap="none" strike="noStrike">
                <a:solidFill>
                  <a:srgbClr val="0066FF"/>
                </a:solidFill>
                <a:latin typeface="Arial"/>
                <a:ea typeface="Arial"/>
                <a:cs typeface="Arial"/>
                <a:sym typeface="Arial"/>
              </a:rPr>
              <a:t>Übermäßige Kammerwasserproduktion</a:t>
            </a:r>
            <a:endParaRPr/>
          </a:p>
          <a:p>
            <a:pPr indent="0" lvl="0" marL="0" marR="0" rtl="0" algn="ctr">
              <a:lnSpc>
                <a:spcPct val="120000"/>
              </a:lnSpc>
              <a:spcBef>
                <a:spcPts val="0"/>
              </a:spcBef>
              <a:spcAft>
                <a:spcPts val="0"/>
              </a:spcAft>
              <a:buClr>
                <a:schemeClr val="accent2"/>
              </a:buClr>
              <a:buSzPts val="1200"/>
              <a:buFont typeface="Noto Sans Symbols"/>
              <a:buNone/>
            </a:pPr>
            <a:r>
              <a:rPr b="1" i="0" lang="en-US" sz="1200" u="none" cap="none" strike="noStrike">
                <a:solidFill>
                  <a:schemeClr val="accent2"/>
                </a:solidFill>
                <a:latin typeface="Arial"/>
                <a:ea typeface="Arial"/>
                <a:cs typeface="Arial"/>
                <a:sym typeface="Arial"/>
              </a:rPr>
              <a:t>Abnormaler </a:t>
            </a:r>
            <a:r>
              <a:rPr b="1" lang="en-US" sz="1200">
                <a:solidFill>
                  <a:schemeClr val="accent2"/>
                </a:solidFill>
              </a:rPr>
              <a:t>Kammerwinkel</a:t>
            </a:r>
            <a:endParaRPr/>
          </a:p>
        </p:txBody>
      </p:sp>
      <p:sp>
        <p:nvSpPr>
          <p:cNvPr id="13040" name="Google Shape;13040;p483"/>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chemeClr val="dk1"/>
              </a:buClr>
              <a:buSzPts val="1200"/>
              <a:buFont typeface="Noto Sans Symbols"/>
              <a:buNone/>
            </a:pPr>
            <a:r>
              <a:rPr b="0" i="0" lang="en-US" sz="1200" u="none" cap="none" strike="noStrike">
                <a:solidFill>
                  <a:schemeClr val="dk1"/>
                </a:solidFill>
                <a:latin typeface="Arial"/>
                <a:ea typeface="Arial"/>
                <a:cs typeface="Arial"/>
                <a:sym typeface="Arial"/>
              </a:rPr>
              <a:t>+</a:t>
            </a:r>
            <a:endParaRPr b="0" i="0" sz="2000" u="none" cap="none" strike="noStrike">
              <a:solidFill>
                <a:schemeClr val="dk1"/>
              </a:solidFill>
              <a:latin typeface="Arial"/>
              <a:ea typeface="Arial"/>
              <a:cs typeface="Arial"/>
              <a:sym typeface="Arial"/>
            </a:endParaRPr>
          </a:p>
        </p:txBody>
      </p:sp>
      <p:sp>
        <p:nvSpPr>
          <p:cNvPr id="13041" name="Google Shape;13041;p483"/>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chemeClr val="dk1"/>
              </a:buClr>
              <a:buSzPts val="1200"/>
              <a:buFont typeface="Noto Sans Symbols"/>
              <a:buNone/>
            </a:pPr>
            <a:r>
              <a:rPr b="1" i="0" lang="en-US" sz="1200" u="none" cap="none" strike="noStrike">
                <a:solidFill>
                  <a:schemeClr val="dk1"/>
                </a:solidFill>
                <a:latin typeface="Arial"/>
                <a:ea typeface="Arial"/>
                <a:cs typeface="Arial"/>
                <a:sym typeface="Arial"/>
              </a:rPr>
              <a:t>Druck</a:t>
            </a:r>
            <a:endParaRPr/>
          </a:p>
        </p:txBody>
      </p:sp>
      <p:cxnSp>
        <p:nvCxnSpPr>
          <p:cNvPr id="13042" name="Google Shape;13042;p483"/>
          <p:cNvCxnSpPr/>
          <p:nvPr/>
        </p:nvCxnSpPr>
        <p:spPr>
          <a:xfrm>
            <a:off x="2306638" y="3048000"/>
            <a:ext cx="3255962" cy="0"/>
          </a:xfrm>
          <a:prstGeom prst="straightConnector1">
            <a:avLst/>
          </a:prstGeom>
          <a:noFill/>
          <a:ln cap="flat" cmpd="sng" w="28575">
            <a:solidFill>
              <a:schemeClr val="dk1"/>
            </a:solidFill>
            <a:prstDash val="solid"/>
            <a:round/>
            <a:headEnd len="med" w="med" type="none"/>
            <a:tailEnd len="med" w="med" type="none"/>
          </a:ln>
        </p:spPr>
      </p:cxnSp>
      <p:sp>
        <p:nvSpPr>
          <p:cNvPr id="13043" name="Google Shape;13043;p483"/>
          <p:cNvSpPr txBox="1"/>
          <p:nvPr/>
        </p:nvSpPr>
        <p:spPr>
          <a:xfrm>
            <a:off x="488950" y="3592513"/>
            <a:ext cx="79566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FF0000"/>
              </a:buClr>
              <a:buSzPts val="1200"/>
              <a:buFont typeface="Noto Sans Symbols"/>
              <a:buNone/>
            </a:pPr>
            <a:r>
              <a:rPr b="1" i="1" lang="en-US" sz="1200" u="none" cap="none" strike="noStrike">
                <a:solidFill>
                  <a:srgbClr val="FF0000"/>
                </a:solidFill>
                <a:latin typeface="Arial"/>
                <a:ea typeface="Arial"/>
                <a:cs typeface="Arial"/>
                <a:sym typeface="Arial"/>
              </a:rPr>
              <a:t>…wir können erkennen, wie alle drei Komponenten </a:t>
            </a:r>
            <a:r>
              <a:rPr b="1" i="1" lang="en-US" sz="1200">
                <a:solidFill>
                  <a:srgbClr val="FF0000"/>
                </a:solidFill>
              </a:rPr>
              <a:t>am Glaukom bei SWS </a:t>
            </a:r>
            <a:r>
              <a:rPr b="1" i="1" lang="en-US" sz="1200" u="none" cap="none" strike="noStrike">
                <a:solidFill>
                  <a:srgbClr val="FF0000"/>
                </a:solidFill>
                <a:latin typeface="Arial"/>
                <a:ea typeface="Arial"/>
                <a:cs typeface="Arial"/>
                <a:sym typeface="Arial"/>
              </a:rPr>
              <a:t>beteiligt sind</a:t>
            </a:r>
            <a:endParaRPr/>
          </a:p>
        </p:txBody>
      </p:sp>
      <p:sp>
        <p:nvSpPr>
          <p:cNvPr id="13044" name="Google Shape;13044;p483"/>
          <p:cNvSpPr txBox="1"/>
          <p:nvPr/>
        </p:nvSpPr>
        <p:spPr>
          <a:xfrm>
            <a:off x="1295400" y="2667000"/>
            <a:ext cx="1060500" cy="6105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 ist</a:t>
            </a:r>
            <a:endParaRPr/>
          </a:p>
          <a:p>
            <a:pPr indent="0" lvl="0" marL="0" marR="0" rtl="0" algn="ctr">
              <a:spcBef>
                <a:spcPts val="0"/>
              </a:spcBef>
              <a:spcAft>
                <a:spcPts val="0"/>
              </a:spcAft>
              <a:buClr>
                <a:schemeClr val="dk1"/>
              </a:buClr>
              <a:buSzPts val="1200"/>
              <a:buFont typeface="Noto Sans Symbols"/>
              <a:buNone/>
            </a:pPr>
            <a:r>
              <a:rPr b="0" i="1" lang="en-US" sz="1200" u="none" cap="none" strike="noStrike">
                <a:solidFill>
                  <a:schemeClr val="dk1"/>
                </a:solidFill>
                <a:latin typeface="Arial"/>
                <a:ea typeface="Arial"/>
                <a:cs typeface="Arial"/>
                <a:sym typeface="Arial"/>
              </a:rPr>
              <a:t>sekundär </a:t>
            </a:r>
            <a:endParaRPr b="0" baseline="30000" i="1" sz="1400" u="none" cap="none" strike="noStrike">
              <a:solidFill>
                <a:schemeClr val="dk1"/>
              </a:solidFill>
              <a:latin typeface="Arial"/>
              <a:ea typeface="Arial"/>
              <a:cs typeface="Arial"/>
              <a:sym typeface="Arial"/>
            </a:endParaRPr>
          </a:p>
          <a:p>
            <a:pPr indent="0" lvl="0" marL="0" marR="0" rtl="0" algn="ctr">
              <a:spcBef>
                <a:spcPts val="0"/>
              </a:spcBef>
              <a:spcAft>
                <a:spcPts val="0"/>
              </a:spcAft>
              <a:buClr>
                <a:schemeClr val="dk1"/>
              </a:buClr>
              <a:buSzPts val="1200"/>
              <a:buFont typeface="Noto Sans Symbols"/>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 name="Shape 848"/>
        <p:cNvGrpSpPr/>
        <p:nvPr/>
      </p:nvGrpSpPr>
      <p:grpSpPr>
        <a:xfrm>
          <a:off x="0" y="0"/>
          <a:ext cx="0" cy="0"/>
          <a:chOff x="0" y="0"/>
          <a:chExt cx="0" cy="0"/>
        </a:xfrm>
      </p:grpSpPr>
      <p:sp>
        <p:nvSpPr>
          <p:cNvPr id="849" name="Google Shape;849;p5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850" name="Google Shape;850;p5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51" name="Google Shape;851;p52"/>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852" name="Google Shape;852;p52"/>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853" name="Google Shape;853;p52"/>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854" name="Google Shape;854;p52"/>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855" name="Google Shape;855;p52"/>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856" name="Google Shape;856;p52"/>
          <p:cNvSpPr txBox="1"/>
          <p:nvPr/>
        </p:nvSpPr>
        <p:spPr>
          <a:xfrm>
            <a:off x="3378200" y="2478088"/>
            <a:ext cx="5578500" cy="2981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unreife Sklera ist biegsam/elastisch. Daher kann ein anhaltend überdurchschnittlich hoher Augeninnendruck (IOD) zu einer </a:t>
            </a:r>
            <a:r>
              <a:rPr lang="en-US" sz="1200">
                <a:solidFill>
                  <a:srgbClr val="0000FF"/>
                </a:solidFill>
              </a:rPr>
              <a:t>Dehnung</a:t>
            </a:r>
            <a:r>
              <a:rPr b="0" i="0" lang="en-US" sz="1200" u="none" cap="none" strike="noStrike">
                <a:solidFill>
                  <a:srgbClr val="0000FF"/>
                </a:solidFill>
                <a:latin typeface="Arial"/>
                <a:ea typeface="Arial"/>
                <a:cs typeface="Arial"/>
                <a:sym typeface="Arial"/>
              </a:rPr>
              <a:t> führen, wodurch sich die Größe des Auges einschließlich seiner Achsenlänge vergrößert.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Es gibt zwei mit der Achsenlänge zusammenhängende Faktoren, die die diagnostischen Kriterien für ein </a:t>
            </a:r>
            <a:r>
              <a:rPr i="1" lang="en-US" sz="1200">
                <a:solidFill>
                  <a:srgbClr val="0000FF"/>
                </a:solidFill>
              </a:rPr>
              <a:t>Glaukom im Kindes- und Säuglingsalter erfüllen</a:t>
            </a:r>
            <a:r>
              <a:rPr b="0" i="1" lang="en-US" sz="1200" u="none" cap="none" strike="noStrike">
                <a:solidFill>
                  <a:srgbClr val="0000FF"/>
                </a:solidFill>
                <a:latin typeface="Arial"/>
                <a:ea typeface="Arial"/>
                <a:cs typeface="Arial"/>
                <a:sym typeface="Arial"/>
              </a:rPr>
              <a:t>. Der eine ist die Achsenlänge selbst; was ist der andere?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Axiale Myopie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Ebenso gibt es zwei Möglichkeiten, wie die Achsenlänge und die Myopie die Kriterien erfüllen können. Welche sind das?</a:t>
            </a:r>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b="0" i="0" sz="1600" u="none" cap="none" strike="noStrike">
              <a:solidFill>
                <a:srgbClr val="BFBFBF"/>
              </a:solidFill>
              <a:latin typeface="Arial"/>
              <a:ea typeface="Arial"/>
              <a:cs typeface="Arial"/>
              <a:sym typeface="Arial"/>
            </a:endParaRPr>
          </a:p>
        </p:txBody>
      </p:sp>
      <p:sp>
        <p:nvSpPr>
          <p:cNvPr id="857" name="Google Shape;857;p5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58" name="Google Shape;858;p52"/>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859" name="Google Shape;859;p5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860" name="Google Shape;860;p5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4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48" name="Shape 13048"/>
        <p:cNvGrpSpPr/>
        <p:nvPr/>
      </p:nvGrpSpPr>
      <p:grpSpPr>
        <a:xfrm>
          <a:off x="0" y="0"/>
          <a:ext cx="0" cy="0"/>
          <a:chOff x="0" y="0"/>
          <a:chExt cx="0" cy="0"/>
        </a:xfrm>
      </p:grpSpPr>
      <p:sp>
        <p:nvSpPr>
          <p:cNvPr id="13049" name="Google Shape;13049;p48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050" name="Google Shape;13050;p48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051" name="Google Shape;13051;p48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052" name="Google Shape;13052;p48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053" name="Google Shape;13053;p48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054" name="Google Shape;13054;p48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055" name="Google Shape;13055;p48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056" name="Google Shape;13056;p484"/>
          <p:cNvCxnSpPr>
            <a:stCxn id="1305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057" name="Google Shape;13057;p484"/>
          <p:cNvCxnSpPr>
            <a:stCxn id="1305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058" name="Google Shape;13058;p484"/>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3059" name="Google Shape;13059;p48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060" name="Google Shape;13060;p48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061" name="Google Shape;13061;p48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062" name="Google Shape;13062;p48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063" name="Google Shape;13063;p48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064" name="Google Shape;13064;p48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065" name="Google Shape;13065;p48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066" name="Google Shape;13066;p48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067" name="Google Shape;13067;p48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068" name="Google Shape;13068;p48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069" name="Google Shape;13069;p48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070" name="Google Shape;13070;p48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071" name="Google Shape;13071;p48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072" name="Google Shape;13072;p48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073" name="Google Shape;13073;p48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074" name="Google Shape;13074;p48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075" name="Google Shape;13075;p48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076" name="Google Shape;13076;p48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077" name="Google Shape;13077;p484"/>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078" name="Google Shape;13078;p48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079" name="Google Shape;13079;p484"/>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080" name="Google Shape;13080;p484"/>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081" name="Google Shape;13081;p48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082" name="Google Shape;13082;p48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083" name="Google Shape;13083;p48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084" name="Google Shape;13084;p48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085" name="Google Shape;13085;p48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086" name="Google Shape;13086;p48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087" name="Google Shape;13087;p484"/>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088" name="Google Shape;13088;p484"/>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089" name="Google Shape;13089;p484"/>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090" name="Google Shape;13090;p484"/>
          <p:cNvGrpSpPr/>
          <p:nvPr/>
        </p:nvGrpSpPr>
        <p:grpSpPr>
          <a:xfrm>
            <a:off x="609600" y="1000125"/>
            <a:ext cx="7651750" cy="822325"/>
            <a:chOff x="528" y="726"/>
            <a:chExt cx="4820" cy="518"/>
          </a:xfrm>
        </p:grpSpPr>
        <p:sp>
          <p:nvSpPr>
            <p:cNvPr id="13091" name="Google Shape;13091;p484"/>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092" name="Google Shape;13092;p484"/>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093" name="Google Shape;13093;p484"/>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094" name="Google Shape;13094;p484"/>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095" name="Google Shape;13095;p484"/>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096" name="Google Shape;13096;p484"/>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097" name="Google Shape;13097;p484"/>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098" name="Google Shape;13098;p484"/>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099" name="Google Shape;13099;p484"/>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Übermäßige Kammerwasserproduktion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100" name="Google Shape;13100;p484"/>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101" name="Google Shape;13101;p484"/>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102" name="Google Shape;13102;p484"/>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103" name="Google Shape;13103;p484"/>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104" name="Google Shape;13104;p484"/>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105" name="Google Shape;13105;p484"/>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ein Glaukom bei SWS behandelt?</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lang="en-US" sz="1200">
                <a:solidFill>
                  <a:srgbClr val="CCFFCC"/>
                </a:solidFill>
              </a:rPr>
              <a:t>Das ist unterschiedlich</a:t>
            </a:r>
            <a:r>
              <a:rPr b="0" i="0" lang="en-US" sz="1200" u="none" cap="none" strike="noStrike">
                <a:solidFill>
                  <a:srgbClr val="CCFFCC"/>
                </a:solidFill>
                <a:latin typeface="Arial"/>
                <a:ea typeface="Arial"/>
                <a:cs typeface="Arial"/>
                <a:sym typeface="Arial"/>
              </a:rPr>
              <a:t>. Tritt es im Säuglingsalter auf, sollte es wie ein primäres kongenitales Glaukom behandelt werden, d. h. mit einer </a:t>
            </a:r>
            <a:r>
              <a:rPr lang="en-US" sz="1200">
                <a:solidFill>
                  <a:srgbClr val="CCFFCC"/>
                </a:solidFill>
              </a:rPr>
              <a:t>Kammerwinkeloperation</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Die </a:t>
            </a:r>
            <a:r>
              <a:rPr i="1" lang="en-US" sz="1200">
                <a:solidFill>
                  <a:srgbClr val="CCFFCC"/>
                </a:solidFill>
              </a:rPr>
              <a:t>Kammerwinkeloperation</a:t>
            </a:r>
            <a:r>
              <a:rPr b="0" i="1" lang="en-US" sz="1200" u="none" cap="none" strike="noStrike">
                <a:solidFill>
                  <a:srgbClr val="CCFFCC"/>
                </a:solidFill>
                <a:latin typeface="Arial"/>
                <a:ea typeface="Arial"/>
                <a:cs typeface="Arial"/>
                <a:sym typeface="Arial"/>
              </a:rPr>
              <a:t> hat eine recht gute Erfolgsbilanz bei der </a:t>
            </a:r>
            <a:r>
              <a:rPr i="1" lang="en-US" sz="1200">
                <a:solidFill>
                  <a:srgbClr val="CCFFCC"/>
                </a:solidFill>
              </a:rPr>
              <a:t>Behandlung</a:t>
            </a:r>
            <a:r>
              <a:rPr b="0" i="1" lang="en-US" sz="1200" u="none" cap="none" strike="noStrike">
                <a:solidFill>
                  <a:srgbClr val="CCFFCC"/>
                </a:solidFill>
                <a:latin typeface="Arial"/>
                <a:ea typeface="Arial"/>
                <a:cs typeface="Arial"/>
                <a:sym typeface="Arial"/>
              </a:rPr>
              <a:t> des primären kongenitalen Glaukoms. Ist die Erfolgsbilanz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Leider nein – die Erfolgsrate ist bei SWS geringer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Wie sieht es mit Trabekulektomien und Drainage</a:t>
            </a:r>
            <a:r>
              <a:rPr lang="en-US" sz="1200">
                <a:solidFill>
                  <a:srgbClr val="CCFFCC"/>
                </a:solidFill>
              </a:rPr>
              <a:t>Glaukomdrainage-Implantate</a:t>
            </a:r>
            <a:r>
              <a:rPr b="0" i="0" lang="en-US" sz="1200" u="none" cap="none" strike="noStrike">
                <a:solidFill>
                  <a:srgbClr val="CCFFCC"/>
                </a:solidFill>
                <a:latin typeface="Arial"/>
                <a:ea typeface="Arial"/>
                <a:cs typeface="Arial"/>
                <a:sym typeface="Arial"/>
              </a:rPr>
              <a:t>n aus?</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Sie können wirksam sein, </a:t>
            </a:r>
            <a:r>
              <a:rPr b="1" i="0" lang="en-US" sz="1200" u="none" cap="none" strike="noStrike">
                <a:solidFill>
                  <a:srgbClr val="CCFFCC"/>
                </a:solidFill>
                <a:latin typeface="Arial"/>
                <a:ea typeface="Arial"/>
                <a:cs typeface="Arial"/>
                <a:sym typeface="Arial"/>
              </a:rPr>
              <a:t>aber: </a:t>
            </a:r>
            <a:r>
              <a:rPr b="0" i="0" lang="en-US" sz="1200" u="none" cap="none" strike="noStrike">
                <a:solidFill>
                  <a:srgbClr val="CCFFCC"/>
                </a:solidFill>
                <a:latin typeface="Arial"/>
                <a:ea typeface="Arial"/>
                <a:cs typeface="Arial"/>
                <a:sym typeface="Arial"/>
              </a:rPr>
              <a:t>Sie müssen mit Vorsicht durchgeführt werden, da bei diesen Kindern ein deutlich erhöhtes Risiko für Aderhaut</a:t>
            </a:r>
            <a:r>
              <a:rPr lang="en-US" sz="1200">
                <a:solidFill>
                  <a:srgbClr val="CCFFCC"/>
                </a:solidFill>
              </a:rPr>
              <a:t>Effusion</a:t>
            </a:r>
            <a:r>
              <a:rPr b="0" i="0" lang="en-US" sz="1200" u="none" cap="none" strike="noStrike">
                <a:solidFill>
                  <a:srgbClr val="CCFFCC"/>
                </a:solidFill>
                <a:latin typeface="Arial"/>
                <a:ea typeface="Arial"/>
                <a:cs typeface="Arial"/>
                <a:sym typeface="Arial"/>
              </a:rPr>
              <a:t>e und Blutungen besteht</a:t>
            </a:r>
            <a:endParaRPr/>
          </a:p>
        </p:txBody>
      </p:sp>
    </p:spTree>
  </p:cSld>
  <p:clrMapOvr>
    <a:masterClrMapping/>
  </p:clrMapOvr>
</p:sld>
</file>

<file path=ppt/slides/slide4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09" name="Shape 13109"/>
        <p:cNvGrpSpPr/>
        <p:nvPr/>
      </p:nvGrpSpPr>
      <p:grpSpPr>
        <a:xfrm>
          <a:off x="0" y="0"/>
          <a:ext cx="0" cy="0"/>
          <a:chOff x="0" y="0"/>
          <a:chExt cx="0" cy="0"/>
        </a:xfrm>
      </p:grpSpPr>
      <p:sp>
        <p:nvSpPr>
          <p:cNvPr id="13110" name="Google Shape;13110;p48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111" name="Google Shape;13111;p48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112" name="Google Shape;13112;p48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113" name="Google Shape;13113;p48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114" name="Google Shape;13114;p48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115" name="Google Shape;13115;p48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116" name="Google Shape;13116;p48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117" name="Google Shape;13117;p485"/>
          <p:cNvCxnSpPr>
            <a:stCxn id="1311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118" name="Google Shape;13118;p485"/>
          <p:cNvCxnSpPr>
            <a:stCxn id="1311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119" name="Google Shape;13119;p485"/>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3120" name="Google Shape;13120;p48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121" name="Google Shape;13121;p48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122" name="Google Shape;13122;p48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123" name="Google Shape;13123;p48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124" name="Google Shape;13124;p48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125" name="Google Shape;13125;p48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126" name="Google Shape;13126;p48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127" name="Google Shape;13127;p48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128" name="Google Shape;13128;p48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129" name="Google Shape;13129;p48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130" name="Google Shape;13130;p48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131" name="Google Shape;13131;p48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132" name="Google Shape;13132;p48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133" name="Google Shape;13133;p48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134" name="Google Shape;13134;p48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135" name="Google Shape;13135;p48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136" name="Google Shape;13136;p48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137" name="Google Shape;13137;p48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138" name="Google Shape;13138;p485"/>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139" name="Google Shape;13139;p48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140" name="Google Shape;13140;p485"/>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141" name="Google Shape;13141;p485"/>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142" name="Google Shape;13142;p48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143" name="Google Shape;13143;p48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144" name="Google Shape;13144;p48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145" name="Google Shape;13145;p48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146" name="Google Shape;13146;p48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147" name="Google Shape;13147;p48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148" name="Google Shape;13148;p485"/>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149" name="Google Shape;13149;p485"/>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150" name="Google Shape;13150;p485"/>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151" name="Google Shape;13151;p485"/>
          <p:cNvGrpSpPr/>
          <p:nvPr/>
        </p:nvGrpSpPr>
        <p:grpSpPr>
          <a:xfrm>
            <a:off x="609600" y="1000125"/>
            <a:ext cx="7651750" cy="822325"/>
            <a:chOff x="528" y="726"/>
            <a:chExt cx="4820" cy="518"/>
          </a:xfrm>
        </p:grpSpPr>
        <p:sp>
          <p:nvSpPr>
            <p:cNvPr id="13152" name="Google Shape;13152;p485"/>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153" name="Google Shape;13153;p485"/>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154" name="Google Shape;13154;p485"/>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155" name="Google Shape;13155;p485"/>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156" name="Google Shape;13156;p485"/>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157" name="Google Shape;13157;p485"/>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158" name="Google Shape;13158;p485"/>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159" name="Google Shape;13159;p485"/>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160" name="Google Shape;13160;p485"/>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Übermäßige Kammerwasserproduktion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161" name="Google Shape;13161;p485"/>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162" name="Google Shape;13162;p485"/>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163" name="Google Shape;13163;p485"/>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164" name="Google Shape;13164;p485"/>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165" name="Google Shape;13165;p485"/>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166" name="Google Shape;13166;p485"/>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ein Glaukom bei SWS behandelt?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Das </a:t>
            </a:r>
            <a:r>
              <a:rPr lang="en-US" sz="1200">
                <a:solidFill>
                  <a:srgbClr val="0000FF"/>
                </a:solidFill>
              </a:rPr>
              <a:t>ist </a:t>
            </a:r>
            <a:r>
              <a:rPr lang="en-US" sz="1200">
                <a:solidFill>
                  <a:srgbClr val="0000FF"/>
                </a:solidFill>
                <a:extLst>
                  <a:ext uri="http://customooxmlschemas.google.com/">
                    <go:slidesCustomData xmlns:go="http://customooxmlschemas.google.com/" textRoundtripDataId="76"/>
                  </a:ext>
                </a:extLst>
              </a:rPr>
              <a:t>unterschiedlich</a:t>
            </a:r>
            <a:r>
              <a:rPr b="0" i="0" lang="en-US" sz="1200" u="none" cap="none" strike="noStrike">
                <a:solidFill>
                  <a:srgbClr val="0000FF"/>
                </a:solidFill>
                <a:latin typeface="Arial"/>
                <a:ea typeface="Arial"/>
                <a:cs typeface="Arial"/>
                <a:sym typeface="Arial"/>
              </a:rPr>
              <a:t>. Tritt es im Säuglingsalter auf, sollte es wie ein primäres kongenitales Glaukom behandelt werden, d. h. mit einer </a:t>
            </a:r>
            <a:r>
              <a:rPr lang="en-US" sz="1200">
                <a:solidFill>
                  <a:srgbClr val="0000FF"/>
                </a:solidFill>
                <a:extLst>
                  <a:ext uri="http://customooxmlschemas.google.com/">
                    <go:slidesCustomData xmlns:go="http://customooxmlschemas.google.com/" textRoundtripDataId="77"/>
                  </a:ext>
                </a:extLst>
              </a:rPr>
              <a:t>Kammerwinkeloperation</a:t>
            </a:r>
            <a:r>
              <a:rPr b="0" i="0" lang="en-US" sz="1200" u="none" cap="none" strike="noStrike">
                <a:solidFill>
                  <a:srgbClr val="0000FF"/>
                </a:solidFill>
                <a:latin typeface="Arial"/>
                <a:ea typeface="Arial"/>
                <a:cs typeface="Arial"/>
                <a:sym typeface="Arial"/>
              </a:rPr>
              <a:t>.</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Die </a:t>
            </a:r>
            <a:r>
              <a:rPr i="1" lang="en-US" sz="1200">
                <a:solidFill>
                  <a:srgbClr val="CCFFCC"/>
                </a:solidFill>
              </a:rPr>
              <a:t>Kammerwinkeloperation</a:t>
            </a:r>
            <a:r>
              <a:rPr b="0" i="1" lang="en-US" sz="1200" u="none" cap="none" strike="noStrike">
                <a:solidFill>
                  <a:srgbClr val="CCFFCC"/>
                </a:solidFill>
                <a:latin typeface="Arial"/>
                <a:ea typeface="Arial"/>
                <a:cs typeface="Arial"/>
                <a:sym typeface="Arial"/>
              </a:rPr>
              <a:t> hat eine recht gute Erfolgsbilanz bei der </a:t>
            </a:r>
            <a:r>
              <a:rPr i="1" lang="en-US" sz="1200">
                <a:solidFill>
                  <a:srgbClr val="CCFFCC"/>
                </a:solidFill>
              </a:rPr>
              <a:t>Behandlung</a:t>
            </a:r>
            <a:r>
              <a:rPr b="0" i="1" lang="en-US" sz="1200" u="none" cap="none" strike="noStrike">
                <a:solidFill>
                  <a:srgbClr val="CCFFCC"/>
                </a:solidFill>
                <a:latin typeface="Arial"/>
                <a:ea typeface="Arial"/>
                <a:cs typeface="Arial"/>
                <a:sym typeface="Arial"/>
              </a:rPr>
              <a:t> des primären kongenitalen Glaukoms. Ist die Erfolgsbilanz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Leider nein – die Erfolgsrate ist bei SWS geringer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Wie sieht es mit Trabekulektomien und Drainage</a:t>
            </a:r>
            <a:r>
              <a:rPr lang="en-US" sz="1200">
                <a:solidFill>
                  <a:srgbClr val="CCFFCC"/>
                </a:solidFill>
              </a:rPr>
              <a:t>Glaukomdrainage-Implantate</a:t>
            </a:r>
            <a:r>
              <a:rPr b="0" i="0" lang="en-US" sz="1200" u="none" cap="none" strike="noStrike">
                <a:solidFill>
                  <a:srgbClr val="CCFFCC"/>
                </a:solidFill>
                <a:latin typeface="Arial"/>
                <a:ea typeface="Arial"/>
                <a:cs typeface="Arial"/>
                <a:sym typeface="Arial"/>
              </a:rPr>
              <a:t>n aus?</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Sie können wirksam sein, </a:t>
            </a:r>
            <a:r>
              <a:rPr b="1" i="0" lang="en-US" sz="1200" u="none" cap="none" strike="noStrike">
                <a:solidFill>
                  <a:srgbClr val="CCFFCC"/>
                </a:solidFill>
                <a:latin typeface="Arial"/>
                <a:ea typeface="Arial"/>
                <a:cs typeface="Arial"/>
                <a:sym typeface="Arial"/>
              </a:rPr>
              <a:t>aber: </a:t>
            </a:r>
            <a:r>
              <a:rPr b="0" i="0" lang="en-US" sz="1200" u="none" cap="none" strike="noStrike">
                <a:solidFill>
                  <a:srgbClr val="CCFFCC"/>
                </a:solidFill>
                <a:latin typeface="Arial"/>
                <a:ea typeface="Arial"/>
                <a:cs typeface="Arial"/>
                <a:sym typeface="Arial"/>
              </a:rPr>
              <a:t>Sie müssen mit Vorsicht durchgeführt werden, da bei diesen Kindern ein deutlich erhöhtes Risiko für Aderhaut</a:t>
            </a:r>
            <a:r>
              <a:rPr lang="en-US" sz="1200">
                <a:solidFill>
                  <a:srgbClr val="CCFFCC"/>
                </a:solidFill>
              </a:rPr>
              <a:t>Effusion</a:t>
            </a:r>
            <a:r>
              <a:rPr b="0" i="0" lang="en-US" sz="1200" u="none" cap="none" strike="noStrike">
                <a:solidFill>
                  <a:srgbClr val="CCFFCC"/>
                </a:solidFill>
                <a:latin typeface="Arial"/>
                <a:ea typeface="Arial"/>
                <a:cs typeface="Arial"/>
                <a:sym typeface="Arial"/>
              </a:rPr>
              <a:t>e und Blutungen besteht</a:t>
            </a:r>
            <a:endParaRPr/>
          </a:p>
        </p:txBody>
      </p:sp>
      <p:sp>
        <p:nvSpPr>
          <p:cNvPr id="13167" name="Google Shape;13167;p485"/>
          <p:cNvSpPr/>
          <p:nvPr/>
        </p:nvSpPr>
        <p:spPr>
          <a:xfrm>
            <a:off x="2971549" y="2498706"/>
            <a:ext cx="1114200" cy="336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71" name="Shape 13171"/>
        <p:cNvGrpSpPr/>
        <p:nvPr/>
      </p:nvGrpSpPr>
      <p:grpSpPr>
        <a:xfrm>
          <a:off x="0" y="0"/>
          <a:ext cx="0" cy="0"/>
          <a:chOff x="0" y="0"/>
          <a:chExt cx="0" cy="0"/>
        </a:xfrm>
      </p:grpSpPr>
      <p:sp>
        <p:nvSpPr>
          <p:cNvPr id="13172" name="Google Shape;13172;p48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173" name="Google Shape;13173;p48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174" name="Google Shape;13174;p48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175" name="Google Shape;13175;p48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176" name="Google Shape;13176;p48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177" name="Google Shape;13177;p48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178" name="Google Shape;13178;p48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179" name="Google Shape;13179;p486"/>
          <p:cNvCxnSpPr>
            <a:stCxn id="1317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180" name="Google Shape;13180;p486"/>
          <p:cNvCxnSpPr>
            <a:stCxn id="1317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181" name="Google Shape;13181;p48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3182" name="Google Shape;13182;p48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183" name="Google Shape;13183;p48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184" name="Google Shape;13184;p48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185" name="Google Shape;13185;p48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186" name="Google Shape;13186;p48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187" name="Google Shape;13187;p48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188" name="Google Shape;13188;p48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189" name="Google Shape;13189;p48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190" name="Google Shape;13190;p48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191" name="Google Shape;13191;p48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192" name="Google Shape;13192;p48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193" name="Google Shape;13193;p48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194" name="Google Shape;13194;p48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195" name="Google Shape;13195;p48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196" name="Google Shape;13196;p48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197" name="Google Shape;13197;p48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198" name="Google Shape;13198;p48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199" name="Google Shape;13199;p48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200" name="Google Shape;13200;p486"/>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201" name="Google Shape;13201;p48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202" name="Google Shape;13202;p486"/>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203" name="Google Shape;13203;p48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204" name="Google Shape;13204;p48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205" name="Google Shape;13205;p48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206" name="Google Shape;13206;p48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207" name="Google Shape;13207;p48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208" name="Google Shape;13208;p48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209" name="Google Shape;13209;p48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210" name="Google Shape;13210;p486"/>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211" name="Google Shape;13211;p486"/>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212" name="Google Shape;13212;p486"/>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213" name="Google Shape;13213;p486"/>
          <p:cNvGrpSpPr/>
          <p:nvPr/>
        </p:nvGrpSpPr>
        <p:grpSpPr>
          <a:xfrm>
            <a:off x="609600" y="1000125"/>
            <a:ext cx="7651750" cy="822325"/>
            <a:chOff x="528" y="726"/>
            <a:chExt cx="4820" cy="518"/>
          </a:xfrm>
        </p:grpSpPr>
        <p:sp>
          <p:nvSpPr>
            <p:cNvPr id="13214" name="Google Shape;13214;p486"/>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215" name="Google Shape;13215;p486"/>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216" name="Google Shape;13216;p486"/>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217" name="Google Shape;13217;p486"/>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218" name="Google Shape;13218;p486"/>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219" name="Google Shape;13219;p486"/>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220" name="Google Shape;13220;p486"/>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221" name="Google Shape;13221;p486"/>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222" name="Google Shape;13222;p486"/>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Überproduktion von Kammerwasser</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223" name="Google Shape;13223;p486"/>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224" name="Google Shape;13224;p486"/>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225" name="Google Shape;13225;p486"/>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226" name="Google Shape;13226;p486"/>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227" name="Google Shape;13227;p486"/>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228" name="Google Shape;13228;p486"/>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ein Glaukom bei SWS behandelt?</a:t>
            </a:r>
            <a:endParaRPr/>
          </a:p>
          <a:p>
            <a:pPr indent="0" lvl="0" marL="0" marR="0" rtl="0" algn="l">
              <a:spcBef>
                <a:spcPts val="0"/>
              </a:spcBef>
              <a:spcAft>
                <a:spcPts val="0"/>
              </a:spcAft>
              <a:buNone/>
            </a:pPr>
            <a:r>
              <a:rPr lang="en-US" sz="1200">
                <a:solidFill>
                  <a:srgbClr val="0000FF"/>
                </a:solidFill>
              </a:rPr>
              <a:t>Das ist unterschiedlich</a:t>
            </a:r>
            <a:r>
              <a:rPr b="0" i="0" lang="en-US" sz="1200" u="none" cap="none" strike="noStrike">
                <a:solidFill>
                  <a:srgbClr val="0000FF"/>
                </a:solidFill>
                <a:latin typeface="Arial"/>
                <a:ea typeface="Arial"/>
                <a:cs typeface="Arial"/>
                <a:sym typeface="Arial"/>
              </a:rPr>
              <a:t>. Tritt es im Säuglingsalter auf, sollte es wie ein primäres kongenitales Glaukom behandelt werden, d. h. mit einer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CFFCC"/>
                </a:solidFill>
                <a:latin typeface="Arial"/>
                <a:ea typeface="Arial"/>
                <a:cs typeface="Arial"/>
                <a:sym typeface="Arial"/>
              </a:rPr>
              <a:t>Die </a:t>
            </a:r>
            <a:r>
              <a:rPr i="1" lang="en-US" sz="1200">
                <a:solidFill>
                  <a:srgbClr val="CCFFCC"/>
                </a:solidFill>
              </a:rPr>
              <a:t>Kammerwinkeloperation</a:t>
            </a:r>
            <a:r>
              <a:rPr b="0" i="1" lang="en-US" sz="1200" u="none" cap="none" strike="noStrike">
                <a:solidFill>
                  <a:srgbClr val="CCFFCC"/>
                </a:solidFill>
                <a:latin typeface="Arial"/>
                <a:ea typeface="Arial"/>
                <a:cs typeface="Arial"/>
                <a:sym typeface="Arial"/>
              </a:rPr>
              <a:t> hat eine recht gute Erfolgsbilanz bei der </a:t>
            </a:r>
            <a:r>
              <a:rPr i="1" lang="en-US" sz="1200">
                <a:solidFill>
                  <a:srgbClr val="CCFFCC"/>
                </a:solidFill>
              </a:rPr>
              <a:t>Behandlung</a:t>
            </a:r>
            <a:r>
              <a:rPr b="0" i="1" lang="en-US" sz="1200" u="none" cap="none" strike="noStrike">
                <a:solidFill>
                  <a:srgbClr val="CCFFCC"/>
                </a:solidFill>
                <a:latin typeface="Arial"/>
                <a:ea typeface="Arial"/>
                <a:cs typeface="Arial"/>
                <a:sym typeface="Arial"/>
              </a:rPr>
              <a:t> des primären kongenitalen Glaukoms. Ist die Erfolgsbilanz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Leider nein – die Erfolgsrate ist bei SWS geringer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Wie sieht es mit Trabekulektomien und Drainage</a:t>
            </a:r>
            <a:r>
              <a:rPr lang="en-US" sz="1200">
                <a:solidFill>
                  <a:srgbClr val="CCFFCC"/>
                </a:solidFill>
              </a:rPr>
              <a:t>Glaukomdrainage-Implantate</a:t>
            </a:r>
            <a:r>
              <a:rPr b="0" i="0" lang="en-US" sz="1200" u="none" cap="none" strike="noStrike">
                <a:solidFill>
                  <a:srgbClr val="CCFFCC"/>
                </a:solidFill>
                <a:latin typeface="Arial"/>
                <a:ea typeface="Arial"/>
                <a:cs typeface="Arial"/>
                <a:sym typeface="Arial"/>
              </a:rPr>
              <a:t>n aus?</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Sie können wirksam sein, </a:t>
            </a:r>
            <a:r>
              <a:rPr b="1" i="0" lang="en-US" sz="1200" u="none" cap="none" strike="noStrike">
                <a:solidFill>
                  <a:srgbClr val="CCFFCC"/>
                </a:solidFill>
                <a:latin typeface="Arial"/>
                <a:ea typeface="Arial"/>
                <a:cs typeface="Arial"/>
                <a:sym typeface="Arial"/>
              </a:rPr>
              <a:t>aber: </a:t>
            </a:r>
            <a:r>
              <a:rPr b="0" i="0" lang="en-US" sz="1200" u="none" cap="none" strike="noStrike">
                <a:solidFill>
                  <a:srgbClr val="CCFFCC"/>
                </a:solidFill>
                <a:latin typeface="Arial"/>
                <a:ea typeface="Arial"/>
                <a:cs typeface="Arial"/>
                <a:sym typeface="Arial"/>
              </a:rPr>
              <a:t>Sie müssen mit Vorsicht durchgeführt werden, da bei diesen Kindern ein deutlich erhöhtes Risiko für Aderhaut</a:t>
            </a:r>
            <a:r>
              <a:rPr lang="en-US" sz="1200">
                <a:solidFill>
                  <a:srgbClr val="CCFFCC"/>
                </a:solidFill>
              </a:rPr>
              <a:t>Effusion</a:t>
            </a:r>
            <a:r>
              <a:rPr b="0" i="0" lang="en-US" sz="1200" u="none" cap="none" strike="noStrike">
                <a:solidFill>
                  <a:srgbClr val="CCFFCC"/>
                </a:solidFill>
                <a:latin typeface="Arial"/>
                <a:ea typeface="Arial"/>
                <a:cs typeface="Arial"/>
                <a:sym typeface="Arial"/>
              </a:rPr>
              <a:t>e und Blutungen besteht</a:t>
            </a:r>
            <a:endParaRPr/>
          </a:p>
        </p:txBody>
      </p:sp>
    </p:spTree>
  </p:cSld>
  <p:clrMapOvr>
    <a:masterClrMapping/>
  </p:clrMapOvr>
</p:sld>
</file>

<file path=ppt/slides/slide4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32" name="Shape 13232"/>
        <p:cNvGrpSpPr/>
        <p:nvPr/>
      </p:nvGrpSpPr>
      <p:grpSpPr>
        <a:xfrm>
          <a:off x="0" y="0"/>
          <a:ext cx="0" cy="0"/>
          <a:chOff x="0" y="0"/>
          <a:chExt cx="0" cy="0"/>
        </a:xfrm>
      </p:grpSpPr>
      <p:sp>
        <p:nvSpPr>
          <p:cNvPr id="13233" name="Google Shape;13233;p48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234" name="Google Shape;13234;p48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235" name="Google Shape;13235;p48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236" name="Google Shape;13236;p48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237" name="Google Shape;13237;p48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238" name="Google Shape;13238;p48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239" name="Google Shape;13239;p48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240" name="Google Shape;13240;p487"/>
          <p:cNvCxnSpPr>
            <a:stCxn id="1323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241" name="Google Shape;13241;p487"/>
          <p:cNvCxnSpPr>
            <a:stCxn id="1323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242" name="Google Shape;13242;p487"/>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3243" name="Google Shape;13243;p48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244" name="Google Shape;13244;p48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245" name="Google Shape;13245;p48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246" name="Google Shape;13246;p48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247" name="Google Shape;13247;p48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248" name="Google Shape;13248;p48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249" name="Google Shape;13249;p48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250" name="Google Shape;13250;p48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251" name="Google Shape;13251;p48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252" name="Google Shape;13252;p48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253" name="Google Shape;13253;p48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254" name="Google Shape;13254;p48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255" name="Google Shape;13255;p48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256" name="Google Shape;13256;p48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257" name="Google Shape;13257;p48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258" name="Google Shape;13258;p48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259" name="Google Shape;13259;p48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260" name="Google Shape;13260;p48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261" name="Google Shape;13261;p487"/>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262" name="Google Shape;13262;p48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263" name="Google Shape;13263;p487"/>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264" name="Google Shape;13264;p487"/>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265" name="Google Shape;13265;p48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266" name="Google Shape;13266;p48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267" name="Google Shape;13267;p48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268" name="Google Shape;13268;p48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269" name="Google Shape;13269;p48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270" name="Google Shape;13270;p48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271" name="Google Shape;13271;p487"/>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272" name="Google Shape;13272;p487"/>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273" name="Google Shape;13273;p487"/>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274" name="Google Shape;13274;p487"/>
          <p:cNvGrpSpPr/>
          <p:nvPr/>
        </p:nvGrpSpPr>
        <p:grpSpPr>
          <a:xfrm>
            <a:off x="609600" y="1000125"/>
            <a:ext cx="7651750" cy="822325"/>
            <a:chOff x="528" y="726"/>
            <a:chExt cx="4820" cy="518"/>
          </a:xfrm>
        </p:grpSpPr>
        <p:sp>
          <p:nvSpPr>
            <p:cNvPr id="13275" name="Google Shape;13275;p487"/>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276" name="Google Shape;13276;p487"/>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277" name="Google Shape;13277;p487"/>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278" name="Google Shape;13278;p487"/>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279" name="Google Shape;13279;p487"/>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280" name="Google Shape;13280;p487"/>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281" name="Google Shape;13281;p487"/>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282" name="Google Shape;13282;p487"/>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283" name="Google Shape;13283;p487"/>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Überproduktion von Kammerwasser</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284" name="Google Shape;13284;p487"/>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285" name="Google Shape;13285;p487"/>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286" name="Google Shape;13286;p487"/>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287" name="Google Shape;13287;p487"/>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288" name="Google Shape;13288;p487"/>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289" name="Google Shape;13289;p487"/>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ein Glaukom bei SWS behandelt?</a:t>
            </a:r>
            <a:endParaRPr/>
          </a:p>
          <a:p>
            <a:pPr indent="0" lvl="0" marL="0" marR="0" rtl="0" algn="l">
              <a:spcBef>
                <a:spcPts val="0"/>
              </a:spcBef>
              <a:spcAft>
                <a:spcPts val="0"/>
              </a:spcAft>
              <a:buNone/>
            </a:pPr>
            <a:r>
              <a:rPr lang="en-US" sz="1200">
                <a:solidFill>
                  <a:srgbClr val="0000FF"/>
                </a:solidFill>
              </a:rPr>
              <a:t>Das ist unterschiedlich</a:t>
            </a:r>
            <a:r>
              <a:rPr b="0" i="0" lang="en-US" sz="1200" u="none" cap="none" strike="noStrike">
                <a:solidFill>
                  <a:srgbClr val="0000FF"/>
                </a:solidFill>
                <a:latin typeface="Arial"/>
                <a:ea typeface="Arial"/>
                <a:cs typeface="Arial"/>
                <a:sym typeface="Arial"/>
              </a:rPr>
              <a:t>. Tritt es im Säuglingsalter auf, sollte es wie ein primäres kongenitales Glaukom behandelt werden, d. h. mit einer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Die </a:t>
            </a:r>
            <a:r>
              <a:rPr i="1" lang="en-US" sz="1200">
                <a:solidFill>
                  <a:srgbClr val="0000FF"/>
                </a:solidFill>
              </a:rPr>
              <a:t>Kammerwinkeloperation</a:t>
            </a:r>
            <a:r>
              <a:rPr b="0" i="1" lang="en-US" sz="1200" u="none" cap="none" strike="noStrike">
                <a:solidFill>
                  <a:srgbClr val="0000FF"/>
                </a:solidFill>
                <a:latin typeface="Arial"/>
                <a:ea typeface="Arial"/>
                <a:cs typeface="Arial"/>
                <a:sym typeface="Arial"/>
              </a:rPr>
              <a:t> hat eine recht gute Erfolgsbilanz bei der </a:t>
            </a:r>
            <a:r>
              <a:rPr lang="en-US" sz="1200">
                <a:solidFill>
                  <a:srgbClr val="0000FF"/>
                </a:solidFill>
                <a:extLst>
                  <a:ext uri="http://customooxmlschemas.google.com/">
                    <go:slidesCustomData xmlns:go="http://customooxmlschemas.google.com/" textRoundtripDataId="78"/>
                  </a:ext>
                </a:extLst>
              </a:rPr>
              <a:t>Behandlung</a:t>
            </a:r>
            <a:r>
              <a:rPr b="0" lang="en-US" sz="1200" u="none" cap="none" strike="noStrike">
                <a:solidFill>
                  <a:srgbClr val="0000FF"/>
                </a:solidFill>
                <a:latin typeface="Arial"/>
                <a:ea typeface="Arial"/>
                <a:cs typeface="Arial"/>
                <a:sym typeface="Arial"/>
              </a:rPr>
              <a:t> </a:t>
            </a:r>
            <a:r>
              <a:rPr b="0" lang="en-US" sz="1200" u="none" cap="none" strike="noStrike">
                <a:solidFill>
                  <a:srgbClr val="0000FF"/>
                </a:solidFill>
                <a:latin typeface="Arial"/>
                <a:ea typeface="Arial"/>
                <a:cs typeface="Arial"/>
                <a:sym typeface="Arial"/>
              </a:rPr>
              <a:t>des </a:t>
            </a:r>
            <a:r>
              <a:rPr b="0" i="1" lang="en-US" sz="1200" u="none" cap="none" strike="noStrike">
                <a:solidFill>
                  <a:srgbClr val="0000FF"/>
                </a:solidFill>
                <a:latin typeface="Arial"/>
                <a:ea typeface="Arial"/>
                <a:cs typeface="Arial"/>
                <a:sym typeface="Arial"/>
              </a:rPr>
              <a:t>primären kongenitalen Glaukoms. Ist die Erfolgsbilanz dieser OP-</a:t>
            </a:r>
            <a:r>
              <a:rPr b="0" i="1"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79"/>
                  </a:ext>
                </a:extLst>
              </a:rPr>
              <a:t>Methode</a:t>
            </a:r>
            <a:r>
              <a:rPr b="0" i="1" lang="en-US" sz="1200" u="none" cap="none" strike="noStrike">
                <a:solidFill>
                  <a:srgbClr val="0000FF"/>
                </a:solidFill>
                <a:latin typeface="Arial"/>
                <a:ea typeface="Arial"/>
                <a:cs typeface="Arial"/>
                <a:sym typeface="Arial"/>
              </a:rPr>
              <a:t>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Leider nein – die Erfolgsrate ist bei SWS geringer</a:t>
            </a:r>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Wie sieht es mit Trabekulektomien und Drainage</a:t>
            </a:r>
            <a:r>
              <a:rPr lang="en-US" sz="1200">
                <a:solidFill>
                  <a:srgbClr val="CCFFCC"/>
                </a:solidFill>
              </a:rPr>
              <a:t>Glaukomdrainage-Implantate</a:t>
            </a:r>
            <a:r>
              <a:rPr b="0" i="0" lang="en-US" sz="1200" u="none" cap="none" strike="noStrike">
                <a:solidFill>
                  <a:srgbClr val="CCFFCC"/>
                </a:solidFill>
                <a:latin typeface="Arial"/>
                <a:ea typeface="Arial"/>
                <a:cs typeface="Arial"/>
                <a:sym typeface="Arial"/>
              </a:rPr>
              <a:t>n aus?</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Sie können wirksam sein, </a:t>
            </a:r>
            <a:r>
              <a:rPr b="1" i="0" lang="en-US" sz="1200" u="none" cap="none" strike="noStrike">
                <a:solidFill>
                  <a:srgbClr val="CCFFCC"/>
                </a:solidFill>
                <a:latin typeface="Arial"/>
                <a:ea typeface="Arial"/>
                <a:cs typeface="Arial"/>
                <a:sym typeface="Arial"/>
              </a:rPr>
              <a:t>aber: </a:t>
            </a:r>
            <a:r>
              <a:rPr b="0" i="0" lang="en-US" sz="1200" u="none" cap="none" strike="noStrike">
                <a:solidFill>
                  <a:srgbClr val="CCFFCC"/>
                </a:solidFill>
                <a:latin typeface="Arial"/>
                <a:ea typeface="Arial"/>
                <a:cs typeface="Arial"/>
                <a:sym typeface="Arial"/>
              </a:rPr>
              <a:t>Sie müssen mit Vorsicht durchgeführt werden, da bei diesen Kindern ein deutlich erhöhtes Risiko für Aderhaut</a:t>
            </a:r>
            <a:r>
              <a:rPr lang="en-US" sz="1200">
                <a:solidFill>
                  <a:srgbClr val="CCFFCC"/>
                </a:solidFill>
              </a:rPr>
              <a:t>Effusion</a:t>
            </a:r>
            <a:r>
              <a:rPr b="0" i="0" lang="en-US" sz="1200" u="none" cap="none" strike="noStrike">
                <a:solidFill>
                  <a:srgbClr val="CCFFCC"/>
                </a:solidFill>
                <a:latin typeface="Arial"/>
                <a:ea typeface="Arial"/>
                <a:cs typeface="Arial"/>
                <a:sym typeface="Arial"/>
              </a:rPr>
              <a:t>e und Blutungen besteht</a:t>
            </a:r>
            <a:endParaRPr/>
          </a:p>
        </p:txBody>
      </p:sp>
    </p:spTree>
  </p:cSld>
  <p:clrMapOvr>
    <a:masterClrMapping/>
  </p:clrMapOvr>
</p:sld>
</file>

<file path=ppt/slides/slide4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93" name="Shape 13293"/>
        <p:cNvGrpSpPr/>
        <p:nvPr/>
      </p:nvGrpSpPr>
      <p:grpSpPr>
        <a:xfrm>
          <a:off x="0" y="0"/>
          <a:ext cx="0" cy="0"/>
          <a:chOff x="0" y="0"/>
          <a:chExt cx="0" cy="0"/>
        </a:xfrm>
      </p:grpSpPr>
      <p:sp>
        <p:nvSpPr>
          <p:cNvPr id="13294" name="Google Shape;13294;p48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295" name="Google Shape;13295;p488"/>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Primär</a:t>
            </a:r>
            <a:endParaRPr/>
          </a:p>
        </p:txBody>
      </p:sp>
      <p:sp>
        <p:nvSpPr>
          <p:cNvPr id="13296" name="Google Shape;13296;p48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297" name="Google Shape;13297;p48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298" name="Google Shape;13298;p48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299" name="Google Shape;13299;p48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300" name="Google Shape;13300;p48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301" name="Google Shape;13301;p488"/>
          <p:cNvCxnSpPr>
            <a:stCxn id="13295"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302" name="Google Shape;13302;p488"/>
          <p:cNvCxnSpPr>
            <a:stCxn id="13295"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303" name="Google Shape;13303;p488"/>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3304" name="Google Shape;13304;p48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305" name="Google Shape;13305;p48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306" name="Google Shape;13306;p48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307" name="Google Shape;13307;p48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308" name="Google Shape;13308;p48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309" name="Google Shape;13309;p48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310" name="Google Shape;13310;p48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311" name="Google Shape;13311;p48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312" name="Google Shape;13312;p48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313" name="Google Shape;13313;p48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314" name="Google Shape;13314;p48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315" name="Google Shape;13315;p48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316" name="Google Shape;13316;p48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317" name="Google Shape;13317;p48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318" name="Google Shape;13318;p48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319" name="Google Shape;13319;p48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320" name="Google Shape;13320;p48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321" name="Google Shape;13321;p48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322" name="Google Shape;13322;p488"/>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323" name="Google Shape;13323;p48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324" name="Google Shape;13324;p488"/>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325" name="Google Shape;13325;p488"/>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326" name="Google Shape;13326;p48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327" name="Google Shape;13327;p48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328" name="Google Shape;13328;p48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329" name="Google Shape;13329;p48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330" name="Google Shape;13330;p48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331" name="Google Shape;13331;p48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332" name="Google Shape;13332;p488"/>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333" name="Google Shape;13333;p488"/>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334" name="Google Shape;13334;p488"/>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335" name="Google Shape;13335;p488"/>
          <p:cNvGrpSpPr/>
          <p:nvPr/>
        </p:nvGrpSpPr>
        <p:grpSpPr>
          <a:xfrm>
            <a:off x="609600" y="1000125"/>
            <a:ext cx="7651750" cy="822325"/>
            <a:chOff x="528" y="726"/>
            <a:chExt cx="4820" cy="518"/>
          </a:xfrm>
        </p:grpSpPr>
        <p:sp>
          <p:nvSpPr>
            <p:cNvPr id="13336" name="Google Shape;13336;p488"/>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337" name="Google Shape;13337;p488"/>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338" name="Google Shape;13338;p488"/>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339" name="Google Shape;13339;p488"/>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340" name="Google Shape;13340;p488"/>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341" name="Google Shape;13341;p488"/>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342" name="Google Shape;13342;p488"/>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343" name="Google Shape;13343;p488"/>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344" name="Google Shape;13344;p488"/>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Übermäßige Kammerwasserproduktion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345" name="Google Shape;13345;p488"/>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346" name="Google Shape;13346;p488"/>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347" name="Google Shape;13347;p488"/>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348" name="Google Shape;13348;p488"/>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349" name="Google Shape;13349;p488"/>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350" name="Google Shape;13350;p488"/>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ein Glaukom bei SWS behandelt?</a:t>
            </a:r>
            <a:endParaRPr/>
          </a:p>
          <a:p>
            <a:pPr indent="0" lvl="0" marL="0" marR="0" rtl="0" algn="l">
              <a:spcBef>
                <a:spcPts val="0"/>
              </a:spcBef>
              <a:spcAft>
                <a:spcPts val="0"/>
              </a:spcAft>
              <a:buNone/>
            </a:pPr>
            <a:r>
              <a:rPr lang="en-US" sz="1200">
                <a:solidFill>
                  <a:srgbClr val="0000FF"/>
                </a:solidFill>
              </a:rPr>
              <a:t>Das ist unterschiedlich</a:t>
            </a:r>
            <a:r>
              <a:rPr b="0" i="0" lang="en-US" sz="1200" u="none" cap="none" strike="noStrike">
                <a:solidFill>
                  <a:srgbClr val="0000FF"/>
                </a:solidFill>
                <a:latin typeface="Arial"/>
                <a:ea typeface="Arial"/>
                <a:cs typeface="Arial"/>
                <a:sym typeface="Arial"/>
              </a:rPr>
              <a:t>. Tritt es im Säuglingsalter auf, sollte es wie ein primäres kongenitales Glaukom behandelt werden, d. h. mit einer </a:t>
            </a:r>
            <a:r>
              <a:rPr lang="en-US" sz="1200">
                <a:solidFill>
                  <a:srgbClr val="0000FF"/>
                </a:solidFill>
              </a:rPr>
              <a:t>Kammerwinkeloperation</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Die </a:t>
            </a:r>
            <a:r>
              <a:rPr i="1" lang="en-US" sz="1200">
                <a:solidFill>
                  <a:srgbClr val="0000FF"/>
                </a:solidFill>
              </a:rPr>
              <a:t>Kammerwinkeloperation</a:t>
            </a:r>
            <a:r>
              <a:rPr b="0" i="1" lang="en-US" sz="1200" u="none" cap="none" strike="noStrike">
                <a:solidFill>
                  <a:srgbClr val="0000FF"/>
                </a:solidFill>
                <a:latin typeface="Arial"/>
                <a:ea typeface="Arial"/>
                <a:cs typeface="Arial"/>
                <a:sym typeface="Arial"/>
              </a:rPr>
              <a:t> hat eine recht gute Erfolgsbilanz bei der </a:t>
            </a:r>
            <a:r>
              <a:rPr i="1" lang="en-US" sz="1200">
                <a:solidFill>
                  <a:srgbClr val="0000FF"/>
                </a:solidFill>
              </a:rPr>
              <a:t>Behandlung</a:t>
            </a:r>
            <a:r>
              <a:rPr b="0" i="1" lang="en-US" sz="1200" u="none" cap="none" strike="noStrike">
                <a:solidFill>
                  <a:srgbClr val="0000FF"/>
                </a:solidFill>
                <a:latin typeface="Arial"/>
                <a:ea typeface="Arial"/>
                <a:cs typeface="Arial"/>
                <a:sym typeface="Arial"/>
              </a:rPr>
              <a:t> des primären kongenitalen Glaukoms. Ist die Erfolgsbilanz dieser OP-Methode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Leider nein – die Erfolgsrate ist bei SWS geringer.</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Wie sieht es mit Trabekulektomien und Drainage</a:t>
            </a:r>
            <a:r>
              <a:rPr lang="en-US" sz="1200">
                <a:solidFill>
                  <a:srgbClr val="CCFFCC"/>
                </a:solidFill>
              </a:rPr>
              <a:t>Glaukomdrainage-Implantate</a:t>
            </a:r>
            <a:r>
              <a:rPr b="0" i="0" lang="en-US" sz="1200" u="none" cap="none" strike="noStrike">
                <a:solidFill>
                  <a:srgbClr val="CCFFCC"/>
                </a:solidFill>
                <a:latin typeface="Arial"/>
                <a:ea typeface="Arial"/>
                <a:cs typeface="Arial"/>
                <a:sym typeface="Arial"/>
              </a:rPr>
              <a:t>n aus?</a:t>
            </a:r>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Sie können wirksam sein, </a:t>
            </a:r>
            <a:r>
              <a:rPr b="1" i="0" lang="en-US" sz="1200" u="none" cap="none" strike="noStrike">
                <a:solidFill>
                  <a:srgbClr val="CCFFCC"/>
                </a:solidFill>
                <a:latin typeface="Arial"/>
                <a:ea typeface="Arial"/>
                <a:cs typeface="Arial"/>
                <a:sym typeface="Arial"/>
              </a:rPr>
              <a:t>aber: </a:t>
            </a:r>
            <a:r>
              <a:rPr b="0" i="0" lang="en-US" sz="1200" u="none" cap="none" strike="noStrike">
                <a:solidFill>
                  <a:srgbClr val="CCFFCC"/>
                </a:solidFill>
                <a:latin typeface="Arial"/>
                <a:ea typeface="Arial"/>
                <a:cs typeface="Arial"/>
                <a:sym typeface="Arial"/>
              </a:rPr>
              <a:t>Sie müssen mit Vorsicht durchgeführt werden, da bei diesen Kindern ein deutlich erhöhtes Risiko für Aderhaut</a:t>
            </a:r>
            <a:r>
              <a:rPr lang="en-US" sz="1200">
                <a:solidFill>
                  <a:srgbClr val="CCFFCC"/>
                </a:solidFill>
              </a:rPr>
              <a:t>Effusion</a:t>
            </a:r>
            <a:r>
              <a:rPr b="0" i="0" lang="en-US" sz="1200" u="none" cap="none" strike="noStrike">
                <a:solidFill>
                  <a:srgbClr val="CCFFCC"/>
                </a:solidFill>
                <a:latin typeface="Arial"/>
                <a:ea typeface="Arial"/>
                <a:cs typeface="Arial"/>
                <a:sym typeface="Arial"/>
              </a:rPr>
              <a:t>e und Blutungen besteht</a:t>
            </a:r>
            <a:endParaRPr/>
          </a:p>
        </p:txBody>
      </p:sp>
    </p:spTree>
  </p:cSld>
  <p:clrMapOvr>
    <a:masterClrMapping/>
  </p:clrMapOvr>
</p:sld>
</file>

<file path=ppt/slides/slide4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54" name="Shape 13354"/>
        <p:cNvGrpSpPr/>
        <p:nvPr/>
      </p:nvGrpSpPr>
      <p:grpSpPr>
        <a:xfrm>
          <a:off x="0" y="0"/>
          <a:ext cx="0" cy="0"/>
          <a:chOff x="0" y="0"/>
          <a:chExt cx="0" cy="0"/>
        </a:xfrm>
      </p:grpSpPr>
      <p:sp>
        <p:nvSpPr>
          <p:cNvPr id="13355" name="Google Shape;13355;p48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356" name="Google Shape;13356;p489"/>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Primar</a:t>
            </a:r>
            <a:endParaRPr/>
          </a:p>
        </p:txBody>
      </p:sp>
      <p:sp>
        <p:nvSpPr>
          <p:cNvPr id="13357" name="Google Shape;13357;p48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358" name="Google Shape;13358;p48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359" name="Google Shape;13359;p48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360" name="Google Shape;13360;p48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361" name="Google Shape;13361;p48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362" name="Google Shape;13362;p489"/>
          <p:cNvCxnSpPr>
            <a:stCxn id="13356" idx="2"/>
          </p:cNvCxnSpPr>
          <p:nvPr/>
        </p:nvCxnSpPr>
        <p:spPr>
          <a:xfrm flipH="1">
            <a:off x="1562819" y="2446338"/>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363" name="Google Shape;13363;p489"/>
          <p:cNvCxnSpPr>
            <a:stCxn id="13356" idx="2"/>
          </p:cNvCxnSpPr>
          <p:nvPr/>
        </p:nvCxnSpPr>
        <p:spPr>
          <a:xfrm>
            <a:off x="2182019" y="2446338"/>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364" name="Google Shape;13364;p48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3365" name="Google Shape;13365;p48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366" name="Google Shape;13366;p48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367" name="Google Shape;13367;p48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368" name="Google Shape;13368;p48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369" name="Google Shape;13369;p48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370" name="Google Shape;13370;p48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371" name="Google Shape;13371;p48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372" name="Google Shape;13372;p48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373" name="Google Shape;13373;p48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374" name="Google Shape;13374;p48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375" name="Google Shape;13375;p48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376" name="Google Shape;13376;p48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377" name="Google Shape;13377;p48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378" name="Google Shape;13378;p48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379" name="Google Shape;13379;p48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380" name="Google Shape;13380;p48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381" name="Google Shape;13381;p48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382" name="Google Shape;13382;p48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383" name="Google Shape;13383;p489"/>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384" name="Google Shape;13384;p48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385" name="Google Shape;13385;p489"/>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386" name="Google Shape;13386;p489"/>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387" name="Google Shape;13387;p48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388" name="Google Shape;13388;p48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389" name="Google Shape;13389;p48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390" name="Google Shape;13390;p48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391" name="Google Shape;13391;p48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392" name="Google Shape;13392;p48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393" name="Google Shape;13393;p489"/>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Hautbefund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394" name="Google Shape;13394;p489"/>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395" name="Google Shape;13395;p489"/>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396" name="Google Shape;13396;p489"/>
          <p:cNvGrpSpPr/>
          <p:nvPr/>
        </p:nvGrpSpPr>
        <p:grpSpPr>
          <a:xfrm>
            <a:off x="609600" y="1000125"/>
            <a:ext cx="7651750" cy="822325"/>
            <a:chOff x="528" y="726"/>
            <a:chExt cx="4820" cy="518"/>
          </a:xfrm>
        </p:grpSpPr>
        <p:sp>
          <p:nvSpPr>
            <p:cNvPr id="13397" name="Google Shape;13397;p489"/>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398" name="Google Shape;13398;p489"/>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399" name="Google Shape;13399;p489"/>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400" name="Google Shape;13400;p489"/>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401" name="Google Shape;13401;p489"/>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402" name="Google Shape;13402;p489"/>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403" name="Google Shape;13403;p489"/>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404" name="Google Shape;13404;p489"/>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405" name="Google Shape;13405;p489"/>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Übermäßige Kammerwasserproduktion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406" name="Google Shape;13406;p489"/>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407" name="Google Shape;13407;p489"/>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408" name="Google Shape;13408;p489"/>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409" name="Google Shape;13409;p489"/>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410" name="Google Shape;13410;p489"/>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411" name="Google Shape;13411;p489"/>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ein Glaukom bei SWS behandelt?</a:t>
            </a:r>
            <a:endParaRPr/>
          </a:p>
          <a:p>
            <a:pPr indent="0" lvl="0" marL="0" marR="0" rtl="0" algn="l">
              <a:spcBef>
                <a:spcPts val="0"/>
              </a:spcBef>
              <a:spcAft>
                <a:spcPts val="0"/>
              </a:spcAft>
              <a:buNone/>
            </a:pPr>
            <a:r>
              <a:rPr lang="en-US" sz="1200">
                <a:solidFill>
                  <a:srgbClr val="0000FF"/>
                </a:solidFill>
              </a:rPr>
              <a:t>Das ist unterschiedlich</a:t>
            </a:r>
            <a:r>
              <a:rPr b="0" i="0" lang="en-US" sz="1200" u="none" cap="none" strike="noStrike">
                <a:solidFill>
                  <a:srgbClr val="0000FF"/>
                </a:solidFill>
                <a:latin typeface="Arial"/>
                <a:ea typeface="Arial"/>
                <a:cs typeface="Arial"/>
                <a:sym typeface="Arial"/>
              </a:rPr>
              <a:t>. Tritt es im Säuglingsalter auf, sollte es wie ein primäres kongenitales Glaukom behandelt werden, d. h. mit einer </a:t>
            </a:r>
            <a:r>
              <a:rPr lang="en-US" sz="1200">
                <a:solidFill>
                  <a:srgbClr val="0000FF"/>
                </a:solidFill>
              </a:rPr>
              <a:t>Kammerwinkeloperation</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Die </a:t>
            </a:r>
            <a:r>
              <a:rPr i="1" lang="en-US" sz="1200">
                <a:solidFill>
                  <a:srgbClr val="0000FF"/>
                </a:solidFill>
              </a:rPr>
              <a:t>Kammerwinkeloperation</a:t>
            </a:r>
            <a:r>
              <a:rPr b="0" i="1" lang="en-US" sz="1200" u="none" cap="none" strike="noStrike">
                <a:solidFill>
                  <a:srgbClr val="0000FF"/>
                </a:solidFill>
                <a:latin typeface="Arial"/>
                <a:ea typeface="Arial"/>
                <a:cs typeface="Arial"/>
                <a:sym typeface="Arial"/>
              </a:rPr>
              <a:t> hat eine recht gute Erfolgsbilanz bei der </a:t>
            </a:r>
            <a:r>
              <a:rPr i="1" lang="en-US" sz="1200">
                <a:solidFill>
                  <a:srgbClr val="0000FF"/>
                </a:solidFill>
              </a:rPr>
              <a:t>Behandlung</a:t>
            </a:r>
            <a:r>
              <a:rPr b="0" i="1" lang="en-US" sz="1200" u="none" cap="none" strike="noStrike">
                <a:solidFill>
                  <a:srgbClr val="0000FF"/>
                </a:solidFill>
                <a:latin typeface="Arial"/>
                <a:ea typeface="Arial"/>
                <a:cs typeface="Arial"/>
                <a:sym typeface="Arial"/>
              </a:rPr>
              <a:t> des primären kongenitalen Glaukoms. Ist die Erfolgsbilanz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Leider nein – die Erfolgsrate ist bei SWS geringer.</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sieht es mit Trabekulektomien und Drainage</a:t>
            </a:r>
            <a:r>
              <a:rPr i="1" lang="en-US" sz="1200">
                <a:solidFill>
                  <a:srgbClr val="0000FF"/>
                </a:solidFill>
              </a:rPr>
              <a:t>Glaukomdrainage-Implantate</a:t>
            </a:r>
            <a:r>
              <a:rPr b="0" i="1" lang="en-US" sz="1200" u="none" cap="none" strike="noStrike">
                <a:solidFill>
                  <a:srgbClr val="0000FF"/>
                </a:solidFill>
                <a:latin typeface="Arial"/>
                <a:ea typeface="Arial"/>
                <a:cs typeface="Arial"/>
                <a:sym typeface="Arial"/>
              </a:rPr>
              <a:t>n aus?</a:t>
            </a:r>
            <a:endParaRPr b="0" i="1" sz="1600" u="none" cap="none" strike="noStrike">
              <a:solidFill>
                <a:srgbClr val="CCFFCC"/>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CFFCC"/>
                </a:solidFill>
                <a:latin typeface="Arial"/>
                <a:ea typeface="Arial"/>
                <a:cs typeface="Arial"/>
                <a:sym typeface="Arial"/>
              </a:rPr>
              <a:t>Sie können wirksam sein, </a:t>
            </a:r>
            <a:r>
              <a:rPr b="1" i="0" lang="en-US" sz="1200" u="none" cap="none" strike="noStrike">
                <a:solidFill>
                  <a:srgbClr val="CCFFCC"/>
                </a:solidFill>
                <a:latin typeface="Arial"/>
                <a:ea typeface="Arial"/>
                <a:cs typeface="Arial"/>
                <a:sym typeface="Arial"/>
              </a:rPr>
              <a:t>aber: </a:t>
            </a:r>
            <a:r>
              <a:rPr b="0" i="0" lang="en-US" sz="1200" u="none" cap="none" strike="noStrike">
                <a:solidFill>
                  <a:srgbClr val="CCFFCC"/>
                </a:solidFill>
                <a:latin typeface="Arial"/>
                <a:ea typeface="Arial"/>
                <a:cs typeface="Arial"/>
                <a:sym typeface="Arial"/>
              </a:rPr>
              <a:t>Sie müssen mit Vorsicht durchgeführt werden, da bei diesen Kindern ein deutlich erhöhtes Risiko für Aderhaut</a:t>
            </a:r>
            <a:r>
              <a:rPr lang="en-US" sz="1200">
                <a:solidFill>
                  <a:srgbClr val="CCFFCC"/>
                </a:solidFill>
              </a:rPr>
              <a:t>Effusion</a:t>
            </a:r>
            <a:r>
              <a:rPr b="0" i="0" lang="en-US" sz="1200" u="none" cap="none" strike="noStrike">
                <a:solidFill>
                  <a:srgbClr val="CCFFCC"/>
                </a:solidFill>
                <a:latin typeface="Arial"/>
                <a:ea typeface="Arial"/>
                <a:cs typeface="Arial"/>
                <a:sym typeface="Arial"/>
              </a:rPr>
              <a:t>e und Blutungen besteht</a:t>
            </a:r>
            <a:endParaRPr/>
          </a:p>
        </p:txBody>
      </p:sp>
    </p:spTree>
  </p:cSld>
  <p:clrMapOvr>
    <a:masterClrMapping/>
  </p:clrMapOvr>
</p:sld>
</file>

<file path=ppt/slides/slide4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15" name="Shape 13415"/>
        <p:cNvGrpSpPr/>
        <p:nvPr/>
      </p:nvGrpSpPr>
      <p:grpSpPr>
        <a:xfrm>
          <a:off x="0" y="0"/>
          <a:ext cx="0" cy="0"/>
          <a:chOff x="0" y="0"/>
          <a:chExt cx="0" cy="0"/>
        </a:xfrm>
      </p:grpSpPr>
      <p:sp>
        <p:nvSpPr>
          <p:cNvPr id="13416" name="Google Shape;13416;p49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417" name="Google Shape;13417;p49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418" name="Google Shape;13418;p49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419" name="Google Shape;13419;p49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420" name="Google Shape;13420;p49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421" name="Google Shape;13421;p49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422" name="Google Shape;13422;p49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423" name="Google Shape;13423;p490"/>
          <p:cNvCxnSpPr>
            <a:stCxn id="1341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424" name="Google Shape;13424;p490"/>
          <p:cNvCxnSpPr>
            <a:stCxn id="1341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425" name="Google Shape;13425;p490"/>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3426" name="Google Shape;13426;p49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427" name="Google Shape;13427;p49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428" name="Google Shape;13428;p49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429" name="Google Shape;13429;p49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430" name="Google Shape;13430;p49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431" name="Google Shape;13431;p49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432" name="Google Shape;13432;p49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433" name="Google Shape;13433;p49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434" name="Google Shape;13434;p49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435" name="Google Shape;13435;p49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436" name="Google Shape;13436;p49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437" name="Google Shape;13437;p49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438" name="Google Shape;13438;p49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439" name="Google Shape;13439;p49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440" name="Google Shape;13440;p49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441" name="Google Shape;13441;p49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442" name="Google Shape;13442;p49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443" name="Google Shape;13443;p49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444" name="Google Shape;13444;p490"/>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445" name="Google Shape;13445;p490"/>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446" name="Google Shape;13446;p490"/>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447" name="Google Shape;13447;p490"/>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448" name="Google Shape;13448;p49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449" name="Google Shape;13449;p49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450" name="Google Shape;13450;p49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451" name="Google Shape;13451;p49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452" name="Google Shape;13452;p49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453" name="Google Shape;13453;p49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454" name="Google Shape;13454;p490"/>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455" name="Google Shape;13455;p490"/>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456" name="Google Shape;13456;p490"/>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457" name="Google Shape;13457;p490"/>
          <p:cNvGrpSpPr/>
          <p:nvPr/>
        </p:nvGrpSpPr>
        <p:grpSpPr>
          <a:xfrm>
            <a:off x="609600" y="1000125"/>
            <a:ext cx="7651750" cy="822325"/>
            <a:chOff x="528" y="726"/>
            <a:chExt cx="4820" cy="518"/>
          </a:xfrm>
        </p:grpSpPr>
        <p:sp>
          <p:nvSpPr>
            <p:cNvPr id="13458" name="Google Shape;13458;p490"/>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459" name="Google Shape;13459;p490"/>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460" name="Google Shape;13460;p490"/>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461" name="Google Shape;13461;p490"/>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462" name="Google Shape;13462;p490"/>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463" name="Google Shape;13463;p490"/>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464" name="Google Shape;13464;p490"/>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465" name="Google Shape;13465;p490"/>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466" name="Google Shape;13466;p490"/>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Übermäßige Kammerwasserproduktion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467" name="Google Shape;13467;p490"/>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468" name="Google Shape;13468;p490"/>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469" name="Google Shape;13469;p490"/>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470" name="Google Shape;13470;p490"/>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471" name="Google Shape;13471;p490"/>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472" name="Google Shape;13472;p490"/>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ein Glaukom bei SWS behandelt?</a:t>
            </a:r>
            <a:endParaRPr/>
          </a:p>
          <a:p>
            <a:pPr indent="0" lvl="0" marL="0" marR="0" rtl="0" algn="l">
              <a:spcBef>
                <a:spcPts val="0"/>
              </a:spcBef>
              <a:spcAft>
                <a:spcPts val="0"/>
              </a:spcAft>
              <a:buNone/>
            </a:pPr>
            <a:r>
              <a:rPr lang="en-US" sz="1200">
                <a:solidFill>
                  <a:srgbClr val="0000FF"/>
                </a:solidFill>
              </a:rPr>
              <a:t>Das ist unterschiedlich</a:t>
            </a:r>
            <a:r>
              <a:rPr b="0" i="0" lang="en-US" sz="1200" u="none" cap="none" strike="noStrike">
                <a:solidFill>
                  <a:srgbClr val="0000FF"/>
                </a:solidFill>
                <a:latin typeface="Arial"/>
                <a:ea typeface="Arial"/>
                <a:cs typeface="Arial"/>
                <a:sym typeface="Arial"/>
              </a:rPr>
              <a:t>. Tritt es im Säuglingsalter auf, sollte es wie ein primäres kongenitales Glaukom behandelt werden, d. h. mit einer </a:t>
            </a:r>
            <a:r>
              <a:rPr lang="en-US" sz="1200">
                <a:solidFill>
                  <a:srgbClr val="0000FF"/>
                </a:solidFill>
              </a:rPr>
              <a:t>Kammerwinkeloperation</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Die </a:t>
            </a:r>
            <a:r>
              <a:rPr i="1" lang="en-US" sz="1200">
                <a:solidFill>
                  <a:srgbClr val="0000FF"/>
                </a:solidFill>
              </a:rPr>
              <a:t>Kammerwinkeloperation</a:t>
            </a:r>
            <a:r>
              <a:rPr b="0" i="1" lang="en-US" sz="1200" u="none" cap="none" strike="noStrike">
                <a:solidFill>
                  <a:srgbClr val="0000FF"/>
                </a:solidFill>
                <a:latin typeface="Arial"/>
                <a:ea typeface="Arial"/>
                <a:cs typeface="Arial"/>
                <a:sym typeface="Arial"/>
              </a:rPr>
              <a:t> hat eine recht gute Erfolgsbilanz bei der </a:t>
            </a:r>
            <a:r>
              <a:rPr i="1" lang="en-US" sz="1200">
                <a:solidFill>
                  <a:srgbClr val="0000FF"/>
                </a:solidFill>
              </a:rPr>
              <a:t>Behandlung</a:t>
            </a:r>
            <a:r>
              <a:rPr b="0" i="1" lang="en-US" sz="1200" u="none" cap="none" strike="noStrike">
                <a:solidFill>
                  <a:srgbClr val="0000FF"/>
                </a:solidFill>
                <a:latin typeface="Arial"/>
                <a:ea typeface="Arial"/>
                <a:cs typeface="Arial"/>
                <a:sym typeface="Arial"/>
              </a:rPr>
              <a:t> des primären kongenitalen Glaukoms. Ist die Erfolgsbilanz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Leider nein – die Erfolgsrate ist bei SWS geringer.</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sieht es mit Trabekulektomien und Drainage</a:t>
            </a:r>
            <a:r>
              <a:rPr i="1" lang="en-US" sz="1200">
                <a:solidFill>
                  <a:srgbClr val="0000FF"/>
                </a:solidFill>
              </a:rPr>
              <a:t>Glaukomdrainage-Implantate</a:t>
            </a:r>
            <a:r>
              <a:rPr b="0" i="1" lang="en-US" sz="1200" u="none" cap="none" strike="noStrike">
                <a:solidFill>
                  <a:srgbClr val="0000FF"/>
                </a:solidFill>
                <a:latin typeface="Arial"/>
                <a:ea typeface="Arial"/>
                <a:cs typeface="Arial"/>
                <a:sym typeface="Arial"/>
              </a:rPr>
              <a:t>n aus?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Sie können wirksam sein, </a:t>
            </a:r>
            <a:r>
              <a:rPr b="1" i="0" lang="en-US" sz="1200" u="none" cap="none" strike="noStrike">
                <a:solidFill>
                  <a:srgbClr val="0000FF"/>
                </a:solidFill>
                <a:latin typeface="Arial"/>
                <a:ea typeface="Arial"/>
                <a:cs typeface="Arial"/>
                <a:sym typeface="Arial"/>
              </a:rPr>
              <a:t>aber: </a:t>
            </a:r>
            <a:r>
              <a:rPr b="0" i="0" lang="en-US" sz="1200" u="none" cap="none" strike="noStrike">
                <a:solidFill>
                  <a:srgbClr val="CCFFCC"/>
                </a:solidFill>
                <a:latin typeface="Arial"/>
                <a:ea typeface="Arial"/>
                <a:cs typeface="Arial"/>
                <a:sym typeface="Arial"/>
              </a:rPr>
              <a:t>Sie müssen mit Vorsicht durchgeführt werden, da bei diesen Kindern ein deutlich erhöhtes Risiko für Aderhaut</a:t>
            </a:r>
            <a:r>
              <a:rPr lang="en-US" sz="1200">
                <a:solidFill>
                  <a:srgbClr val="CCFFCC"/>
                </a:solidFill>
              </a:rPr>
              <a:t>Effusion</a:t>
            </a:r>
            <a:r>
              <a:rPr b="0" i="0" lang="en-US" sz="1200" u="none" cap="none" strike="noStrike">
                <a:solidFill>
                  <a:srgbClr val="CCFFCC"/>
                </a:solidFill>
                <a:latin typeface="Arial"/>
                <a:ea typeface="Arial"/>
                <a:cs typeface="Arial"/>
                <a:sym typeface="Arial"/>
              </a:rPr>
              <a:t>e und Blutungen besteht</a:t>
            </a:r>
            <a:endParaRPr/>
          </a:p>
        </p:txBody>
      </p:sp>
    </p:spTree>
  </p:cSld>
  <p:clrMapOvr>
    <a:masterClrMapping/>
  </p:clrMapOvr>
</p:sld>
</file>

<file path=ppt/slides/slide4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76" name="Shape 13476"/>
        <p:cNvGrpSpPr/>
        <p:nvPr/>
      </p:nvGrpSpPr>
      <p:grpSpPr>
        <a:xfrm>
          <a:off x="0" y="0"/>
          <a:ext cx="0" cy="0"/>
          <a:chOff x="0" y="0"/>
          <a:chExt cx="0" cy="0"/>
        </a:xfrm>
      </p:grpSpPr>
      <p:sp>
        <p:nvSpPr>
          <p:cNvPr id="13477" name="Google Shape;13477;p49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478" name="Google Shape;13478;p49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479" name="Google Shape;13479;p49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480" name="Google Shape;13480;p49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481" name="Google Shape;13481;p49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482" name="Google Shape;13482;p49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483" name="Google Shape;13483;p49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484" name="Google Shape;13484;p491"/>
          <p:cNvCxnSpPr>
            <a:stCxn id="1347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485" name="Google Shape;13485;p491"/>
          <p:cNvCxnSpPr>
            <a:stCxn id="1347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486" name="Google Shape;13486;p49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3487" name="Google Shape;13487;p49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488" name="Google Shape;13488;p49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489" name="Google Shape;13489;p49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490" name="Google Shape;13490;p49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491" name="Google Shape;13491;p49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492" name="Google Shape;13492;p49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493" name="Google Shape;13493;p49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494" name="Google Shape;13494;p49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495" name="Google Shape;13495;p49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496" name="Google Shape;13496;p49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497" name="Google Shape;13497;p49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498" name="Google Shape;13498;p49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499" name="Google Shape;13499;p49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500" name="Google Shape;13500;p49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501" name="Google Shape;13501;p49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502" name="Google Shape;13502;p49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503" name="Google Shape;13503;p49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504" name="Google Shape;13504;p49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505" name="Google Shape;13505;p491"/>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506" name="Google Shape;13506;p49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507" name="Google Shape;13507;p491"/>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508" name="Google Shape;13508;p49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509" name="Google Shape;13509;p49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510" name="Google Shape;13510;p49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511" name="Google Shape;13511;p49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512" name="Google Shape;13512;p49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513" name="Google Shape;13513;p49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514" name="Google Shape;13514;p49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515" name="Google Shape;13515;p491"/>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Hautbefund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516" name="Google Shape;13516;p491"/>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517" name="Google Shape;13517;p491"/>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518" name="Google Shape;13518;p491"/>
          <p:cNvGrpSpPr/>
          <p:nvPr/>
        </p:nvGrpSpPr>
        <p:grpSpPr>
          <a:xfrm>
            <a:off x="609600" y="1000125"/>
            <a:ext cx="7651750" cy="822325"/>
            <a:chOff x="528" y="726"/>
            <a:chExt cx="4820" cy="518"/>
          </a:xfrm>
        </p:grpSpPr>
        <p:sp>
          <p:nvSpPr>
            <p:cNvPr id="13519" name="Google Shape;13519;p491"/>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520" name="Google Shape;13520;p491"/>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521" name="Google Shape;13521;p491"/>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522" name="Google Shape;13522;p491"/>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523" name="Google Shape;13523;p491"/>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524" name="Google Shape;13524;p491"/>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525" name="Google Shape;13525;p491"/>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526" name="Google Shape;13526;p491"/>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527" name="Google Shape;13527;p491"/>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Überproduktion von Kammerwasser</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528" name="Google Shape;13528;p491"/>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529" name="Google Shape;13529;p491"/>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530" name="Google Shape;13530;p491"/>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531" name="Google Shape;13531;p491"/>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532" name="Google Shape;13532;p491"/>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533" name="Google Shape;13533;p491"/>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ein Glaukom bei SWS behandelt?</a:t>
            </a:r>
            <a:endParaRPr/>
          </a:p>
          <a:p>
            <a:pPr indent="0" lvl="0" marL="0" marR="0" rtl="0" algn="l">
              <a:spcBef>
                <a:spcPts val="0"/>
              </a:spcBef>
              <a:spcAft>
                <a:spcPts val="0"/>
              </a:spcAft>
              <a:buNone/>
            </a:pPr>
            <a:r>
              <a:rPr lang="en-US" sz="1200">
                <a:solidFill>
                  <a:srgbClr val="0000FF"/>
                </a:solidFill>
              </a:rPr>
              <a:t>Das ist unterschiedlich</a:t>
            </a:r>
            <a:r>
              <a:rPr b="0" i="0" lang="en-US" sz="1200" u="none" cap="none" strike="noStrike">
                <a:solidFill>
                  <a:srgbClr val="0000FF"/>
                </a:solidFill>
                <a:latin typeface="Arial"/>
                <a:ea typeface="Arial"/>
                <a:cs typeface="Arial"/>
                <a:sym typeface="Arial"/>
              </a:rPr>
              <a:t>. Tritt es im Säuglingsalter auf, sollte es wie ein primäres kongenitales Glaukom behandelt werden, d. h. mit einer </a:t>
            </a:r>
            <a:r>
              <a:rPr lang="en-US" sz="1200">
                <a:solidFill>
                  <a:srgbClr val="0000FF"/>
                </a:solidFill>
              </a:rPr>
              <a:t>Kammerwinkeloperation</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Die </a:t>
            </a:r>
            <a:r>
              <a:rPr i="1" lang="en-US" sz="1200">
                <a:solidFill>
                  <a:srgbClr val="0000FF"/>
                </a:solidFill>
              </a:rPr>
              <a:t>Kammerwinkeloperation</a:t>
            </a:r>
            <a:r>
              <a:rPr b="0" i="1" lang="en-US" sz="1200" u="none" cap="none" strike="noStrike">
                <a:solidFill>
                  <a:srgbClr val="0000FF"/>
                </a:solidFill>
                <a:latin typeface="Arial"/>
                <a:ea typeface="Arial"/>
                <a:cs typeface="Arial"/>
                <a:sym typeface="Arial"/>
              </a:rPr>
              <a:t> hat eine recht gute Erfolgsbilanz bei der </a:t>
            </a:r>
            <a:r>
              <a:rPr i="1" lang="en-US" sz="1200">
                <a:solidFill>
                  <a:srgbClr val="0000FF"/>
                </a:solidFill>
              </a:rPr>
              <a:t>Behandlung</a:t>
            </a:r>
            <a:r>
              <a:rPr b="0" i="1" lang="en-US" sz="1200" u="none" cap="none" strike="noStrike">
                <a:solidFill>
                  <a:srgbClr val="0000FF"/>
                </a:solidFill>
                <a:latin typeface="Arial"/>
                <a:ea typeface="Arial"/>
                <a:cs typeface="Arial"/>
                <a:sym typeface="Arial"/>
              </a:rPr>
              <a:t> des primären kongenitalen Glaukoms. Ist die Erfolgsbilanz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Leider nein – die Erfolgsrate ist bei SWS geringer</a:t>
            </a:r>
            <a:endParaRPr/>
          </a:p>
          <a:p>
            <a:pPr indent="0" lvl="0" marL="0" marR="0" rtl="0" algn="l">
              <a:spcBef>
                <a:spcPts val="0"/>
              </a:spcBef>
              <a:spcAft>
                <a:spcPts val="0"/>
              </a:spcAft>
              <a:buNone/>
            </a:pPr>
            <a:r>
              <a:t/>
            </a:r>
            <a:endParaRPr b="0" i="1"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sieht es mit Trabekulektomien und Drainage</a:t>
            </a:r>
            <a:r>
              <a:rPr i="1" lang="en-US" sz="1200">
                <a:solidFill>
                  <a:srgbClr val="0000FF"/>
                </a:solidFill>
              </a:rPr>
              <a:t>Glaukomdrainage-Implantate</a:t>
            </a:r>
            <a:r>
              <a:rPr b="0" i="1" lang="en-US" sz="1200" u="none" cap="none" strike="noStrike">
                <a:solidFill>
                  <a:srgbClr val="0000FF"/>
                </a:solidFill>
                <a:latin typeface="Arial"/>
                <a:ea typeface="Arial"/>
                <a:cs typeface="Arial"/>
                <a:sym typeface="Arial"/>
              </a:rPr>
              <a:t>n aus?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Sie können wirksam sein, </a:t>
            </a:r>
            <a:r>
              <a:rPr b="1" i="0" lang="en-US" sz="1200" u="none" cap="none" strike="noStrike">
                <a:solidFill>
                  <a:srgbClr val="0000FF"/>
                </a:solidFill>
                <a:latin typeface="Arial"/>
                <a:ea typeface="Arial"/>
                <a:cs typeface="Arial"/>
                <a:sym typeface="Arial"/>
              </a:rPr>
              <a:t>aber: </a:t>
            </a:r>
            <a:r>
              <a:rPr b="0" i="0" lang="en-US" sz="1200" u="none" cap="none" strike="noStrike">
                <a:solidFill>
                  <a:schemeClr val="dk1"/>
                </a:solidFill>
                <a:latin typeface="Arial"/>
                <a:ea typeface="Arial"/>
                <a:cs typeface="Arial"/>
                <a:sym typeface="Arial"/>
              </a:rPr>
              <a:t>Sie müssen mit Vorsicht durchgeführt werden, da bei diesen Kindern ein deutlich erhöhtes Risiko für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80"/>
                  </a:ext>
                </a:extLst>
              </a:rPr>
              <a:t>Aderhaut</a:t>
            </a:r>
            <a:r>
              <a:rPr lang="en-US" sz="1200">
                <a:solidFill>
                  <a:schemeClr val="dk1"/>
                </a:solidFill>
                <a:extLst>
                  <a:ext uri="http://customooxmlschemas.google.com/">
                    <go:slidesCustomData xmlns:go="http://customooxmlschemas.google.com/" textRoundtripDataId="81"/>
                  </a:ext>
                </a:extLst>
              </a:rPr>
              <a:t>Effusion</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82"/>
                  </a:ext>
                </a:extLst>
              </a:rPr>
              <a:t>e</a:t>
            </a:r>
            <a:r>
              <a:rPr b="0" i="0" lang="en-US" sz="1200" u="none" cap="none" strike="noStrike">
                <a:solidFill>
                  <a:schemeClr val="dk1"/>
                </a:solidFill>
                <a:latin typeface="Arial"/>
                <a:ea typeface="Arial"/>
                <a:cs typeface="Arial"/>
                <a:sym typeface="Arial"/>
              </a:rPr>
              <a:t> und Blutungen besteht</a:t>
            </a:r>
            <a:endParaRPr/>
          </a:p>
        </p:txBody>
      </p:sp>
      <p:sp>
        <p:nvSpPr>
          <p:cNvPr id="13534" name="Google Shape;13534;p491"/>
          <p:cNvSpPr/>
          <p:nvPr/>
        </p:nvSpPr>
        <p:spPr>
          <a:xfrm>
            <a:off x="4751388" y="3989388"/>
            <a:ext cx="730250" cy="20955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3535" name="Google Shape;13535;p491"/>
          <p:cNvSpPr/>
          <p:nvPr/>
        </p:nvSpPr>
        <p:spPr>
          <a:xfrm>
            <a:off x="5908675" y="3995738"/>
            <a:ext cx="1096963" cy="20955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4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39" name="Shape 13539"/>
        <p:cNvGrpSpPr/>
        <p:nvPr/>
      </p:nvGrpSpPr>
      <p:grpSpPr>
        <a:xfrm>
          <a:off x="0" y="0"/>
          <a:ext cx="0" cy="0"/>
          <a:chOff x="0" y="0"/>
          <a:chExt cx="0" cy="0"/>
        </a:xfrm>
      </p:grpSpPr>
      <p:sp>
        <p:nvSpPr>
          <p:cNvPr id="13540" name="Google Shape;13540;p49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541" name="Google Shape;13541;p49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542" name="Google Shape;13542;p49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543" name="Google Shape;13543;p49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544" name="Google Shape;13544;p49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545" name="Google Shape;13545;p49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546" name="Google Shape;13546;p49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547" name="Google Shape;13547;p492"/>
          <p:cNvCxnSpPr>
            <a:stCxn id="1354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548" name="Google Shape;13548;p492"/>
          <p:cNvCxnSpPr>
            <a:stCxn id="1354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549" name="Google Shape;13549;p49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3550" name="Google Shape;13550;p49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551" name="Google Shape;13551;p49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552" name="Google Shape;13552;p49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553" name="Google Shape;13553;p49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554" name="Google Shape;13554;p49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555" name="Google Shape;13555;p49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556" name="Google Shape;13556;p49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557" name="Google Shape;13557;p49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558" name="Google Shape;13558;p49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559" name="Google Shape;13559;p49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560" name="Google Shape;13560;p49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561" name="Google Shape;13561;p49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562" name="Google Shape;13562;p49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563" name="Google Shape;13563;p49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564" name="Google Shape;13564;p49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565" name="Google Shape;13565;p49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566" name="Google Shape;13566;p49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567" name="Google Shape;13567;p49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568" name="Google Shape;13568;p492"/>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569" name="Google Shape;13569;p49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570" name="Google Shape;13570;p492"/>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571" name="Google Shape;13571;p492"/>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572" name="Google Shape;13572;p49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573" name="Google Shape;13573;p49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574" name="Google Shape;13574;p49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575" name="Google Shape;13575;p49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576" name="Google Shape;13576;p49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577" name="Google Shape;13577;p49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578" name="Google Shape;13578;p492"/>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der mit dem Hämangiom assoziiert ist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579" name="Google Shape;13579;p492"/>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580" name="Google Shape;13580;p492"/>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581" name="Google Shape;13581;p492"/>
          <p:cNvGrpSpPr/>
          <p:nvPr/>
        </p:nvGrpSpPr>
        <p:grpSpPr>
          <a:xfrm>
            <a:off x="609600" y="1000125"/>
            <a:ext cx="7651750" cy="822325"/>
            <a:chOff x="528" y="726"/>
            <a:chExt cx="4820" cy="518"/>
          </a:xfrm>
        </p:grpSpPr>
        <p:sp>
          <p:nvSpPr>
            <p:cNvPr id="13582" name="Google Shape;13582;p492"/>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583" name="Google Shape;13583;p492"/>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584" name="Google Shape;13584;p492"/>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585" name="Google Shape;13585;p492"/>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586" name="Google Shape;13586;p492"/>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587" name="Google Shape;13587;p492"/>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588" name="Google Shape;13588;p492"/>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589" name="Google Shape;13589;p492"/>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590" name="Google Shape;13590;p492"/>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Übermäßige Kammerwasserproduktion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591" name="Google Shape;13591;p492"/>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592" name="Google Shape;13592;p492"/>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593" name="Google Shape;13593;p492"/>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594" name="Google Shape;13594;p492"/>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595" name="Google Shape;13595;p492"/>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596" name="Google Shape;13596;p492"/>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wird ein Glaukom bei SWS behandelt?</a:t>
            </a:r>
            <a:endParaRPr/>
          </a:p>
          <a:p>
            <a:pPr indent="0" lvl="0" marL="0" marR="0" rtl="0" algn="l">
              <a:spcBef>
                <a:spcPts val="0"/>
              </a:spcBef>
              <a:spcAft>
                <a:spcPts val="0"/>
              </a:spcAft>
              <a:buNone/>
            </a:pPr>
            <a:r>
              <a:rPr lang="en-US" sz="1200">
                <a:solidFill>
                  <a:srgbClr val="0000FF"/>
                </a:solidFill>
              </a:rPr>
              <a:t>Das ist unterschiedlich</a:t>
            </a:r>
            <a:r>
              <a:rPr b="0" i="0" lang="en-US" sz="1200" u="none" cap="none" strike="noStrike">
                <a:solidFill>
                  <a:srgbClr val="0000FF"/>
                </a:solidFill>
                <a:latin typeface="Arial"/>
                <a:ea typeface="Arial"/>
                <a:cs typeface="Arial"/>
                <a:sym typeface="Arial"/>
              </a:rPr>
              <a:t>. Tritt es im Säuglingsalter auf, sollte es wie ein primäres kongenitales Glaukom behandelt werden, d. h. mit einer </a:t>
            </a:r>
            <a:r>
              <a:rPr lang="en-US" sz="1200">
                <a:solidFill>
                  <a:srgbClr val="0000FF"/>
                </a:solidFill>
              </a:rPr>
              <a:t>Kammerwinkeloperation</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Die </a:t>
            </a:r>
            <a:r>
              <a:rPr i="1" lang="en-US" sz="1200">
                <a:solidFill>
                  <a:srgbClr val="0000FF"/>
                </a:solidFill>
              </a:rPr>
              <a:t>Kammerwinkeloperation</a:t>
            </a:r>
            <a:r>
              <a:rPr b="0" i="1" lang="en-US" sz="1200" u="none" cap="none" strike="noStrike">
                <a:solidFill>
                  <a:srgbClr val="0000FF"/>
                </a:solidFill>
                <a:latin typeface="Arial"/>
                <a:ea typeface="Arial"/>
                <a:cs typeface="Arial"/>
                <a:sym typeface="Arial"/>
              </a:rPr>
              <a:t> hat eine recht gute Erfolgsbilanz bei der </a:t>
            </a:r>
            <a:r>
              <a:rPr i="1" lang="en-US" sz="1200">
                <a:solidFill>
                  <a:srgbClr val="0000FF"/>
                </a:solidFill>
              </a:rPr>
              <a:t>Behandlung</a:t>
            </a:r>
            <a:r>
              <a:rPr b="0" i="1" lang="en-US" sz="1200" u="none" cap="none" strike="noStrike">
                <a:solidFill>
                  <a:srgbClr val="0000FF"/>
                </a:solidFill>
                <a:latin typeface="Arial"/>
                <a:ea typeface="Arial"/>
                <a:cs typeface="Arial"/>
                <a:sym typeface="Arial"/>
              </a:rPr>
              <a:t> des primären kongenitalen Glaukoms. Ist die Erfolgsbilanz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Leider nein – die Erfolgsrate ist bei SWS geringer</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sieht es mit Trabekulektomien und Drainage</a:t>
            </a:r>
            <a:r>
              <a:rPr i="1" lang="en-US" sz="1200">
                <a:solidFill>
                  <a:srgbClr val="0000FF"/>
                </a:solidFill>
              </a:rPr>
              <a:t>Glaukomdrainage-Implantate</a:t>
            </a:r>
            <a:r>
              <a:rPr b="0" i="1" lang="en-US" sz="1200" u="none" cap="none" strike="noStrike">
                <a:solidFill>
                  <a:srgbClr val="0000FF"/>
                </a:solidFill>
                <a:latin typeface="Arial"/>
                <a:ea typeface="Arial"/>
                <a:cs typeface="Arial"/>
                <a:sym typeface="Arial"/>
              </a:rPr>
              <a:t>n aus?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Sie können wirksam sein, </a:t>
            </a:r>
            <a:r>
              <a:rPr b="1" i="0" lang="en-US" sz="1200" u="none" cap="none" strike="noStrike">
                <a:solidFill>
                  <a:srgbClr val="0000FF"/>
                </a:solidFill>
                <a:latin typeface="Arial"/>
                <a:ea typeface="Arial"/>
                <a:cs typeface="Arial"/>
                <a:sym typeface="Arial"/>
              </a:rPr>
              <a:t>aber: </a:t>
            </a:r>
            <a:r>
              <a:rPr b="0" i="0" lang="en-US" sz="1200" u="none" cap="none" strike="noStrike">
                <a:solidFill>
                  <a:schemeClr val="dk1"/>
                </a:solidFill>
                <a:latin typeface="Arial"/>
                <a:ea typeface="Arial"/>
                <a:cs typeface="Arial"/>
                <a:sym typeface="Arial"/>
              </a:rPr>
              <a:t>Sie müssen mit Vorsicht durchgeführt werden, da bei diesen Kindern ein deutlich erhöhtes Risiko für Aderhaut</a:t>
            </a:r>
            <a:r>
              <a:rPr lang="en-US" sz="1200">
                <a:solidFill>
                  <a:schemeClr val="dk1"/>
                </a:solidFill>
              </a:rPr>
              <a:t>Effusion</a:t>
            </a:r>
            <a:r>
              <a:rPr b="0" i="0" lang="en-US" sz="1200" u="none" cap="none" strike="noStrike">
                <a:solidFill>
                  <a:schemeClr val="dk1"/>
                </a:solidFill>
                <a:latin typeface="Arial"/>
                <a:ea typeface="Arial"/>
                <a:cs typeface="Arial"/>
                <a:sym typeface="Arial"/>
              </a:rPr>
              <a:t>e und Blutungen besteht.</a:t>
            </a:r>
            <a:endParaRPr/>
          </a:p>
        </p:txBody>
      </p:sp>
    </p:spTree>
  </p:cSld>
  <p:clrMapOvr>
    <a:masterClrMapping/>
  </p:clrMapOvr>
</p:sld>
</file>

<file path=ppt/slides/slide4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00" name="Shape 13600"/>
        <p:cNvGrpSpPr/>
        <p:nvPr/>
      </p:nvGrpSpPr>
      <p:grpSpPr>
        <a:xfrm>
          <a:off x="0" y="0"/>
          <a:ext cx="0" cy="0"/>
          <a:chOff x="0" y="0"/>
          <a:chExt cx="0" cy="0"/>
        </a:xfrm>
      </p:grpSpPr>
      <p:sp>
        <p:nvSpPr>
          <p:cNvPr id="13601" name="Google Shape;13601;p49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602" name="Google Shape;13602;p49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603" name="Google Shape;13603;p49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604" name="Google Shape;13604;p49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605" name="Google Shape;13605;p49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606" name="Google Shape;13606;p49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607" name="Google Shape;13607;p49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608" name="Google Shape;13608;p493"/>
          <p:cNvCxnSpPr>
            <a:stCxn id="1360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609" name="Google Shape;13609;p493"/>
          <p:cNvCxnSpPr>
            <a:stCxn id="1360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610" name="Google Shape;13610;p49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3611" name="Google Shape;13611;p49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612" name="Google Shape;13612;p49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613" name="Google Shape;13613;p49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614" name="Google Shape;13614;p49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615" name="Google Shape;13615;p49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616" name="Google Shape;13616;p49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617" name="Google Shape;13617;p49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618" name="Google Shape;13618;p49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619" name="Google Shape;13619;p49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620" name="Google Shape;13620;p49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621" name="Google Shape;13621;p49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622" name="Google Shape;13622;p49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623" name="Google Shape;13623;p49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624" name="Google Shape;13624;p49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625" name="Google Shape;13625;p49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626" name="Google Shape;13626;p49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627" name="Google Shape;13627;p49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628" name="Google Shape;13628;p49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629" name="Google Shape;13629;p493"/>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630" name="Google Shape;13630;p49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631" name="Google Shape;13631;p493"/>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632" name="Google Shape;13632;p49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633" name="Google Shape;13633;p49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634" name="Google Shape;13634;p49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635" name="Google Shape;13635;p49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636" name="Google Shape;13636;p49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637" name="Google Shape;13637;p49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638" name="Google Shape;13638;p49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639" name="Google Shape;13639;p493"/>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Hautmerkmal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640" name="Google Shape;13640;p493"/>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641" name="Google Shape;13641;p493"/>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642" name="Google Shape;13642;p493"/>
          <p:cNvGrpSpPr/>
          <p:nvPr/>
        </p:nvGrpSpPr>
        <p:grpSpPr>
          <a:xfrm>
            <a:off x="609600" y="1000125"/>
            <a:ext cx="7651750" cy="822325"/>
            <a:chOff x="528" y="726"/>
            <a:chExt cx="4820" cy="518"/>
          </a:xfrm>
        </p:grpSpPr>
        <p:sp>
          <p:nvSpPr>
            <p:cNvPr id="13643" name="Google Shape;13643;p493"/>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644" name="Google Shape;13644;p493"/>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645" name="Google Shape;13645;p493"/>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646" name="Google Shape;13646;p493"/>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647" name="Google Shape;13647;p493"/>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648" name="Google Shape;13648;p493"/>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649" name="Google Shape;13649;p493"/>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650" name="Google Shape;13650;p493"/>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651" name="Google Shape;13651;p493"/>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Übermäßige Kammerwasserproduktion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652" name="Google Shape;13652;p493"/>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653" name="Google Shape;13653;p493"/>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654" name="Google Shape;13654;p493"/>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655" name="Google Shape;13655;p493"/>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656" name="Google Shape;13656;p493"/>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657" name="Google Shape;13657;p493"/>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ein Glaukom bei SWS behandelt?</a:t>
            </a:r>
            <a:endParaRPr/>
          </a:p>
          <a:p>
            <a:pPr indent="0" lvl="0" marL="0" marR="0" rtl="0" algn="l">
              <a:spcBef>
                <a:spcPts val="0"/>
              </a:spcBef>
              <a:spcAft>
                <a:spcPts val="0"/>
              </a:spcAft>
              <a:buNone/>
            </a:pPr>
            <a:r>
              <a:rPr lang="en-US" sz="1200">
                <a:solidFill>
                  <a:srgbClr val="BFBFBF"/>
                </a:solidFill>
              </a:rPr>
              <a:t>Das ist unterschiedlich</a:t>
            </a:r>
            <a:r>
              <a:rPr b="0" i="0" lang="en-US" sz="1200" u="none" cap="none" strike="noStrike">
                <a:solidFill>
                  <a:srgbClr val="BFBFBF"/>
                </a:solidFill>
                <a:latin typeface="Arial"/>
                <a:ea typeface="Arial"/>
                <a:cs typeface="Arial"/>
                <a:sym typeface="Arial"/>
              </a:rPr>
              <a:t>. Tritt es im Säuglingsalter auf, sollte es wie ein primäres kongenitales Glaukom behandelt werden, d. h. mit einer </a:t>
            </a:r>
            <a:r>
              <a:rPr lang="en-US" sz="1200">
                <a:solidFill>
                  <a:srgbClr val="BFBFBF"/>
                </a:solidFill>
              </a:rPr>
              <a:t>Kammerwinkeloperation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i="1" lang="en-US" sz="1200">
                <a:solidFill>
                  <a:srgbClr val="BFBFBF"/>
                </a:solidFill>
              </a:rPr>
              <a:t>Kammerwinkeloperation</a:t>
            </a:r>
            <a:r>
              <a:rPr b="0" i="1" lang="en-US" sz="1200" u="none" cap="none" strike="noStrike">
                <a:solidFill>
                  <a:srgbClr val="BFBFBF"/>
                </a:solidFill>
                <a:latin typeface="Arial"/>
                <a:ea typeface="Arial"/>
                <a:cs typeface="Arial"/>
                <a:sym typeface="Arial"/>
              </a:rPr>
              <a:t> hat eine recht gute Erfolgsbilanz bei der </a:t>
            </a:r>
            <a:r>
              <a:rPr i="1" lang="en-US" sz="1200">
                <a:solidFill>
                  <a:srgbClr val="BFBFBF"/>
                </a:solidFill>
              </a:rPr>
              <a:t>Behandlung</a:t>
            </a:r>
            <a:r>
              <a:rPr b="0" i="1" lang="en-US" sz="1200" u="none" cap="none" strike="noStrike">
                <a:solidFill>
                  <a:srgbClr val="BFBFBF"/>
                </a:solidFill>
                <a:latin typeface="Arial"/>
                <a:ea typeface="Arial"/>
                <a:cs typeface="Arial"/>
                <a:sym typeface="Arial"/>
              </a:rPr>
              <a:t> des primären kongenitalen Glaukoms. Ist die Erfolgsbilanz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Leider nein – die Erfolgsrate ist bei SWS geringer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Trabekulektomien und Drainage</a:t>
            </a:r>
            <a:r>
              <a:rPr i="1" lang="en-US" sz="1200">
                <a:solidFill>
                  <a:srgbClr val="BFBFBF"/>
                </a:solidFill>
              </a:rPr>
              <a:t>Glaukomdrainage-Implantate</a:t>
            </a:r>
            <a:r>
              <a:rPr b="0" i="1" lang="en-US" sz="1200" u="none" cap="none" strike="noStrike">
                <a:solidFill>
                  <a:srgbClr val="BFBFBF"/>
                </a:solidFill>
                <a:latin typeface="Arial"/>
                <a:ea typeface="Arial"/>
                <a:cs typeface="Arial"/>
                <a:sym typeface="Arial"/>
              </a:rPr>
              <a:t>n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können wirksam sein, </a:t>
            </a:r>
            <a:r>
              <a:rPr b="1" i="0" lang="en-US" sz="1200" u="none" cap="none" strike="noStrike">
                <a:solidFill>
                  <a:srgbClr val="BFBFBF"/>
                </a:solidFill>
                <a:latin typeface="Arial"/>
                <a:ea typeface="Arial"/>
                <a:cs typeface="Arial"/>
                <a:sym typeface="Arial"/>
              </a:rPr>
              <a:t>aber: </a:t>
            </a:r>
            <a:r>
              <a:rPr b="0" i="0" lang="en-US" sz="1200" u="none" cap="none" strike="noStrike">
                <a:solidFill>
                  <a:srgbClr val="BFBFBF"/>
                </a:solidFill>
                <a:latin typeface="Arial"/>
                <a:ea typeface="Arial"/>
                <a:cs typeface="Arial"/>
                <a:sym typeface="Arial"/>
              </a:rPr>
              <a:t>Sie müssen mit Vorsicht durchgeführt werden, da bei diesen Kindern </a:t>
            </a:r>
            <a:r>
              <a:rPr b="1" i="0" lang="en-US" sz="1200" u="none" cap="none" strike="noStrike">
                <a:solidFill>
                  <a:schemeClr val="dk1"/>
                </a:solidFill>
                <a:latin typeface="Arial"/>
                <a:ea typeface="Arial"/>
                <a:cs typeface="Arial"/>
                <a:sym typeface="Arial"/>
              </a:rPr>
              <a:t>ein</a:t>
            </a:r>
            <a:r>
              <a:rPr b="0" i="0" lang="en-US" sz="1200" u="none" cap="none" strike="noStrike">
                <a:solidFill>
                  <a:srgbClr val="BFBFBF"/>
                </a:solidFill>
                <a:latin typeface="Arial"/>
                <a:ea typeface="Arial"/>
                <a:cs typeface="Arial"/>
                <a:sym typeface="Arial"/>
              </a:rPr>
              <a:t> deutlich </a:t>
            </a:r>
            <a:r>
              <a:rPr b="1" i="0" lang="en-US" sz="1200" u="none" cap="none" strike="noStrike">
                <a:solidFill>
                  <a:schemeClr val="dk1"/>
                </a:solidFill>
                <a:latin typeface="Arial"/>
                <a:ea typeface="Arial"/>
                <a:cs typeface="Arial"/>
                <a:sym typeface="Arial"/>
              </a:rPr>
              <a:t>erhöhtes Risiko für Aderhaut</a:t>
            </a:r>
            <a:r>
              <a:rPr b="1" lang="en-US" sz="1200">
                <a:solidFill>
                  <a:schemeClr val="dk1"/>
                </a:solidFill>
              </a:rPr>
              <a:t>Effusion</a:t>
            </a:r>
            <a:r>
              <a:rPr b="1" i="0" lang="en-US" sz="1200" u="none" cap="none" strike="noStrike">
                <a:solidFill>
                  <a:schemeClr val="dk1"/>
                </a:solidFill>
                <a:latin typeface="Arial"/>
                <a:ea typeface="Arial"/>
                <a:cs typeface="Arial"/>
                <a:sym typeface="Arial"/>
              </a:rPr>
              <a:t>e und Blutungen </a:t>
            </a:r>
            <a:r>
              <a:rPr b="0" i="0" lang="en-US" sz="1200" u="none" cap="none" strike="noStrike">
                <a:solidFill>
                  <a:srgbClr val="BFBFBF"/>
                </a:solidFill>
                <a:latin typeface="Arial"/>
                <a:ea typeface="Arial"/>
                <a:cs typeface="Arial"/>
                <a:sym typeface="Arial"/>
              </a:rPr>
              <a:t>besteht</a:t>
            </a:r>
            <a:endParaRPr/>
          </a:p>
        </p:txBody>
      </p:sp>
      <p:sp>
        <p:nvSpPr>
          <p:cNvPr id="13658" name="Google Shape;13658;p493"/>
          <p:cNvSpPr txBox="1"/>
          <p:nvPr/>
        </p:nvSpPr>
        <p:spPr>
          <a:xfrm>
            <a:off x="2182813" y="3387725"/>
            <a:ext cx="5748337" cy="522288"/>
          </a:xfrm>
          <a:prstGeom prst="rect">
            <a:avLst/>
          </a:prstGeom>
          <a:solidFill>
            <a:srgbClr val="D8D8D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Warum besteht bei ihnen ein erhöhtes Risiko für diese Komplikationen?</a:t>
            </a:r>
            <a:endParaRPr b="0" i="1" sz="1400" u="none" cap="none" strike="noStrike">
              <a:solidFill>
                <a:srgbClr val="D8D8D8"/>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D8D8D8"/>
                </a:solidFill>
                <a:latin typeface="Arial"/>
                <a:ea typeface="Arial"/>
                <a:cs typeface="Arial"/>
                <a:sym typeface="Arial"/>
              </a:rPr>
              <a:t>Aufgrund der mit SWS verbundenen abnormalen Aderhautgefäße</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4" name="Shape 864"/>
        <p:cNvGrpSpPr/>
        <p:nvPr/>
      </p:nvGrpSpPr>
      <p:grpSpPr>
        <a:xfrm>
          <a:off x="0" y="0"/>
          <a:ext cx="0" cy="0"/>
          <a:chOff x="0" y="0"/>
          <a:chExt cx="0" cy="0"/>
        </a:xfrm>
      </p:grpSpPr>
      <p:sp>
        <p:nvSpPr>
          <p:cNvPr id="865" name="Google Shape;865;p5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866" name="Google Shape;866;p5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67" name="Google Shape;867;p53"/>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868" name="Google Shape;868;p53"/>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869" name="Google Shape;869;p53"/>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870" name="Google Shape;870;p53"/>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871" name="Google Shape;871;p53"/>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872" name="Google Shape;872;p53"/>
          <p:cNvSpPr txBox="1"/>
          <p:nvPr/>
        </p:nvSpPr>
        <p:spPr>
          <a:xfrm>
            <a:off x="3378200" y="2478088"/>
            <a:ext cx="5578500" cy="2919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unreife Sklera ist biegsam/elastisch. Daher kann ein anhaltend überdurchschnittlich hoher Augeninnendruck (IOD) zu einer </a:t>
            </a:r>
            <a:r>
              <a:rPr lang="en-US" sz="1200">
                <a:solidFill>
                  <a:srgbClr val="0000FF"/>
                </a:solidFill>
              </a:rPr>
              <a:t>Dehnung</a:t>
            </a:r>
            <a:r>
              <a:rPr b="0" i="0" lang="en-US" sz="1200" u="none" cap="none" strike="noStrike">
                <a:solidFill>
                  <a:srgbClr val="0000FF"/>
                </a:solidFill>
                <a:latin typeface="Arial"/>
                <a:ea typeface="Arial"/>
                <a:cs typeface="Arial"/>
                <a:sym typeface="Arial"/>
              </a:rPr>
              <a:t> führen, wodurch sich die Größe des Auges einschließlich seiner Achsenlänge vergrößert.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Es gibt zwei Aspekte der Achsenlänge, die die diagnostischen Kriterien für ein </a:t>
            </a:r>
            <a:r>
              <a:rPr i="1" lang="en-US" sz="1200">
                <a:solidFill>
                  <a:srgbClr val="0000FF"/>
                </a:solidFill>
              </a:rPr>
              <a:t>Glaukom im Kindes- und Säuglingsalter erfüllen</a:t>
            </a:r>
            <a:r>
              <a:rPr b="0" i="1" lang="en-US" sz="1200" u="none" cap="none" strike="noStrike">
                <a:solidFill>
                  <a:srgbClr val="0000FF"/>
                </a:solidFill>
                <a:latin typeface="Arial"/>
                <a:ea typeface="Arial"/>
                <a:cs typeface="Arial"/>
                <a:sym typeface="Arial"/>
              </a:rPr>
              <a:t>. Der eine ist die Achsenlänge selbst; was ist der andere?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Axiale Myopie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Ebenso gibt es zwei Möglichkeiten, wie die Achsenlänge und die Myopie die Kriterien erfüllen können. Welche sind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erste ist „statisch“: Ist die aktuelle </a:t>
            </a:r>
            <a:r>
              <a:rPr lang="en-US" sz="1200">
                <a:solidFill>
                  <a:srgbClr val="0000FF"/>
                </a:solidFill>
              </a:rPr>
              <a:t>Achsenlänge</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4"/>
                  </a:ext>
                </a:extLst>
              </a:rPr>
              <a:t>oder</a:t>
            </a:r>
            <a:r>
              <a:rPr b="0" i="1" lang="en-US" sz="1200" u="none" cap="none" strike="noStrike">
                <a:solidFill>
                  <a:srgbClr val="0000FF"/>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Myopie deutlich größer als erwartet?</a:t>
            </a:r>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b="0" i="0" sz="1600" u="none" cap="none" strike="noStrike">
              <a:solidFill>
                <a:srgbClr val="BFBFBF"/>
              </a:solidFill>
              <a:latin typeface="Arial"/>
              <a:ea typeface="Arial"/>
              <a:cs typeface="Arial"/>
              <a:sym typeface="Arial"/>
            </a:endParaRPr>
          </a:p>
        </p:txBody>
      </p:sp>
      <p:sp>
        <p:nvSpPr>
          <p:cNvPr id="873" name="Google Shape;873;p5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74" name="Google Shape;874;p53"/>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875" name="Google Shape;875;p53"/>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876" name="Google Shape;876;p5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4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62" name="Shape 13662"/>
        <p:cNvGrpSpPr/>
        <p:nvPr/>
      </p:nvGrpSpPr>
      <p:grpSpPr>
        <a:xfrm>
          <a:off x="0" y="0"/>
          <a:ext cx="0" cy="0"/>
          <a:chOff x="0" y="0"/>
          <a:chExt cx="0" cy="0"/>
        </a:xfrm>
      </p:grpSpPr>
      <p:sp>
        <p:nvSpPr>
          <p:cNvPr id="13663" name="Google Shape;13663;p49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664" name="Google Shape;13664;p49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665" name="Google Shape;13665;p49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3666" name="Google Shape;13666;p49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667" name="Google Shape;13667;p49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668" name="Google Shape;13668;p49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669" name="Google Shape;13669;p49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670" name="Google Shape;13670;p494"/>
          <p:cNvCxnSpPr>
            <a:stCxn id="1366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671" name="Google Shape;13671;p494"/>
          <p:cNvCxnSpPr>
            <a:stCxn id="1366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672" name="Google Shape;13672;p49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3673" name="Google Shape;13673;p49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674" name="Google Shape;13674;p49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675" name="Google Shape;13675;p49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676" name="Google Shape;13676;p49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677" name="Google Shape;13677;p49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678" name="Google Shape;13678;p49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679" name="Google Shape;13679;p49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3680" name="Google Shape;13680;p49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681" name="Google Shape;13681;p49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682" name="Google Shape;13682;p49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683" name="Google Shape;13683;p49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3684" name="Google Shape;13684;p49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3685" name="Google Shape;13685;p49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686" name="Google Shape;13686;p49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687" name="Google Shape;13687;p49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688" name="Google Shape;13688;p49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689" name="Google Shape;13689;p49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690" name="Google Shape;13690;p49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691" name="Google Shape;13691;p494"/>
          <p:cNvSpPr txBox="1"/>
          <p:nvPr/>
        </p:nvSpPr>
        <p:spPr>
          <a:xfrm>
            <a:off x="4797425" y="4370388"/>
            <a:ext cx="14430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Sturge-Weber-Syndrom</a:t>
            </a:r>
            <a:endParaRPr/>
          </a:p>
        </p:txBody>
      </p:sp>
      <p:cxnSp>
        <p:nvCxnSpPr>
          <p:cNvPr id="13692" name="Google Shape;13692;p49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3693" name="Google Shape;13693;p494"/>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cxnSp>
        <p:nvCxnSpPr>
          <p:cNvPr id="13694" name="Google Shape;13694;p494"/>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695" name="Google Shape;13695;p49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3696" name="Google Shape;13696;p49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NF</a:t>
            </a:r>
            <a:endParaRPr/>
          </a:p>
        </p:txBody>
      </p:sp>
      <p:sp>
        <p:nvSpPr>
          <p:cNvPr id="13697" name="Google Shape;13697;p49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698" name="Google Shape;13698;p49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699" name="Google Shape;13699;p49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700" name="Google Shape;13700;p49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701" name="Google Shape;13701;p494"/>
          <p:cNvSpPr txBox="1"/>
          <p:nvPr/>
        </p:nvSpPr>
        <p:spPr>
          <a:xfrm>
            <a:off x="808038" y="1497013"/>
            <a:ext cx="7639200" cy="2427000"/>
          </a:xfrm>
          <a:prstGeom prst="rect">
            <a:avLst/>
          </a:prstGeom>
          <a:solidFill>
            <a:srgbClr val="CC99FF"/>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Kurz gesagt: Was ist das</a:t>
            </a:r>
            <a:r>
              <a:rPr i="1" lang="en-US" sz="1200">
                <a:solidFill>
                  <a:srgbClr val="BFBFBF"/>
                </a:solidFill>
              </a:rPr>
              <a:t> Sturge-Weber-Syndrom-Syndrom-Syndrom-Syndrom</a:t>
            </a:r>
            <a:r>
              <a:rPr b="0" i="1" lang="en-US" sz="1200" u="none" cap="none" strike="noStrike">
                <a:solidFill>
                  <a:srgbClr val="BFBFBF"/>
                </a:solidFill>
                <a:latin typeface="Arial"/>
                <a:ea typeface="Arial"/>
                <a:cs typeface="Arial"/>
                <a:sym typeface="Arial"/>
              </a:rPr>
              <a:t>-Syndrom (SWS) für eine Erkrankung?</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Phakomatose, ähnlich wie NF1</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das klassische Hautbefund bei SWS?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Das </a:t>
            </a:r>
            <a:r>
              <a:rPr b="1" i="0" lang="en-US" sz="1200" u="none" cap="none" strike="noStrike">
                <a:solidFill>
                  <a:srgbClr val="BFBFBF"/>
                </a:solidFill>
                <a:latin typeface="Arial"/>
                <a:ea typeface="Arial"/>
                <a:cs typeface="Arial"/>
                <a:sym typeface="Arial"/>
              </a:rPr>
              <a:t>Feuermal</a:t>
            </a:r>
            <a:endParaRPr/>
          </a:p>
          <a:p>
            <a:pPr indent="0" lvl="0" marL="0" marR="0" rtl="0" algn="l">
              <a:spcBef>
                <a:spcPts val="0"/>
              </a:spcBef>
              <a:spcAft>
                <a:spcPts val="0"/>
              </a:spcAft>
              <a:buClr>
                <a:schemeClr val="dk1"/>
              </a:buClr>
              <a:buSzPts val="1600"/>
              <a:buFont typeface="Noto Sans Symbols"/>
              <a:buNone/>
            </a:pPr>
            <a:r>
              <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Was ist der klassische Befund im DFE?</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 kavernöses Aderhauthämangiom</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Es gibt einen weiteren klassischen DFE-Befund im Zusammenhang mit dem Hämangiom – welcher ist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Eine glaukomatöse Exkavation in diesem Auge</a:t>
            </a:r>
            <a:endParaRPr/>
          </a:p>
        </p:txBody>
      </p:sp>
      <p:sp>
        <p:nvSpPr>
          <p:cNvPr id="13702" name="Google Shape;13702;p494"/>
          <p:cNvSpPr txBox="1"/>
          <p:nvPr/>
        </p:nvSpPr>
        <p:spPr>
          <a:xfrm>
            <a:off x="390525" y="4746625"/>
            <a:ext cx="7245350" cy="18161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Wie viel Prozent der SWS-Patienten entwickeln ein Glaukom?</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Schätzungen gehen von bis zu 70 % aus</a:t>
            </a:r>
            <a:endParaRPr/>
          </a:p>
          <a:p>
            <a:pPr indent="0" lvl="0" marL="0" marR="0" rtl="0" algn="l">
              <a:spcBef>
                <a:spcPts val="0"/>
              </a:spcBef>
              <a:spcAft>
                <a:spcPts val="0"/>
              </a:spcAft>
              <a:buClr>
                <a:schemeClr val="dk1"/>
              </a:buClr>
              <a:buSzPts val="1600"/>
              <a:buFont typeface="Noto Sans Symbols"/>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Ein erhöhter Augeninnendruck bei SWS beruht auf drei verschiedenen Mechanismen. Welche sind das?</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--Erhöhter episkleraler Venendruck (EVP)</a:t>
            </a:r>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--Erhöhte Durchblutung des Ziliarkörpers  übermäßige Kammerwasserproduktion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--Entwicklungsstörung des Kammerwinkels</a:t>
            </a:r>
            <a:endParaRPr/>
          </a:p>
        </p:txBody>
      </p:sp>
      <p:sp>
        <p:nvSpPr>
          <p:cNvPr id="13703" name="Google Shape;13703;p494"/>
          <p:cNvSpPr/>
          <p:nvPr/>
        </p:nvSpPr>
        <p:spPr>
          <a:xfrm>
            <a:off x="304800" y="762000"/>
            <a:ext cx="8337550" cy="3468688"/>
          </a:xfrm>
          <a:prstGeom prst="rect">
            <a:avLst/>
          </a:prstGeom>
          <a:solidFill>
            <a:schemeClr val="lt1"/>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grpSp>
        <p:nvGrpSpPr>
          <p:cNvPr id="13704" name="Google Shape;13704;p494"/>
          <p:cNvGrpSpPr/>
          <p:nvPr/>
        </p:nvGrpSpPr>
        <p:grpSpPr>
          <a:xfrm>
            <a:off x="609600" y="1000125"/>
            <a:ext cx="7651750" cy="822325"/>
            <a:chOff x="528" y="726"/>
            <a:chExt cx="4820" cy="518"/>
          </a:xfrm>
        </p:grpSpPr>
        <p:sp>
          <p:nvSpPr>
            <p:cNvPr id="13705" name="Google Shape;13705;p494"/>
            <p:cNvSpPr txBox="1"/>
            <p:nvPr/>
          </p:nvSpPr>
          <p:spPr>
            <a:xfrm>
              <a:off x="528" y="826"/>
              <a:ext cx="611"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 (IOD) =</a:t>
              </a:r>
              <a:endParaRPr/>
            </a:p>
          </p:txBody>
        </p:sp>
        <p:sp>
          <p:nvSpPr>
            <p:cNvPr id="13706" name="Google Shape;13706;p494"/>
            <p:cNvSpPr txBox="1"/>
            <p:nvPr/>
          </p:nvSpPr>
          <p:spPr>
            <a:xfrm>
              <a:off x="1089" y="726"/>
              <a:ext cx="2687" cy="518"/>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Kammerwasserbildungsrate (ml/min)</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Abflusskapazität (ml/min/mmHg)</a:t>
              </a:r>
              <a:endParaRPr/>
            </a:p>
          </p:txBody>
        </p:sp>
        <p:sp>
          <p:nvSpPr>
            <p:cNvPr id="13707" name="Google Shape;13707;p494"/>
            <p:cNvSpPr txBox="1"/>
            <p:nvPr/>
          </p:nvSpPr>
          <p:spPr>
            <a:xfrm>
              <a:off x="3703" y="826"/>
              <a:ext cx="228" cy="2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708" name="Google Shape;13708;p494"/>
            <p:cNvSpPr txBox="1"/>
            <p:nvPr/>
          </p:nvSpPr>
          <p:spPr>
            <a:xfrm>
              <a:off x="3848" y="764"/>
              <a:ext cx="1500" cy="300"/>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lang="en-US" sz="1200">
                  <a:solidFill>
                    <a:srgbClr val="BFBFBF"/>
                  </a:solidFill>
                </a:rPr>
                <a:t>Episkleral</a:t>
              </a:r>
              <a:r>
                <a:rPr b="1" i="0" lang="en-US" sz="1200" u="none" cap="none" strike="noStrike">
                  <a:solidFill>
                    <a:srgbClr val="BFBFBF"/>
                  </a:solidFill>
                  <a:latin typeface="Arial"/>
                  <a:ea typeface="Arial"/>
                  <a:cs typeface="Arial"/>
                  <a:sym typeface="Arial"/>
                </a:rPr>
                <a:t>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(mmHg)</a:t>
              </a:r>
              <a:endParaRPr/>
            </a:p>
          </p:txBody>
        </p:sp>
      </p:grpSp>
      <p:cxnSp>
        <p:nvCxnSpPr>
          <p:cNvPr id="13709" name="Google Shape;13709;p494"/>
          <p:cNvCxnSpPr/>
          <p:nvPr/>
        </p:nvCxnSpPr>
        <p:spPr>
          <a:xfrm>
            <a:off x="1600200" y="1447800"/>
            <a:ext cx="4038600" cy="0"/>
          </a:xfrm>
          <a:prstGeom prst="straightConnector1">
            <a:avLst/>
          </a:prstGeom>
          <a:noFill/>
          <a:ln cap="flat" cmpd="sng" w="28575">
            <a:solidFill>
              <a:srgbClr val="BFBFBF"/>
            </a:solidFill>
            <a:prstDash val="solid"/>
            <a:round/>
            <a:headEnd len="med" w="med" type="none"/>
            <a:tailEnd len="med" w="med" type="none"/>
          </a:ln>
        </p:spPr>
      </p:cxnSp>
      <p:sp>
        <p:nvSpPr>
          <p:cNvPr id="13710" name="Google Shape;13710;p494"/>
          <p:cNvSpPr txBox="1"/>
          <p:nvPr/>
        </p:nvSpPr>
        <p:spPr>
          <a:xfrm>
            <a:off x="2008188" y="1916113"/>
            <a:ext cx="491648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Unter Bezugnahme auf die Goldmann-Gleichung für den Augeninnendruck…</a:t>
            </a:r>
            <a:endParaRPr/>
          </a:p>
        </p:txBody>
      </p:sp>
      <p:sp>
        <p:nvSpPr>
          <p:cNvPr id="13711" name="Google Shape;13711;p494"/>
          <p:cNvSpPr/>
          <p:nvPr/>
        </p:nvSpPr>
        <p:spPr>
          <a:xfrm>
            <a:off x="304800" y="2438400"/>
            <a:ext cx="8337550" cy="1624013"/>
          </a:xfrm>
          <a:prstGeom prst="rect">
            <a:avLst/>
          </a:prstGeom>
          <a:solidFill>
            <a:srgbClr val="FFFF47"/>
          </a:solidFill>
          <a:ln cap="flat" cmpd="sng" w="25400">
            <a:solidFill>
              <a:srgbClr val="BFBFBF"/>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712" name="Google Shape;13712;p494"/>
          <p:cNvSpPr txBox="1"/>
          <p:nvPr/>
        </p:nvSpPr>
        <p:spPr>
          <a:xfrm>
            <a:off x="304800" y="2667000"/>
            <a:ext cx="1041400" cy="70802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↑Augeninnendruck</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bei SWS</a:t>
            </a:r>
            <a:endParaRPr/>
          </a:p>
        </p:txBody>
      </p:sp>
      <p:sp>
        <p:nvSpPr>
          <p:cNvPr id="13713" name="Google Shape;13713;p494"/>
          <p:cNvSpPr txBox="1"/>
          <p:nvPr/>
        </p:nvSpPr>
        <p:spPr>
          <a:xfrm>
            <a:off x="2300288" y="2606675"/>
            <a:ext cx="3262200" cy="432000"/>
          </a:xfrm>
          <a:prstGeom prst="rect">
            <a:avLst/>
          </a:prstGeom>
          <a:noFill/>
          <a:ln>
            <a:noFill/>
          </a:ln>
        </p:spPr>
        <p:txBody>
          <a:bodyPr anchorCtr="0" anchor="t" bIns="12700" lIns="25400" spcFirstLastPara="1" rIns="25400" wrap="square" tIns="12700">
            <a:spAutoFit/>
          </a:bodyPr>
          <a:lstStyle/>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Überproduktion von Kammerwasser</a:t>
            </a:r>
            <a:endParaRPr/>
          </a:p>
          <a:p>
            <a:pPr indent="0" lvl="0" marL="0" marR="0" rtl="0" algn="ctr">
              <a:lnSpc>
                <a:spcPct val="12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Abnormaler </a:t>
            </a:r>
            <a:r>
              <a:rPr b="1" lang="en-US" sz="1200">
                <a:solidFill>
                  <a:srgbClr val="BFBFBF"/>
                </a:solidFill>
              </a:rPr>
              <a:t>Kammerwinkel</a:t>
            </a:r>
            <a:endParaRPr/>
          </a:p>
        </p:txBody>
      </p:sp>
      <p:sp>
        <p:nvSpPr>
          <p:cNvPr id="13714" name="Google Shape;13714;p494"/>
          <p:cNvSpPr txBox="1"/>
          <p:nvPr/>
        </p:nvSpPr>
        <p:spPr>
          <a:xfrm>
            <a:off x="5562600" y="2765425"/>
            <a:ext cx="361950" cy="457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Clr>
                <a:srgbClr val="BFBFBF"/>
              </a:buClr>
              <a:buSzPts val="1200"/>
              <a:buFont typeface="Noto Sans Symbols"/>
              <a:buNone/>
            </a:pPr>
            <a:r>
              <a:rPr b="0" i="0" lang="en-US" sz="1200" u="none" cap="none" strike="noStrike">
                <a:solidFill>
                  <a:srgbClr val="BFBFBF"/>
                </a:solidFill>
                <a:latin typeface="Arial"/>
                <a:ea typeface="Arial"/>
                <a:cs typeface="Arial"/>
                <a:sym typeface="Arial"/>
              </a:rPr>
              <a:t>+</a:t>
            </a:r>
            <a:endParaRPr b="0" i="0" sz="2000" u="none" cap="none" strike="noStrike">
              <a:solidFill>
                <a:srgbClr val="BFBFBF"/>
              </a:solidFill>
              <a:latin typeface="Arial"/>
              <a:ea typeface="Arial"/>
              <a:cs typeface="Arial"/>
              <a:sym typeface="Arial"/>
            </a:endParaRPr>
          </a:p>
        </p:txBody>
      </p:sp>
      <p:sp>
        <p:nvSpPr>
          <p:cNvPr id="13715" name="Google Shape;13715;p494"/>
          <p:cNvSpPr txBox="1"/>
          <p:nvPr/>
        </p:nvSpPr>
        <p:spPr>
          <a:xfrm>
            <a:off x="5764213" y="2667000"/>
            <a:ext cx="2603500" cy="701675"/>
          </a:xfrm>
          <a:prstGeom prst="rect">
            <a:avLst/>
          </a:prstGeom>
          <a:noFill/>
          <a:ln>
            <a:noFill/>
          </a:ln>
        </p:spPr>
        <p:txBody>
          <a:bodyPr anchorCtr="0" anchor="t" bIns="12700" lIns="25400" spcFirstLastPara="1" rIns="25400" wrap="square" tIns="12700">
            <a:spAutoFit/>
          </a:bodyPr>
          <a:lstStyle/>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 Episkleraler Venendruck</a:t>
            </a:r>
            <a:endParaRPr/>
          </a:p>
          <a:p>
            <a:pPr indent="0" lvl="0" marL="0" marR="0" rtl="0" algn="ctr">
              <a:lnSpc>
                <a:spcPct val="90000"/>
              </a:lnSpc>
              <a:spcBef>
                <a:spcPts val="0"/>
              </a:spcBef>
              <a:spcAft>
                <a:spcPts val="0"/>
              </a:spcAft>
              <a:buClr>
                <a:srgbClr val="BFBFBF"/>
              </a:buClr>
              <a:buSzPts val="1200"/>
              <a:buFont typeface="Noto Sans Symbols"/>
              <a:buNone/>
            </a:pPr>
            <a:r>
              <a:rPr b="1" i="0" lang="en-US" sz="1200" u="none" cap="none" strike="noStrike">
                <a:solidFill>
                  <a:srgbClr val="BFBFBF"/>
                </a:solidFill>
                <a:latin typeface="Arial"/>
                <a:ea typeface="Arial"/>
                <a:cs typeface="Arial"/>
                <a:sym typeface="Arial"/>
              </a:rPr>
              <a:t>Druck</a:t>
            </a:r>
            <a:endParaRPr/>
          </a:p>
        </p:txBody>
      </p:sp>
      <p:cxnSp>
        <p:nvCxnSpPr>
          <p:cNvPr id="13716" name="Google Shape;13716;p494"/>
          <p:cNvCxnSpPr/>
          <p:nvPr/>
        </p:nvCxnSpPr>
        <p:spPr>
          <a:xfrm>
            <a:off x="2306638" y="3048000"/>
            <a:ext cx="3255962" cy="0"/>
          </a:xfrm>
          <a:prstGeom prst="straightConnector1">
            <a:avLst/>
          </a:prstGeom>
          <a:noFill/>
          <a:ln cap="flat" cmpd="sng" w="28575">
            <a:solidFill>
              <a:srgbClr val="BFBFBF"/>
            </a:solidFill>
            <a:prstDash val="solid"/>
            <a:round/>
            <a:headEnd len="med" w="med" type="none"/>
            <a:tailEnd len="med" w="med" type="none"/>
          </a:ln>
        </p:spPr>
      </p:cxnSp>
      <p:sp>
        <p:nvSpPr>
          <p:cNvPr id="13717" name="Google Shape;13717;p494"/>
          <p:cNvSpPr txBox="1"/>
          <p:nvPr/>
        </p:nvSpPr>
        <p:spPr>
          <a:xfrm>
            <a:off x="488950" y="3592513"/>
            <a:ext cx="795655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1" i="1" lang="en-US" sz="1200" u="none" cap="none" strike="noStrike">
                <a:solidFill>
                  <a:srgbClr val="BFBFBF"/>
                </a:solidFill>
                <a:latin typeface="Arial"/>
                <a:ea typeface="Arial"/>
                <a:cs typeface="Arial"/>
                <a:sym typeface="Arial"/>
              </a:rPr>
              <a:t>…wir können erkennen, wie alle drei Komponenten am SWS-Glaukom beteiligt sind</a:t>
            </a:r>
            <a:endParaRPr/>
          </a:p>
        </p:txBody>
      </p:sp>
      <p:sp>
        <p:nvSpPr>
          <p:cNvPr id="13718" name="Google Shape;13718;p494"/>
          <p:cNvSpPr txBox="1"/>
          <p:nvPr/>
        </p:nvSpPr>
        <p:spPr>
          <a:xfrm>
            <a:off x="1295400" y="2667000"/>
            <a:ext cx="1060450" cy="7381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 ist</a:t>
            </a:r>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sekundär </a:t>
            </a:r>
            <a:endParaRPr b="0" baseline="30000" i="1" sz="1400" u="none" cap="none" strike="noStrike">
              <a:solidFill>
                <a:srgbClr val="BFBFBF"/>
              </a:solidFill>
              <a:latin typeface="Arial"/>
              <a:ea typeface="Arial"/>
              <a:cs typeface="Arial"/>
              <a:sym typeface="Arial"/>
            </a:endParaRPr>
          </a:p>
          <a:p>
            <a:pPr indent="0" lvl="0" marL="0" marR="0" rtl="0" algn="ctr">
              <a:spcBef>
                <a:spcPts val="0"/>
              </a:spcBef>
              <a:spcAft>
                <a:spcPts val="0"/>
              </a:spcAft>
              <a:buClr>
                <a:srgbClr val="BFBFBF"/>
              </a:buClr>
              <a:buSzPts val="1200"/>
              <a:buFont typeface="Noto Sans Symbols"/>
              <a:buNone/>
            </a:pPr>
            <a:r>
              <a:rPr b="0" i="1" lang="en-US" sz="1200" u="none" cap="none" strike="noStrike">
                <a:solidFill>
                  <a:srgbClr val="BFBFBF"/>
                </a:solidFill>
                <a:latin typeface="Arial"/>
                <a:ea typeface="Arial"/>
                <a:cs typeface="Arial"/>
                <a:sym typeface="Arial"/>
              </a:rPr>
              <a:t>im Vergleich zu</a:t>
            </a:r>
            <a:endParaRPr/>
          </a:p>
        </p:txBody>
      </p:sp>
      <p:sp>
        <p:nvSpPr>
          <p:cNvPr id="13719" name="Google Shape;13719;p494"/>
          <p:cNvSpPr txBox="1"/>
          <p:nvPr/>
        </p:nvSpPr>
        <p:spPr>
          <a:xfrm>
            <a:off x="565150" y="1490663"/>
            <a:ext cx="7353300" cy="2365200"/>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wird ein Glaukom bei SWS behandelt?</a:t>
            </a:r>
            <a:endParaRPr/>
          </a:p>
          <a:p>
            <a:pPr indent="0" lvl="0" marL="0" marR="0" rtl="0" algn="l">
              <a:spcBef>
                <a:spcPts val="0"/>
              </a:spcBef>
              <a:spcAft>
                <a:spcPts val="0"/>
              </a:spcAft>
              <a:buNone/>
            </a:pPr>
            <a:r>
              <a:rPr lang="en-US" sz="1200">
                <a:solidFill>
                  <a:srgbClr val="BFBFBF"/>
                </a:solidFill>
              </a:rPr>
              <a:t>Das ist unterschiedlich</a:t>
            </a:r>
            <a:r>
              <a:rPr b="0" i="0" lang="en-US" sz="1200" u="none" cap="none" strike="noStrike">
                <a:solidFill>
                  <a:srgbClr val="BFBFBF"/>
                </a:solidFill>
                <a:latin typeface="Arial"/>
                <a:ea typeface="Arial"/>
                <a:cs typeface="Arial"/>
                <a:sym typeface="Arial"/>
              </a:rPr>
              <a:t>. Tritt es im Säuglingsalter auf, sollte es wie ein primäres kongenitales Glaukom behandelt werden, d. h. mit einer </a:t>
            </a:r>
            <a:r>
              <a:rPr lang="en-US" sz="1200">
                <a:solidFill>
                  <a:srgbClr val="BFBFBF"/>
                </a:solidFill>
              </a:rPr>
              <a:t>Kammerwinkeloperation</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i="1" lang="en-US" sz="1200">
                <a:solidFill>
                  <a:srgbClr val="BFBFBF"/>
                </a:solidFill>
              </a:rPr>
              <a:t>Kammerwinkeloperation</a:t>
            </a:r>
            <a:r>
              <a:rPr b="0" i="1" lang="en-US" sz="1200" u="none" cap="none" strike="noStrike">
                <a:solidFill>
                  <a:srgbClr val="BFBFBF"/>
                </a:solidFill>
                <a:latin typeface="Arial"/>
                <a:ea typeface="Arial"/>
                <a:cs typeface="Arial"/>
                <a:sym typeface="Arial"/>
              </a:rPr>
              <a:t> hat eine recht gute Erfolgsbilanz bei der </a:t>
            </a:r>
            <a:r>
              <a:rPr i="1" lang="en-US" sz="1200">
                <a:solidFill>
                  <a:srgbClr val="BFBFBF"/>
                </a:solidFill>
              </a:rPr>
              <a:t>Behandlung</a:t>
            </a:r>
            <a:r>
              <a:rPr b="0" i="1" lang="en-US" sz="1200" u="none" cap="none" strike="noStrike">
                <a:solidFill>
                  <a:srgbClr val="BFBFBF"/>
                </a:solidFill>
                <a:latin typeface="Arial"/>
                <a:ea typeface="Arial"/>
                <a:cs typeface="Arial"/>
                <a:sym typeface="Arial"/>
              </a:rPr>
              <a:t> des primären kongenitalen Glaukoms. Ist die Erfolgsbilanz bei einem SWS-Glaukom, das im Säuglingsalter auftritt, ebenfalls gut?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Leider nein – die Erfolgsrate ist bei SWS geringer</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es mit Trabekulektomien und Drainage</a:t>
            </a:r>
            <a:r>
              <a:rPr i="1" lang="en-US" sz="1200">
                <a:solidFill>
                  <a:srgbClr val="BFBFBF"/>
                </a:solidFill>
              </a:rPr>
              <a:t>Glaukomdrainage-Implantate</a:t>
            </a:r>
            <a:r>
              <a:rPr b="0" i="1" lang="en-US" sz="1200" u="none" cap="none" strike="noStrike">
                <a:solidFill>
                  <a:srgbClr val="BFBFBF"/>
                </a:solidFill>
                <a:latin typeface="Arial"/>
                <a:ea typeface="Arial"/>
                <a:cs typeface="Arial"/>
                <a:sym typeface="Arial"/>
              </a:rPr>
              <a:t>n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Sie können wirksam sein, </a:t>
            </a:r>
            <a:r>
              <a:rPr b="1" i="0" lang="en-US" sz="1200" u="none" cap="none" strike="noStrike">
                <a:solidFill>
                  <a:srgbClr val="BFBFBF"/>
                </a:solidFill>
                <a:latin typeface="Arial"/>
                <a:ea typeface="Arial"/>
                <a:cs typeface="Arial"/>
                <a:sym typeface="Arial"/>
              </a:rPr>
              <a:t>aber: </a:t>
            </a:r>
            <a:r>
              <a:rPr b="0" i="0" lang="en-US" sz="1200" u="none" cap="none" strike="noStrike">
                <a:solidFill>
                  <a:srgbClr val="BFBFBF"/>
                </a:solidFill>
                <a:latin typeface="Arial"/>
                <a:ea typeface="Arial"/>
                <a:cs typeface="Arial"/>
                <a:sym typeface="Arial"/>
              </a:rPr>
              <a:t>Sie müssen mit Vorsicht durchgeführt werden, da bei diesen Kindern </a:t>
            </a:r>
            <a:r>
              <a:rPr b="1" i="0" lang="en-US" sz="1200" u="none" cap="none" strike="noStrike">
                <a:solidFill>
                  <a:schemeClr val="dk1"/>
                </a:solidFill>
                <a:latin typeface="Arial"/>
                <a:ea typeface="Arial"/>
                <a:cs typeface="Arial"/>
                <a:sym typeface="Arial"/>
              </a:rPr>
              <a:t>ein</a:t>
            </a:r>
            <a:r>
              <a:rPr b="0" i="0" lang="en-US" sz="1200" u="none" cap="none" strike="noStrike">
                <a:solidFill>
                  <a:srgbClr val="BFBFBF"/>
                </a:solidFill>
                <a:latin typeface="Arial"/>
                <a:ea typeface="Arial"/>
                <a:cs typeface="Arial"/>
                <a:sym typeface="Arial"/>
              </a:rPr>
              <a:t> deutlich </a:t>
            </a:r>
            <a:r>
              <a:rPr b="1" i="0" lang="en-US" sz="1200" u="none" cap="none" strike="noStrike">
                <a:solidFill>
                  <a:schemeClr val="dk1"/>
                </a:solidFill>
                <a:latin typeface="Arial"/>
                <a:ea typeface="Arial"/>
                <a:cs typeface="Arial"/>
                <a:sym typeface="Arial"/>
              </a:rPr>
              <a:t>erhöhtes Risiko für Aderhaut</a:t>
            </a:r>
            <a:r>
              <a:rPr b="1" lang="en-US" sz="1200">
                <a:solidFill>
                  <a:schemeClr val="dk1"/>
                </a:solidFill>
              </a:rPr>
              <a:t>Effusion</a:t>
            </a:r>
            <a:r>
              <a:rPr b="1" i="0" lang="en-US" sz="1200" u="none" cap="none" strike="noStrike">
                <a:solidFill>
                  <a:schemeClr val="dk1"/>
                </a:solidFill>
                <a:latin typeface="Arial"/>
                <a:ea typeface="Arial"/>
                <a:cs typeface="Arial"/>
                <a:sym typeface="Arial"/>
              </a:rPr>
              <a:t>e und Blutungen </a:t>
            </a:r>
            <a:r>
              <a:rPr b="0" i="0" lang="en-US" sz="1200" u="none" cap="none" strike="noStrike">
                <a:solidFill>
                  <a:srgbClr val="BFBFBF"/>
                </a:solidFill>
                <a:latin typeface="Arial"/>
                <a:ea typeface="Arial"/>
                <a:cs typeface="Arial"/>
                <a:sym typeface="Arial"/>
              </a:rPr>
              <a:t>besteht</a:t>
            </a:r>
            <a:endParaRPr/>
          </a:p>
        </p:txBody>
      </p:sp>
      <p:sp>
        <p:nvSpPr>
          <p:cNvPr id="13720" name="Google Shape;13720;p494"/>
          <p:cNvSpPr txBox="1"/>
          <p:nvPr/>
        </p:nvSpPr>
        <p:spPr>
          <a:xfrm>
            <a:off x="2182813" y="3387725"/>
            <a:ext cx="5748300" cy="579900"/>
          </a:xfrm>
          <a:prstGeom prst="rect">
            <a:avLst/>
          </a:prstGeom>
          <a:solidFill>
            <a:srgbClr val="D8D8D8"/>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Warum besteht bei ihnen ein erhöhtes Risiko für diese Komplikationen?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Aufgrund der mit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83"/>
                  </a:ext>
                </a:extLst>
              </a:rPr>
              <a:t>dem</a:t>
            </a:r>
            <a:r>
              <a:rPr b="0" i="0" lang="en-US" sz="1200" u="none" cap="none" strike="noStrike">
                <a:solidFill>
                  <a:schemeClr val="dk1"/>
                </a:solidFill>
                <a:latin typeface="Arial"/>
                <a:ea typeface="Arial"/>
                <a:cs typeface="Arial"/>
                <a:sym typeface="Arial"/>
              </a:rPr>
              <a:t> SWS verbundenen abnormalen Aderhautgefäße ist das Risiko erhöht.</a:t>
            </a:r>
            <a:endParaRPr/>
          </a:p>
        </p:txBody>
      </p:sp>
    </p:spTree>
  </p:cSld>
  <p:clrMapOvr>
    <a:masterClrMapping/>
  </p:clrMapOvr>
</p:sld>
</file>

<file path=ppt/slides/slide4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24" name="Shape 13724"/>
        <p:cNvGrpSpPr/>
        <p:nvPr/>
      </p:nvGrpSpPr>
      <p:grpSpPr>
        <a:xfrm>
          <a:off x="0" y="0"/>
          <a:ext cx="0" cy="0"/>
          <a:chOff x="0" y="0"/>
          <a:chExt cx="0" cy="0"/>
        </a:xfrm>
      </p:grpSpPr>
      <p:sp>
        <p:nvSpPr>
          <p:cNvPr id="13725" name="Google Shape;13725;p49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id="13726" name="Google Shape;13726;p495"/>
          <p:cNvPicPr preferRelativeResize="0"/>
          <p:nvPr/>
        </p:nvPicPr>
        <p:blipFill rotWithShape="1">
          <a:blip r:embed="rId3">
            <a:alphaModFix/>
          </a:blip>
          <a:srcRect b="0" l="0" r="0" t="0"/>
          <a:stretch/>
        </p:blipFill>
        <p:spPr>
          <a:xfrm>
            <a:off x="1600200" y="1184275"/>
            <a:ext cx="5943600" cy="4489450"/>
          </a:xfrm>
          <a:prstGeom prst="rect">
            <a:avLst/>
          </a:prstGeom>
          <a:noFill/>
          <a:ln>
            <a:noFill/>
          </a:ln>
        </p:spPr>
      </p:pic>
      <p:sp>
        <p:nvSpPr>
          <p:cNvPr id="13727" name="Google Shape;13727;p495"/>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3728" name="Google Shape;13728;p495"/>
          <p:cNvSpPr txBox="1"/>
          <p:nvPr/>
        </p:nvSpPr>
        <p:spPr>
          <a:xfrm>
            <a:off x="1479550" y="5905500"/>
            <a:ext cx="6184900" cy="6477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Der Vollständigkeit halber: Die vollständige Liste der sekundären Glaukome im Zusammenhang mit </a:t>
            </a:r>
            <a:r>
              <a:rPr b="0" i="1" lang="en-US" sz="1200" u="none" cap="none" strike="noStrike">
                <a:solidFill>
                  <a:schemeClr val="dk1"/>
                </a:solidFill>
                <a:latin typeface="Arial"/>
                <a:ea typeface="Arial"/>
                <a:cs typeface="Arial"/>
                <a:sym typeface="Arial"/>
              </a:rPr>
              <a:t>nicht erworbenen systemischen Erkrankungen</a:t>
            </a:r>
            <a:endParaRPr/>
          </a:p>
        </p:txBody>
      </p:sp>
    </p:spTree>
  </p:cSld>
  <p:clrMapOvr>
    <a:masterClrMapping/>
  </p:clrMapOvr>
</p:sld>
</file>

<file path=ppt/slides/slide4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32" name="Shape 13732"/>
        <p:cNvGrpSpPr/>
        <p:nvPr/>
      </p:nvGrpSpPr>
      <p:grpSpPr>
        <a:xfrm>
          <a:off x="0" y="0"/>
          <a:ext cx="0" cy="0"/>
          <a:chOff x="0" y="0"/>
          <a:chExt cx="0" cy="0"/>
        </a:xfrm>
      </p:grpSpPr>
      <p:sp>
        <p:nvSpPr>
          <p:cNvPr id="13733" name="Google Shape;13733;p49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734" name="Google Shape;13734;p49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735" name="Google Shape;13735;p49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3736" name="Google Shape;13736;p49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737" name="Google Shape;13737;p49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738" name="Google Shape;13738;p49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739" name="Google Shape;13739;p49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740" name="Google Shape;13740;p496"/>
          <p:cNvCxnSpPr>
            <a:stCxn id="1373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741" name="Google Shape;13741;p496"/>
          <p:cNvCxnSpPr>
            <a:stCxn id="1373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742" name="Google Shape;13742;p49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3743" name="Google Shape;13743;p49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744" name="Google Shape;13744;p49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745" name="Google Shape;13745;p49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746" name="Google Shape;13746;p49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747" name="Google Shape;13747;p49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748" name="Google Shape;13748;p49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749" name="Google Shape;13749;p49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3750" name="Google Shape;13750;p49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751" name="Google Shape;13751;p49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752" name="Google Shape;13752;p49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753" name="Google Shape;13753;p496"/>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3754" name="Google Shape;13754;p496"/>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3755" name="Google Shape;13755;p49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756" name="Google Shape;13756;p49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757" name="Google Shape;13757;p49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758" name="Google Shape;13758;p49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759" name="Google Shape;13759;p49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760" name="Google Shape;13760;p49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761" name="Google Shape;13761;p49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3762" name="Google Shape;13762;p496"/>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3763" name="Google Shape;13763;p49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3764" name="Google Shape;13764;p49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765" name="Google Shape;13765;p496"/>
          <p:cNvSpPr txBox="1"/>
          <p:nvPr/>
        </p:nvSpPr>
        <p:spPr>
          <a:xfrm>
            <a:off x="6665913" y="4090988"/>
            <a:ext cx="309562"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3766" name="Google Shape;13766;p496"/>
          <p:cNvSpPr txBox="1"/>
          <p:nvPr/>
        </p:nvSpPr>
        <p:spPr>
          <a:xfrm>
            <a:off x="6665913" y="4449763"/>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3767" name="Google Shape;13767;p496"/>
          <p:cNvSpPr txBox="1"/>
          <p:nvPr/>
        </p:nvSpPr>
        <p:spPr>
          <a:xfrm>
            <a:off x="66881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cxnSp>
        <p:nvCxnSpPr>
          <p:cNvPr id="13768" name="Google Shape;13768;p496"/>
          <p:cNvCxnSpPr/>
          <p:nvPr/>
        </p:nvCxnSpPr>
        <p:spPr>
          <a:xfrm>
            <a:off x="6488113" y="4270375"/>
            <a:ext cx="220662" cy="0"/>
          </a:xfrm>
          <a:prstGeom prst="straightConnector1">
            <a:avLst/>
          </a:prstGeom>
          <a:noFill/>
          <a:ln cap="flat" cmpd="sng" w="9525">
            <a:solidFill>
              <a:schemeClr val="dk1"/>
            </a:solidFill>
            <a:prstDash val="solid"/>
            <a:round/>
            <a:headEnd len="sm" w="sm" type="none"/>
            <a:tailEnd len="sm" w="sm" type="none"/>
          </a:ln>
        </p:spPr>
      </p:cxnSp>
      <p:cxnSp>
        <p:nvCxnSpPr>
          <p:cNvPr id="13769" name="Google Shape;13769;p496"/>
          <p:cNvCxnSpPr/>
          <p:nvPr/>
        </p:nvCxnSpPr>
        <p:spPr>
          <a:xfrm>
            <a:off x="6491288" y="4632325"/>
            <a:ext cx="220662" cy="0"/>
          </a:xfrm>
          <a:prstGeom prst="straightConnector1">
            <a:avLst/>
          </a:prstGeom>
          <a:noFill/>
          <a:ln cap="flat" cmpd="sng" w="9525">
            <a:solidFill>
              <a:schemeClr val="dk1"/>
            </a:solidFill>
            <a:prstDash val="solid"/>
            <a:round/>
            <a:headEnd len="sm" w="sm" type="none"/>
            <a:tailEnd len="sm" w="sm" type="none"/>
          </a:ln>
        </p:spPr>
      </p:cxnSp>
      <p:cxnSp>
        <p:nvCxnSpPr>
          <p:cNvPr id="13770" name="Google Shape;13770;p496"/>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3771" name="Google Shape;13771;p496"/>
          <p:cNvSpPr txBox="1"/>
          <p:nvPr/>
        </p:nvSpPr>
        <p:spPr>
          <a:xfrm>
            <a:off x="6688138" y="5180013"/>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cxnSp>
        <p:nvCxnSpPr>
          <p:cNvPr id="13772" name="Google Shape;13772;p496"/>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3773" name="Google Shape;13773;p49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3774" name="Google Shape;13774;p49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3775" name="Google Shape;13775;p49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776" name="Google Shape;13776;p49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777" name="Google Shape;13777;p49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778" name="Google Shape;13778;p49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779" name="Google Shape;13779;p496"/>
          <p:cNvSpPr txBox="1"/>
          <p:nvPr/>
        </p:nvSpPr>
        <p:spPr>
          <a:xfrm>
            <a:off x="5027613" y="5541963"/>
            <a:ext cx="38307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Es gibt viele </a:t>
            </a:r>
            <a:r>
              <a:rPr b="1" i="1" lang="en-US" sz="1200" u="none" cap="none" strike="noStrike">
                <a:solidFill>
                  <a:srgbClr val="0000FF"/>
                </a:solidFill>
                <a:latin typeface="Arial"/>
                <a:ea typeface="Arial"/>
                <a:cs typeface="Arial"/>
                <a:sym typeface="Arial"/>
              </a:rPr>
              <a:t>erworbene </a:t>
            </a:r>
            <a:r>
              <a:rPr b="0" i="1" lang="en-US" sz="1200" u="none" cap="none" strike="noStrike">
                <a:solidFill>
                  <a:srgbClr val="0000FF"/>
                </a:solidFill>
                <a:latin typeface="Arial"/>
                <a:ea typeface="Arial"/>
                <a:cs typeface="Arial"/>
                <a:sym typeface="Arial"/>
              </a:rPr>
              <a:t>Erkrankungen im Zusammenhang mit dem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 die im Glaukom-Lehrbuch erwähnt werden. Können Sie diese vier nennen?</a:t>
            </a:r>
            <a:endParaRPr/>
          </a:p>
        </p:txBody>
      </p:sp>
      <p:cxnSp>
        <p:nvCxnSpPr>
          <p:cNvPr id="13780" name="Google Shape;13780;p496"/>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spTree>
  </p:cSld>
  <p:clrMapOvr>
    <a:masterClrMapping/>
  </p:clrMapOvr>
</p:sld>
</file>

<file path=ppt/slides/slide4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84" name="Shape 13784"/>
        <p:cNvGrpSpPr/>
        <p:nvPr/>
      </p:nvGrpSpPr>
      <p:grpSpPr>
        <a:xfrm>
          <a:off x="0" y="0"/>
          <a:ext cx="0" cy="0"/>
          <a:chOff x="0" y="0"/>
          <a:chExt cx="0" cy="0"/>
        </a:xfrm>
      </p:grpSpPr>
      <p:sp>
        <p:nvSpPr>
          <p:cNvPr id="13785" name="Google Shape;13785;p49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786" name="Google Shape;13786;p49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787" name="Google Shape;13787;p49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3788" name="Google Shape;13788;p49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789" name="Google Shape;13789;p49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790" name="Google Shape;13790;p49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791" name="Google Shape;13791;p49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792" name="Google Shape;13792;p497"/>
          <p:cNvCxnSpPr>
            <a:stCxn id="1378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793" name="Google Shape;13793;p497"/>
          <p:cNvCxnSpPr>
            <a:stCxn id="1378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794" name="Google Shape;13794;p49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3795" name="Google Shape;13795;p49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796" name="Google Shape;13796;p49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797" name="Google Shape;13797;p49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798" name="Google Shape;13798;p49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799" name="Google Shape;13799;p49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800" name="Google Shape;13800;p49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801" name="Google Shape;13801;p49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3802" name="Google Shape;13802;p49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803" name="Google Shape;13803;p49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804" name="Google Shape;13804;p49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805" name="Google Shape;13805;p497"/>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3806" name="Google Shape;13806;p497"/>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3807" name="Google Shape;13807;p49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808" name="Google Shape;13808;p49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809" name="Google Shape;13809;p49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810" name="Google Shape;13810;p49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811" name="Google Shape;13811;p49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812" name="Google Shape;13812;p49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813" name="Google Shape;13813;p49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3814" name="Google Shape;13814;p497"/>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3815" name="Google Shape;13815;p49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3816" name="Google Shape;13816;p497"/>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817" name="Google Shape;13817;p497"/>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Trauma</a:t>
            </a:r>
            <a:endParaRPr/>
          </a:p>
        </p:txBody>
      </p:sp>
      <p:sp>
        <p:nvSpPr>
          <p:cNvPr id="13818" name="Google Shape;13818;p497"/>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Entzündung</a:t>
            </a:r>
            <a:endParaRPr/>
          </a:p>
        </p:txBody>
      </p:sp>
      <p:sp>
        <p:nvSpPr>
          <p:cNvPr id="13819" name="Google Shape;13819;p497"/>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Arzneimittelinduziert</a:t>
            </a:r>
            <a:endParaRPr/>
          </a:p>
        </p:txBody>
      </p:sp>
      <p:cxnSp>
        <p:nvCxnSpPr>
          <p:cNvPr id="13820" name="Google Shape;13820;p497"/>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3821" name="Google Shape;13821;p497"/>
          <p:cNvCxnSpPr/>
          <p:nvPr/>
        </p:nvCxnSpPr>
        <p:spPr>
          <a:xfrm>
            <a:off x="6488113" y="4270375"/>
            <a:ext cx="220662" cy="0"/>
          </a:xfrm>
          <a:prstGeom prst="straightConnector1">
            <a:avLst/>
          </a:prstGeom>
          <a:noFill/>
          <a:ln cap="flat" cmpd="sng" w="9525">
            <a:solidFill>
              <a:schemeClr val="dk1"/>
            </a:solidFill>
            <a:prstDash val="solid"/>
            <a:round/>
            <a:headEnd len="sm" w="sm" type="none"/>
            <a:tailEnd len="sm" w="sm" type="none"/>
          </a:ln>
        </p:spPr>
      </p:cxnSp>
      <p:cxnSp>
        <p:nvCxnSpPr>
          <p:cNvPr id="13822" name="Google Shape;13822;p497"/>
          <p:cNvCxnSpPr/>
          <p:nvPr/>
        </p:nvCxnSpPr>
        <p:spPr>
          <a:xfrm>
            <a:off x="6491288" y="4632325"/>
            <a:ext cx="220662" cy="0"/>
          </a:xfrm>
          <a:prstGeom prst="straightConnector1">
            <a:avLst/>
          </a:prstGeom>
          <a:noFill/>
          <a:ln cap="flat" cmpd="sng" w="9525">
            <a:solidFill>
              <a:schemeClr val="dk1"/>
            </a:solidFill>
            <a:prstDash val="solid"/>
            <a:round/>
            <a:headEnd len="sm" w="sm" type="none"/>
            <a:tailEnd len="sm" w="sm" type="none"/>
          </a:ln>
        </p:spPr>
      </p:cxnSp>
      <p:cxnSp>
        <p:nvCxnSpPr>
          <p:cNvPr id="13823" name="Google Shape;13823;p497"/>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3824" name="Google Shape;13824;p497"/>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84"/>
                  </a:ext>
                </a:extLst>
              </a:rPr>
              <a:t>ROP</a:t>
            </a:r>
            <a:endParaRPr/>
          </a:p>
        </p:txBody>
      </p:sp>
      <p:cxnSp>
        <p:nvCxnSpPr>
          <p:cNvPr id="13825" name="Google Shape;13825;p497"/>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3826" name="Google Shape;13826;p49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3827" name="Google Shape;13827;p49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3828" name="Google Shape;13828;p49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829" name="Google Shape;13829;p49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830" name="Google Shape;13830;p49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831" name="Google Shape;13831;p49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832" name="Google Shape;13832;p497"/>
          <p:cNvSpPr txBox="1"/>
          <p:nvPr/>
        </p:nvSpPr>
        <p:spPr>
          <a:xfrm>
            <a:off x="5027613" y="5541963"/>
            <a:ext cx="38307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Es gibt viele </a:t>
            </a:r>
            <a:r>
              <a:rPr b="1" i="1" lang="en-US" sz="1200" u="none" cap="none" strike="noStrike">
                <a:solidFill>
                  <a:srgbClr val="0000FF"/>
                </a:solidFill>
                <a:latin typeface="Arial"/>
                <a:ea typeface="Arial"/>
                <a:cs typeface="Arial"/>
                <a:sym typeface="Arial"/>
              </a:rPr>
              <a:t>erworbene </a:t>
            </a:r>
            <a:r>
              <a:rPr b="0" i="1" lang="en-US" sz="1200" u="none" cap="none" strike="noStrike">
                <a:solidFill>
                  <a:srgbClr val="0000FF"/>
                </a:solidFill>
                <a:latin typeface="Arial"/>
                <a:ea typeface="Arial"/>
                <a:cs typeface="Arial"/>
                <a:sym typeface="Arial"/>
              </a:rPr>
              <a:t>Erkrankungen im Zusammenhang mit dem </a:t>
            </a:r>
            <a:r>
              <a:rPr i="1" lang="en-US" sz="1200">
                <a:solidFill>
                  <a:srgbClr val="0000FF"/>
                </a:solidFill>
              </a:rPr>
              <a:t>Glaukom im Kindes- und Säuglingsalter</a:t>
            </a:r>
            <a:r>
              <a:rPr b="0" i="1" lang="en-US" sz="1200" u="none" cap="none" strike="noStrike">
                <a:solidFill>
                  <a:srgbClr val="0000FF"/>
                </a:solidFill>
                <a:latin typeface="Arial"/>
                <a:ea typeface="Arial"/>
                <a:cs typeface="Arial"/>
                <a:sym typeface="Arial"/>
              </a:rPr>
              <a:t>, die im Glaukom-Lehrbuch erwähnt werden. Können Sie diese vier nennen?</a:t>
            </a:r>
            <a:endParaRPr/>
          </a:p>
        </p:txBody>
      </p:sp>
    </p:spTree>
  </p:cSld>
  <p:clrMapOvr>
    <a:masterClrMapping/>
  </p:clrMapOvr>
</p:sld>
</file>

<file path=ppt/slides/slide4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36" name="Shape 13836"/>
        <p:cNvGrpSpPr/>
        <p:nvPr/>
      </p:nvGrpSpPr>
      <p:grpSpPr>
        <a:xfrm>
          <a:off x="0" y="0"/>
          <a:ext cx="0" cy="0"/>
          <a:chOff x="0" y="0"/>
          <a:chExt cx="0" cy="0"/>
        </a:xfrm>
      </p:grpSpPr>
      <p:sp>
        <p:nvSpPr>
          <p:cNvPr id="13837" name="Google Shape;13837;p49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838" name="Google Shape;13838;p49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839" name="Google Shape;13839;p49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3840" name="Google Shape;13840;p49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841" name="Google Shape;13841;p49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842" name="Google Shape;13842;p49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843" name="Google Shape;13843;p49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844" name="Google Shape;13844;p498"/>
          <p:cNvCxnSpPr>
            <a:stCxn id="1383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845" name="Google Shape;13845;p498"/>
          <p:cNvCxnSpPr>
            <a:stCxn id="1383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846" name="Google Shape;13846;p498"/>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3847" name="Google Shape;13847;p49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848" name="Google Shape;13848;p49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849" name="Google Shape;13849;p49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850" name="Google Shape;13850;p49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851" name="Google Shape;13851;p49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852" name="Google Shape;13852;p49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853" name="Google Shape;13853;p49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3854" name="Google Shape;13854;p49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855" name="Google Shape;13855;p49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856" name="Google Shape;13856;p49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857" name="Google Shape;13857;p498"/>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3858" name="Google Shape;13858;p498"/>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3859" name="Google Shape;13859;p49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860" name="Google Shape;13860;p49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861" name="Google Shape;13861;p49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862" name="Google Shape;13862;p49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863" name="Google Shape;13863;p49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864" name="Google Shape;13864;p49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865" name="Google Shape;13865;p49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3866" name="Google Shape;13866;p498"/>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3867" name="Google Shape;13867;p49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3868" name="Google Shape;13868;p498"/>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869" name="Google Shape;13869;p498"/>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Trauma</a:t>
            </a:r>
            <a:endParaRPr/>
          </a:p>
        </p:txBody>
      </p:sp>
      <p:sp>
        <p:nvSpPr>
          <p:cNvPr id="13870" name="Google Shape;13870;p498"/>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Entzündung</a:t>
            </a:r>
            <a:endParaRPr/>
          </a:p>
        </p:txBody>
      </p:sp>
      <p:sp>
        <p:nvSpPr>
          <p:cNvPr id="13871" name="Google Shape;13871;p498"/>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Arzneimittelinduziert</a:t>
            </a:r>
            <a:endParaRPr/>
          </a:p>
        </p:txBody>
      </p:sp>
      <p:cxnSp>
        <p:nvCxnSpPr>
          <p:cNvPr id="13872" name="Google Shape;13872;p498"/>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3873" name="Google Shape;13873;p498"/>
          <p:cNvCxnSpPr/>
          <p:nvPr/>
        </p:nvCxnSpPr>
        <p:spPr>
          <a:xfrm>
            <a:off x="6488113" y="4270375"/>
            <a:ext cx="220662" cy="0"/>
          </a:xfrm>
          <a:prstGeom prst="straightConnector1">
            <a:avLst/>
          </a:prstGeom>
          <a:noFill/>
          <a:ln cap="flat" cmpd="sng" w="9525">
            <a:solidFill>
              <a:schemeClr val="dk1"/>
            </a:solidFill>
            <a:prstDash val="solid"/>
            <a:round/>
            <a:headEnd len="sm" w="sm" type="none"/>
            <a:tailEnd len="sm" w="sm" type="none"/>
          </a:ln>
        </p:spPr>
      </p:cxnSp>
      <p:cxnSp>
        <p:nvCxnSpPr>
          <p:cNvPr id="13874" name="Google Shape;13874;p498"/>
          <p:cNvCxnSpPr/>
          <p:nvPr/>
        </p:nvCxnSpPr>
        <p:spPr>
          <a:xfrm>
            <a:off x="6491288" y="4632325"/>
            <a:ext cx="220662" cy="0"/>
          </a:xfrm>
          <a:prstGeom prst="straightConnector1">
            <a:avLst/>
          </a:prstGeom>
          <a:noFill/>
          <a:ln cap="flat" cmpd="sng" w="9525">
            <a:solidFill>
              <a:schemeClr val="dk1"/>
            </a:solidFill>
            <a:prstDash val="solid"/>
            <a:round/>
            <a:headEnd len="sm" w="sm" type="none"/>
            <a:tailEnd len="sm" w="sm" type="none"/>
          </a:ln>
        </p:spPr>
      </p:cxnSp>
      <p:cxnSp>
        <p:nvCxnSpPr>
          <p:cNvPr id="13875" name="Google Shape;13875;p498"/>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3876" name="Google Shape;13876;p498"/>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ROP</a:t>
            </a:r>
            <a:endParaRPr/>
          </a:p>
        </p:txBody>
      </p:sp>
      <p:cxnSp>
        <p:nvCxnSpPr>
          <p:cNvPr id="13877" name="Google Shape;13877;p498"/>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3878" name="Google Shape;13878;p49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3879" name="Google Shape;13879;p49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3880" name="Google Shape;13880;p49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881" name="Google Shape;13881;p49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882" name="Google Shape;13882;p49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883" name="Google Shape;13883;p49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884" name="Google Shape;13884;p498"/>
          <p:cNvSpPr txBox="1"/>
          <p:nvPr/>
        </p:nvSpPr>
        <p:spPr>
          <a:xfrm>
            <a:off x="384175" y="3700463"/>
            <a:ext cx="5637213" cy="1754187"/>
          </a:xfrm>
          <a:prstGeom prst="rect">
            <a:avLst/>
          </a:prstGeom>
          <a:solidFill>
            <a:srgbClr val="00B0F0"/>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lt1"/>
                </a:solidFill>
                <a:latin typeface="Arial"/>
                <a:ea typeface="Arial"/>
                <a:cs typeface="Arial"/>
                <a:sym typeface="Arial"/>
              </a:rPr>
              <a:t>Anmerkung: Unter der Überschrift </a:t>
            </a:r>
            <a:r>
              <a:rPr b="0" i="1" lang="en-US" sz="1200" u="none" cap="none" strike="noStrike">
                <a:solidFill>
                  <a:schemeClr val="lt1"/>
                </a:solidFill>
                <a:latin typeface="Arial"/>
                <a:ea typeface="Arial"/>
                <a:cs typeface="Arial"/>
                <a:sym typeface="Arial"/>
              </a:rPr>
              <a:t>„Sekundäre Glaukome aufgrund erworbener Erkrankungen“ </a:t>
            </a:r>
            <a:r>
              <a:rPr b="0" i="0" lang="en-US" sz="1200" u="none" cap="none" strike="noStrike">
                <a:solidFill>
                  <a:schemeClr val="lt1"/>
                </a:solidFill>
                <a:latin typeface="Arial"/>
                <a:ea typeface="Arial"/>
                <a:cs typeface="Arial"/>
                <a:sym typeface="Arial"/>
              </a:rPr>
              <a:t>listet das Glaukom-Lehrbuch eine Reihe von Erkrankungen auf</a:t>
            </a:r>
            <a:r>
              <a:rPr b="0" i="1" lang="en-US" sz="1200" u="none" cap="none" strike="noStrike">
                <a:solidFill>
                  <a:schemeClr val="lt1"/>
                </a:solidFill>
                <a:latin typeface="Arial"/>
                <a:ea typeface="Arial"/>
                <a:cs typeface="Arial"/>
                <a:sym typeface="Arial"/>
              </a:rPr>
              <a:t>,</a:t>
            </a:r>
            <a:r>
              <a:rPr b="0" i="0" lang="en-US" sz="1200" u="none" cap="none" strike="noStrike">
                <a:solidFill>
                  <a:schemeClr val="lt1"/>
                </a:solidFill>
                <a:latin typeface="Arial"/>
                <a:ea typeface="Arial"/>
                <a:cs typeface="Arial"/>
                <a:sym typeface="Arial"/>
              </a:rPr>
              <a:t> die dort </a:t>
            </a:r>
            <a:r>
              <a:rPr b="1" i="0" lang="en-US" sz="1200" u="none" cap="none" strike="noStrike">
                <a:solidFill>
                  <a:schemeClr val="lt1"/>
                </a:solidFill>
                <a:latin typeface="Arial"/>
                <a:ea typeface="Arial"/>
                <a:cs typeface="Arial"/>
                <a:sym typeface="Arial"/>
              </a:rPr>
              <a:t>nicht</a:t>
            </a:r>
            <a:r>
              <a:rPr b="0" i="0" lang="en-US" sz="1200" u="none" cap="none" strike="noStrike">
                <a:solidFill>
                  <a:schemeClr val="lt1"/>
                </a:solidFill>
                <a:latin typeface="Arial"/>
                <a:ea typeface="Arial"/>
                <a:cs typeface="Arial"/>
                <a:sym typeface="Arial"/>
              </a:rPr>
              <a:t> hingehören, da sie eindeutig nicht erworben sind. Dazu gehören Marfan-Syndrom, Homocystinurie, Weill-Marchesani-Syndrom, </a:t>
            </a:r>
            <a:r>
              <a:rPr b="0" i="0" lang="en-US" sz="1200" u="none" cap="none" strike="noStrike">
                <a:solidFill>
                  <a:schemeClr val="lt1"/>
                </a:solidFill>
                <a:latin typeface="Arial"/>
                <a:ea typeface="Arial"/>
                <a:cs typeface="Arial"/>
                <a:sym typeface="Arial"/>
                <a:extLst>
                  <a:ext uri="http://customooxmlschemas.google.com/">
                    <go:slidesCustomData xmlns:go="http://customooxmlschemas.google.com/" textRoundtripDataId="85"/>
                  </a:ext>
                </a:extLst>
              </a:rPr>
              <a:t>PFV</a:t>
            </a:r>
            <a:r>
              <a:rPr b="0" i="0" lang="en-US" sz="1200" u="none" cap="none" strike="noStrike">
                <a:solidFill>
                  <a:schemeClr val="lt1"/>
                </a:solidFill>
                <a:latin typeface="Arial"/>
                <a:ea typeface="Arial"/>
                <a:cs typeface="Arial"/>
                <a:sym typeface="Arial"/>
              </a:rPr>
              <a:t> und FEVR. Bitte lesen Sie diesen Abschnitt kritisch durch.</a:t>
            </a:r>
            <a:endParaRPr/>
          </a:p>
        </p:txBody>
      </p:sp>
    </p:spTree>
  </p:cSld>
  <p:clrMapOvr>
    <a:masterClrMapping/>
  </p:clrMapOvr>
</p:sld>
</file>

<file path=ppt/slides/slide4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88" name="Shape 13888"/>
        <p:cNvGrpSpPr/>
        <p:nvPr/>
      </p:nvGrpSpPr>
      <p:grpSpPr>
        <a:xfrm>
          <a:off x="0" y="0"/>
          <a:ext cx="0" cy="0"/>
          <a:chOff x="0" y="0"/>
          <a:chExt cx="0" cy="0"/>
        </a:xfrm>
      </p:grpSpPr>
      <p:sp>
        <p:nvSpPr>
          <p:cNvPr id="13889" name="Google Shape;13889;p49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id="13890" name="Google Shape;13890;p499"/>
          <p:cNvPicPr preferRelativeResize="0"/>
          <p:nvPr/>
        </p:nvPicPr>
        <p:blipFill rotWithShape="1">
          <a:blip r:embed="rId4">
            <a:alphaModFix/>
          </a:blip>
          <a:srcRect b="0" l="0" r="0" t="0"/>
          <a:stretch/>
        </p:blipFill>
        <p:spPr>
          <a:xfrm>
            <a:off x="677863" y="1982788"/>
            <a:ext cx="7788275" cy="2892425"/>
          </a:xfrm>
          <a:prstGeom prst="rect">
            <a:avLst/>
          </a:prstGeom>
          <a:noFill/>
          <a:ln>
            <a:noFill/>
          </a:ln>
        </p:spPr>
      </p:pic>
      <p:sp>
        <p:nvSpPr>
          <p:cNvPr id="13891" name="Google Shape;13891;p499"/>
          <p:cNvSpPr txBox="1"/>
          <p:nvPr/>
        </p:nvSpPr>
        <p:spPr>
          <a:xfrm>
            <a:off x="2093913" y="6018213"/>
            <a:ext cx="4956175"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Der fehlerhafte Absatz aus dem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86"/>
                  </a:ext>
                </a:extLst>
              </a:rPr>
              <a:t>Buch</a:t>
            </a:r>
            <a:r>
              <a:rPr b="0" i="0" lang="en-US" sz="1200" u="none" cap="none" strike="noStrike">
                <a:solidFill>
                  <a:schemeClr val="dk1"/>
                </a:solidFill>
                <a:latin typeface="Arial"/>
                <a:ea typeface="Arial"/>
                <a:cs typeface="Arial"/>
                <a:sym typeface="Arial"/>
              </a:rPr>
              <a:t> über </a:t>
            </a:r>
            <a:r>
              <a:rPr b="0" i="1" lang="en-US" sz="1200" u="none" cap="none" strike="noStrike">
                <a:solidFill>
                  <a:schemeClr val="dk1"/>
                </a:solidFill>
                <a:latin typeface="Arial"/>
                <a:ea typeface="Arial"/>
                <a:cs typeface="Arial"/>
                <a:sym typeface="Arial"/>
              </a:rPr>
              <a:t>das Glaukom</a:t>
            </a:r>
            <a:endParaRPr/>
          </a:p>
        </p:txBody>
      </p:sp>
      <p:sp>
        <p:nvSpPr>
          <p:cNvPr id="13892" name="Google Shape;13892;p49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4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96" name="Shape 13896"/>
        <p:cNvGrpSpPr/>
        <p:nvPr/>
      </p:nvGrpSpPr>
      <p:grpSpPr>
        <a:xfrm>
          <a:off x="0" y="0"/>
          <a:ext cx="0" cy="0"/>
          <a:chOff x="0" y="0"/>
          <a:chExt cx="0" cy="0"/>
        </a:xfrm>
      </p:grpSpPr>
      <p:sp>
        <p:nvSpPr>
          <p:cNvPr id="13897" name="Google Shape;13897;p50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898" name="Google Shape;13898;p50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899" name="Google Shape;13899;p50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3900" name="Google Shape;13900;p50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901" name="Google Shape;13901;p50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902" name="Google Shape;13902;p50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903" name="Google Shape;13903;p50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904" name="Google Shape;13904;p500"/>
          <p:cNvCxnSpPr>
            <a:stCxn id="1389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905" name="Google Shape;13905;p500"/>
          <p:cNvCxnSpPr>
            <a:stCxn id="1389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906" name="Google Shape;13906;p500"/>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3907" name="Google Shape;13907;p50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908" name="Google Shape;13908;p50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909" name="Google Shape;13909;p50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910" name="Google Shape;13910;p50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911" name="Google Shape;13911;p50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912" name="Google Shape;13912;p50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913" name="Google Shape;13913;p50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3914" name="Google Shape;13914;p50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915" name="Google Shape;13915;p50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916" name="Google Shape;13916;p50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917" name="Google Shape;13917;p500"/>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3918" name="Google Shape;13918;p500"/>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3919" name="Google Shape;13919;p50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920" name="Google Shape;13920;p50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921" name="Google Shape;13921;p50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922" name="Google Shape;13922;p50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923" name="Google Shape;13923;p50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924" name="Google Shape;13924;p50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925" name="Google Shape;13925;p50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3926" name="Google Shape;13926;p500"/>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3927" name="Google Shape;13927;p50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3928" name="Google Shape;13928;p500"/>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929" name="Google Shape;13929;p500"/>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3930" name="Google Shape;13930;p500"/>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3931" name="Google Shape;13931;p500"/>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Arzneimittelinduziert</a:t>
            </a:r>
            <a:endParaRPr/>
          </a:p>
        </p:txBody>
      </p:sp>
      <p:cxnSp>
        <p:nvCxnSpPr>
          <p:cNvPr id="13932" name="Google Shape;13932;p500"/>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3933" name="Google Shape;13933;p500"/>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3934" name="Google Shape;13934;p500"/>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3935" name="Google Shape;13935;p500"/>
          <p:cNvCxnSpPr/>
          <p:nvPr/>
        </p:nvCxnSpPr>
        <p:spPr>
          <a:xfrm>
            <a:off x="6502400" y="4983163"/>
            <a:ext cx="220663" cy="0"/>
          </a:xfrm>
          <a:prstGeom prst="straightConnector1">
            <a:avLst/>
          </a:prstGeom>
          <a:noFill/>
          <a:ln cap="flat" cmpd="sng" w="9525">
            <a:solidFill>
              <a:schemeClr val="accent1"/>
            </a:solidFill>
            <a:prstDash val="solid"/>
            <a:round/>
            <a:headEnd len="sm" w="sm" type="none"/>
            <a:tailEnd len="sm" w="sm" type="none"/>
          </a:ln>
        </p:spPr>
      </p:cxnSp>
      <p:sp>
        <p:nvSpPr>
          <p:cNvPr id="13936" name="Google Shape;13936;p500"/>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ROP</a:t>
            </a:r>
            <a:endParaRPr/>
          </a:p>
        </p:txBody>
      </p:sp>
      <p:cxnSp>
        <p:nvCxnSpPr>
          <p:cNvPr id="13937" name="Google Shape;13937;p500"/>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3938" name="Google Shape;13938;p50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3939" name="Google Shape;13939;p50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3940" name="Google Shape;13940;p50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941" name="Google Shape;13941;p50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942" name="Google Shape;13942;p50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943" name="Google Shape;13943;p50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944" name="Google Shape;13944;p500"/>
          <p:cNvSpPr txBox="1"/>
          <p:nvPr/>
        </p:nvSpPr>
        <p:spPr>
          <a:xfrm>
            <a:off x="5942013" y="5592763"/>
            <a:ext cx="2505075"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ROP</a:t>
            </a:r>
            <a:r>
              <a:rPr b="0" i="1"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4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48" name="Shape 13948"/>
        <p:cNvGrpSpPr/>
        <p:nvPr/>
      </p:nvGrpSpPr>
      <p:grpSpPr>
        <a:xfrm>
          <a:off x="0" y="0"/>
          <a:ext cx="0" cy="0"/>
          <a:chOff x="0" y="0"/>
          <a:chExt cx="0" cy="0"/>
        </a:xfrm>
      </p:grpSpPr>
      <p:sp>
        <p:nvSpPr>
          <p:cNvPr id="13949" name="Google Shape;13949;p50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950" name="Google Shape;13950;p50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3951" name="Google Shape;13951;p50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3952" name="Google Shape;13952;p50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3953" name="Google Shape;13953;p50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3954" name="Google Shape;13954;p50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3955" name="Google Shape;13955;p50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3956" name="Google Shape;13956;p501"/>
          <p:cNvCxnSpPr>
            <a:stCxn id="1395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3957" name="Google Shape;13957;p501"/>
          <p:cNvCxnSpPr>
            <a:stCxn id="1395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3958" name="Google Shape;13958;p50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3959" name="Google Shape;13959;p50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3960" name="Google Shape;13960;p50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3961" name="Google Shape;13961;p50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3962" name="Google Shape;13962;p50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3963" name="Google Shape;13963;p50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3964" name="Google Shape;13964;p50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3965" name="Google Shape;13965;p50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3966" name="Google Shape;13966;p50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3967" name="Google Shape;13967;p50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3968" name="Google Shape;13968;p50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3969" name="Google Shape;13969;p501"/>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3970" name="Google Shape;13970;p501"/>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3971" name="Google Shape;13971;p50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3972" name="Google Shape;13972;p50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3973" name="Google Shape;13973;p50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3974" name="Google Shape;13974;p50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3975" name="Google Shape;13975;p50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3976" name="Google Shape;13976;p50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3977" name="Google Shape;13977;p50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3978" name="Google Shape;13978;p501"/>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3979" name="Google Shape;13979;p50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3980" name="Google Shape;13980;p50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3981" name="Google Shape;13981;p501"/>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3982" name="Google Shape;13982;p501"/>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Arzneimittelinduziert</a:t>
            </a:r>
            <a:endParaRPr/>
          </a:p>
        </p:txBody>
      </p:sp>
      <p:cxnSp>
        <p:nvCxnSpPr>
          <p:cNvPr id="13983" name="Google Shape;13983;p501"/>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3984" name="Google Shape;13984;p501"/>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3985" name="Google Shape;13985;p501"/>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3986" name="Google Shape;13986;p501"/>
          <p:cNvCxnSpPr/>
          <p:nvPr/>
        </p:nvCxnSpPr>
        <p:spPr>
          <a:xfrm>
            <a:off x="6502400" y="4983163"/>
            <a:ext cx="220663" cy="0"/>
          </a:xfrm>
          <a:prstGeom prst="straightConnector1">
            <a:avLst/>
          </a:prstGeom>
          <a:noFill/>
          <a:ln cap="flat" cmpd="sng" w="9525">
            <a:solidFill>
              <a:schemeClr val="accent1"/>
            </a:solidFill>
            <a:prstDash val="solid"/>
            <a:round/>
            <a:headEnd len="sm" w="sm" type="none"/>
            <a:tailEnd len="sm" w="sm" type="none"/>
          </a:ln>
        </p:spPr>
      </p:cxnSp>
      <p:sp>
        <p:nvSpPr>
          <p:cNvPr id="13987" name="Google Shape;13987;p501"/>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ROP</a:t>
            </a:r>
            <a:endParaRPr/>
          </a:p>
        </p:txBody>
      </p:sp>
      <p:cxnSp>
        <p:nvCxnSpPr>
          <p:cNvPr id="13988" name="Google Shape;13988;p501"/>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3989" name="Google Shape;13989;p50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3990" name="Google Shape;13990;p50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3991" name="Google Shape;13991;p50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3992" name="Google Shape;13992;p50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3993" name="Google Shape;13993;p50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3994" name="Google Shape;13994;p50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995" name="Google Shape;13995;p501"/>
          <p:cNvSpPr txBox="1"/>
          <p:nvPr/>
        </p:nvSpPr>
        <p:spPr>
          <a:xfrm>
            <a:off x="5942013" y="5592763"/>
            <a:ext cx="2505075" cy="5238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ROP</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Frühgeborenen-Retinopathie</a:t>
            </a:r>
            <a:endParaRPr/>
          </a:p>
        </p:txBody>
      </p:sp>
      <p:sp>
        <p:nvSpPr>
          <p:cNvPr id="13996" name="Google Shape;13996;p501"/>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4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00" name="Shape 14000"/>
        <p:cNvGrpSpPr/>
        <p:nvPr/>
      </p:nvGrpSpPr>
      <p:grpSpPr>
        <a:xfrm>
          <a:off x="0" y="0"/>
          <a:ext cx="0" cy="0"/>
          <a:chOff x="0" y="0"/>
          <a:chExt cx="0" cy="0"/>
        </a:xfrm>
      </p:grpSpPr>
      <p:sp>
        <p:nvSpPr>
          <p:cNvPr id="14001" name="Google Shape;14001;p50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002" name="Google Shape;14002;p50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003" name="Google Shape;14003;p50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004" name="Google Shape;14004;p50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005" name="Google Shape;14005;p50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006" name="Google Shape;14006;p50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007" name="Google Shape;14007;p50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008" name="Google Shape;14008;p502"/>
          <p:cNvCxnSpPr>
            <a:stCxn id="1400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009" name="Google Shape;14009;p502"/>
          <p:cNvCxnSpPr>
            <a:stCxn id="1400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010" name="Google Shape;14010;p50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4011" name="Google Shape;14011;p50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012" name="Google Shape;14012;p50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013" name="Google Shape;14013;p50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014" name="Google Shape;14014;p50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015" name="Google Shape;14015;p50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016" name="Google Shape;14016;p50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017" name="Google Shape;14017;p50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018" name="Google Shape;14018;p50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019" name="Google Shape;14019;p50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020" name="Google Shape;14020;p50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021" name="Google Shape;14021;p502"/>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022" name="Google Shape;14022;p502"/>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023" name="Google Shape;14023;p50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024" name="Google Shape;14024;p50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025" name="Google Shape;14025;p50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026" name="Google Shape;14026;p50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027" name="Google Shape;14027;p50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028" name="Google Shape;14028;p50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029" name="Google Shape;14029;p50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030" name="Google Shape;14030;p502"/>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031" name="Google Shape;14031;p502"/>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032" name="Google Shape;14032;p502"/>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033" name="Google Shape;14033;p502"/>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034" name="Google Shape;14034;p502"/>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035" name="Google Shape;14035;p502"/>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036" name="Google Shape;14036;p502"/>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037" name="Google Shape;14037;p502"/>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038" name="Google Shape;14038;p502"/>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039" name="Google Shape;14039;p502"/>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040" name="Google Shape;14040;p502"/>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041" name="Google Shape;14041;p50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042" name="Google Shape;14042;p50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043" name="Google Shape;14043;p50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044" name="Google Shape;14044;p50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045" name="Google Shape;14045;p50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046" name="Google Shape;14046;p50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047" name="Google Shape;14047;p502"/>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048" name="Google Shape;14048;p502"/>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Das </a:t>
            </a:r>
            <a:r>
              <a:rPr b="0" i="1" lang="en-US" sz="1200" u="none" cap="none" strike="noStrike">
                <a:solidFill>
                  <a:srgbClr val="0000FF"/>
                </a:solidFill>
                <a:latin typeface="Arial"/>
                <a:ea typeface="Arial"/>
                <a:cs typeface="Arial"/>
                <a:sym typeface="Arial"/>
              </a:rPr>
              <a:t>Glaukom-Buch erwähnt konkret zwei Medikamente – welche sind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p:txBody>
      </p:sp>
      <p:sp>
        <p:nvSpPr>
          <p:cNvPr id="14049" name="Google Shape;14049;p502"/>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4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53" name="Shape 14053"/>
        <p:cNvGrpSpPr/>
        <p:nvPr/>
      </p:nvGrpSpPr>
      <p:grpSpPr>
        <a:xfrm>
          <a:off x="0" y="0"/>
          <a:ext cx="0" cy="0"/>
          <a:chOff x="0" y="0"/>
          <a:chExt cx="0" cy="0"/>
        </a:xfrm>
      </p:grpSpPr>
      <p:sp>
        <p:nvSpPr>
          <p:cNvPr id="14054" name="Google Shape;14054;p50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055" name="Google Shape;14055;p50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056" name="Google Shape;14056;p50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057" name="Google Shape;14057;p50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058" name="Google Shape;14058;p50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059" name="Google Shape;14059;p50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060" name="Google Shape;14060;p50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061" name="Google Shape;14061;p503"/>
          <p:cNvCxnSpPr>
            <a:stCxn id="1405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062" name="Google Shape;14062;p503"/>
          <p:cNvCxnSpPr>
            <a:stCxn id="1405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063" name="Google Shape;14063;p50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4064" name="Google Shape;14064;p50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065" name="Google Shape;14065;p50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066" name="Google Shape;14066;p50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067" name="Google Shape;14067;p50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068" name="Google Shape;14068;p50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069" name="Google Shape;14069;p50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070" name="Google Shape;14070;p50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071" name="Google Shape;14071;p50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072" name="Google Shape;14072;p50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073" name="Google Shape;14073;p50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074" name="Google Shape;14074;p503"/>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075" name="Google Shape;14075;p503"/>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076" name="Google Shape;14076;p50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077" name="Google Shape;14077;p50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078" name="Google Shape;14078;p50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079" name="Google Shape;14079;p50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080" name="Google Shape;14080;p50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081" name="Google Shape;14081;p50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082" name="Google Shape;14082;p50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083" name="Google Shape;14083;p503"/>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084" name="Google Shape;14084;p50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085" name="Google Shape;14085;p50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086" name="Google Shape;14086;p503"/>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087" name="Google Shape;14087;p503"/>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088" name="Google Shape;14088;p503"/>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089" name="Google Shape;14089;p503"/>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090" name="Google Shape;14090;p503"/>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091" name="Google Shape;14091;p503"/>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092" name="Google Shape;14092;p503"/>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093" name="Google Shape;14093;p503"/>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094" name="Google Shape;14094;p50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095" name="Google Shape;14095;p50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096" name="Google Shape;14096;p50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097" name="Google Shape;14097;p50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098" name="Google Shape;14098;p50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099" name="Google Shape;14099;p50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100" name="Google Shape;14100;p503"/>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101" name="Google Shape;14101;p503"/>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a:t>
            </a:r>
            <a:r>
              <a:rPr b="0" i="0" lang="en-US" sz="1200" u="none" cap="none" strike="noStrike">
                <a:solidFill>
                  <a:srgbClr val="0000FF"/>
                </a:solidFill>
                <a:latin typeface="Arial"/>
                <a:ea typeface="Arial"/>
                <a:cs typeface="Arial"/>
                <a:sym typeface="Arial"/>
              </a:rPr>
              <a:t>Glaukom</a:t>
            </a:r>
            <a:r>
              <a:rPr b="0" i="1" lang="en-US" sz="1200" u="none" cap="none" strike="noStrike">
                <a:solidFill>
                  <a:srgbClr val="0000F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--Steroide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--Topiramat</a:t>
            </a:r>
            <a:endParaRPr/>
          </a:p>
        </p:txBody>
      </p:sp>
      <p:sp>
        <p:nvSpPr>
          <p:cNvPr id="14102" name="Google Shape;14102;p503"/>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 name="Shape 194"/>
        <p:cNvGrpSpPr/>
        <p:nvPr/>
      </p:nvGrpSpPr>
      <p:grpSpPr>
        <a:xfrm>
          <a:off x="0" y="0"/>
          <a:ext cx="0" cy="0"/>
          <a:chOff x="0" y="0"/>
          <a:chExt cx="0" cy="0"/>
        </a:xfrm>
      </p:grpSpPr>
      <p:sp>
        <p:nvSpPr>
          <p:cNvPr id="195" name="Google Shape;195;p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6" name="Google Shape;196;p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7" name="Google Shape;197;p5"/>
          <p:cNvSpPr txBox="1"/>
          <p:nvPr/>
        </p:nvSpPr>
        <p:spPr>
          <a:xfrm>
            <a:off x="1828800" y="2317750"/>
            <a:ext cx="5943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Wichtig! Beachten Sie, dass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nicht einfach eine</a:t>
            </a:r>
            <a:r>
              <a:rPr lang="en-US" sz="1200">
                <a:solidFill>
                  <a:schemeClr val="dk1"/>
                </a:solidFill>
              </a:rPr>
              <a:t> </a:t>
            </a:r>
            <a:r>
              <a:rPr b="0" i="0" lang="en-US" sz="1200" u="none" cap="none" strike="noStrike">
                <a:solidFill>
                  <a:schemeClr val="dk1"/>
                </a:solidFill>
                <a:latin typeface="Arial"/>
                <a:ea typeface="Arial"/>
                <a:cs typeface="Arial"/>
                <a:sym typeface="Arial"/>
              </a:rPr>
              <a:t>Optikusneuropathie wie das Glaukom bei Erwachsenen ist</a:t>
            </a:r>
            <a:endParaRPr b="0" i="0" sz="1800" u="none" cap="none" strike="noStrike">
              <a:solidFill>
                <a:srgbClr val="0000FF"/>
              </a:solidFill>
              <a:latin typeface="Arial"/>
              <a:ea typeface="Arial"/>
              <a:cs typeface="Arial"/>
              <a:sym typeface="Arial"/>
            </a:endParaRPr>
          </a:p>
        </p:txBody>
      </p:sp>
      <p:sp>
        <p:nvSpPr>
          <p:cNvPr id="198" name="Google Shape;198;p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9" name="Google Shape;199;p5"/>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200" name="Google Shape;200;p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201" name="Google Shape;201;p5"/>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als „durch den Augeninnendruck verursachte Schädigung des Auges“.</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0" name="Shape 880"/>
        <p:cNvGrpSpPr/>
        <p:nvPr/>
      </p:nvGrpSpPr>
      <p:grpSpPr>
        <a:xfrm>
          <a:off x="0" y="0"/>
          <a:ext cx="0" cy="0"/>
          <a:chOff x="0" y="0"/>
          <a:chExt cx="0" cy="0"/>
        </a:xfrm>
      </p:grpSpPr>
      <p:sp>
        <p:nvSpPr>
          <p:cNvPr id="881" name="Google Shape;881;p5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882" name="Google Shape;882;p5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83" name="Google Shape;883;p54"/>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884" name="Google Shape;884;p54"/>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885" name="Google Shape;885;p54"/>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886" name="Google Shape;886;p54"/>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887" name="Google Shape;887;p54"/>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888" name="Google Shape;888;p54"/>
          <p:cNvSpPr txBox="1"/>
          <p:nvPr/>
        </p:nvSpPr>
        <p:spPr>
          <a:xfrm>
            <a:off x="3378200" y="2478088"/>
            <a:ext cx="5578500" cy="3104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unreife Sklera ist biegsam/elastisch. Daher kann ein anhaltend überdurchschnittlich hoher Augeninnendruck (IOD) zu einer </a:t>
            </a:r>
            <a:r>
              <a:rPr lang="en-US" sz="1200">
                <a:solidFill>
                  <a:srgbClr val="0000FF"/>
                </a:solidFill>
              </a:rPr>
              <a:t>Dehnung</a:t>
            </a:r>
            <a:r>
              <a:rPr b="0" i="0" lang="en-US" sz="1200" u="none" cap="none" strike="noStrike">
                <a:solidFill>
                  <a:srgbClr val="0000FF"/>
                </a:solidFill>
                <a:latin typeface="Arial"/>
                <a:ea typeface="Arial"/>
                <a:cs typeface="Arial"/>
                <a:sym typeface="Arial"/>
              </a:rPr>
              <a:t> führen, wodurch sich die Größe des Auges einschließlich seiner Achsenlänge vergrößert.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Es gibt zwei mit der Achsenlänge zusammenhängende Faktoren, die die diagnostischen Kriterien für ein </a:t>
            </a:r>
            <a:r>
              <a:rPr i="1" lang="en-US" sz="1200">
                <a:solidFill>
                  <a:srgbClr val="0000FF"/>
                </a:solidFill>
              </a:rPr>
              <a:t>Glaukom im Kindes- und Säuglingsalter </a:t>
            </a:r>
            <a:r>
              <a:rPr b="0" i="1" lang="en-US" sz="1200" u="none" cap="none" strike="noStrike">
                <a:solidFill>
                  <a:srgbClr val="0000FF"/>
                </a:solidFill>
                <a:latin typeface="Arial"/>
                <a:ea typeface="Arial"/>
                <a:cs typeface="Arial"/>
                <a:sym typeface="Arial"/>
              </a:rPr>
              <a:t>erfüllen. Der eine ist die Achsenlänge selbst; was ist der andere?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Axiale Myopie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Ebenso gibt es zwei Möglichkeiten, wie die Achsenlänge und die Myopie die Kriterien erfüllen können. Welche sind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 Die erste ist „statisch“: Ist die aktuelle AL </a:t>
            </a:r>
            <a:r>
              <a:rPr b="0" i="1" lang="en-US" sz="1200" u="none" cap="none" strike="noStrike">
                <a:solidFill>
                  <a:srgbClr val="0000FF"/>
                </a:solidFill>
                <a:latin typeface="Arial"/>
                <a:ea typeface="Arial"/>
                <a:cs typeface="Arial"/>
                <a:sym typeface="Arial"/>
              </a:rPr>
              <a:t>oder </a:t>
            </a:r>
            <a:r>
              <a:rPr b="0" i="0" lang="en-US" sz="1200" u="none" cap="none" strike="noStrike">
                <a:solidFill>
                  <a:srgbClr val="0000FF"/>
                </a:solidFill>
                <a:latin typeface="Arial"/>
                <a:ea typeface="Arial"/>
                <a:cs typeface="Arial"/>
                <a:sym typeface="Arial"/>
              </a:rPr>
              <a:t>Myopie deutlich größer als erwartet?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zweite ist „dynamisch“: Schreitet die AL </a:t>
            </a:r>
            <a:r>
              <a:rPr b="0" i="1" lang="en-US" sz="1200" u="none" cap="none" strike="noStrike">
                <a:solidFill>
                  <a:schemeClr val="dk1"/>
                </a:solidFill>
                <a:latin typeface="Arial"/>
                <a:ea typeface="Arial"/>
                <a:cs typeface="Arial"/>
                <a:sym typeface="Arial"/>
              </a:rPr>
              <a:t>oder </a:t>
            </a:r>
            <a:r>
              <a:rPr b="0" i="0" lang="en-US" sz="1200" u="none" cap="none" strike="noStrike">
                <a:solidFill>
                  <a:schemeClr val="dk1"/>
                </a:solidFill>
                <a:latin typeface="Arial"/>
                <a:ea typeface="Arial"/>
                <a:cs typeface="Arial"/>
                <a:sym typeface="Arial"/>
              </a:rPr>
              <a:t>Myopie schneller </a:t>
            </a:r>
            <a:r>
              <a:rPr b="1" i="0" lang="en-US" sz="1200" u="none" cap="none" strike="noStrike">
                <a:solidFill>
                  <a:schemeClr val="dk1"/>
                </a:solidFill>
                <a:latin typeface="Arial"/>
                <a:ea typeface="Arial"/>
                <a:cs typeface="Arial"/>
                <a:sym typeface="Arial"/>
              </a:rPr>
              <a:t>voran </a:t>
            </a:r>
            <a:r>
              <a:rPr b="0" i="0" lang="en-US" sz="1200" u="none" cap="none" strike="noStrike">
                <a:solidFill>
                  <a:schemeClr val="dk1"/>
                </a:solidFill>
                <a:latin typeface="Arial"/>
                <a:ea typeface="Arial"/>
                <a:cs typeface="Arial"/>
                <a:sym typeface="Arial"/>
              </a:rPr>
              <a:t>als erwartet?</a:t>
            </a:r>
            <a:endParaRPr/>
          </a:p>
        </p:txBody>
      </p:sp>
      <p:sp>
        <p:nvSpPr>
          <p:cNvPr id="889" name="Google Shape;889;p5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890" name="Google Shape;890;p54"/>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891" name="Google Shape;891;p54"/>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892" name="Google Shape;892;p5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5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06" name="Shape 14106"/>
        <p:cNvGrpSpPr/>
        <p:nvPr/>
      </p:nvGrpSpPr>
      <p:grpSpPr>
        <a:xfrm>
          <a:off x="0" y="0"/>
          <a:ext cx="0" cy="0"/>
          <a:chOff x="0" y="0"/>
          <a:chExt cx="0" cy="0"/>
        </a:xfrm>
      </p:grpSpPr>
      <p:sp>
        <p:nvSpPr>
          <p:cNvPr id="14107" name="Google Shape;14107;p50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108" name="Google Shape;14108;p50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109" name="Google Shape;14109;p50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110" name="Google Shape;14110;p50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111" name="Google Shape;14111;p50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112" name="Google Shape;14112;p50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113" name="Google Shape;14113;p50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114" name="Google Shape;14114;p504"/>
          <p:cNvCxnSpPr>
            <a:stCxn id="1410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115" name="Google Shape;14115;p504"/>
          <p:cNvCxnSpPr>
            <a:stCxn id="1410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116" name="Google Shape;14116;p50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4117" name="Google Shape;14117;p50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118" name="Google Shape;14118;p50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119" name="Google Shape;14119;p50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120" name="Google Shape;14120;p50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121" name="Google Shape;14121;p50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122" name="Google Shape;14122;p50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123" name="Google Shape;14123;p50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124" name="Google Shape;14124;p50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125" name="Google Shape;14125;p50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126" name="Google Shape;14126;p50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127" name="Google Shape;14127;p504"/>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128" name="Google Shape;14128;p504"/>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129" name="Google Shape;14129;p50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130" name="Google Shape;14130;p50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131" name="Google Shape;14131;p50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132" name="Google Shape;14132;p50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133" name="Google Shape;14133;p50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134" name="Google Shape;14134;p50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135" name="Google Shape;14135;p50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136" name="Google Shape;14136;p504"/>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137" name="Google Shape;14137;p50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138" name="Google Shape;14138;p504"/>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139" name="Google Shape;14139;p504"/>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140" name="Google Shape;14140;p504"/>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141" name="Google Shape;14141;p504"/>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142" name="Google Shape;14142;p504"/>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143" name="Google Shape;14143;p504"/>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144" name="Google Shape;14144;p504"/>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145" name="Google Shape;14145;p504"/>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146" name="Google Shape;14146;p504"/>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147" name="Google Shape;14147;p50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148" name="Google Shape;14148;p50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149" name="Google Shape;14149;p50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150" name="Google Shape;14150;p50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151" name="Google Shape;14151;p50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152" name="Google Shape;14152;p50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153" name="Google Shape;14153;p504"/>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154" name="Google Shape;14154;p504"/>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--Steroide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--Topiramat</a:t>
            </a:r>
            <a:endParaRPr/>
          </a:p>
        </p:txBody>
      </p:sp>
      <p:sp>
        <p:nvSpPr>
          <p:cNvPr id="14155" name="Google Shape;14155;p504"/>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chemeClr val="accent5"/>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Ja, wenn… sie jünger als 6 Jahre sind</a:t>
            </a:r>
            <a:endParaRPr/>
          </a:p>
        </p:txBody>
      </p:sp>
      <p:sp>
        <p:nvSpPr>
          <p:cNvPr id="14156" name="Google Shape;14156;p504"/>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60" name="Shape 14160"/>
        <p:cNvGrpSpPr/>
        <p:nvPr/>
      </p:nvGrpSpPr>
      <p:grpSpPr>
        <a:xfrm>
          <a:off x="0" y="0"/>
          <a:ext cx="0" cy="0"/>
          <a:chOff x="0" y="0"/>
          <a:chExt cx="0" cy="0"/>
        </a:xfrm>
      </p:grpSpPr>
      <p:sp>
        <p:nvSpPr>
          <p:cNvPr id="14161" name="Google Shape;14161;p50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162" name="Google Shape;14162;p50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163" name="Google Shape;14163;p50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164" name="Google Shape;14164;p50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165" name="Google Shape;14165;p50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166" name="Google Shape;14166;p50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167" name="Google Shape;14167;p50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168" name="Google Shape;14168;p505"/>
          <p:cNvCxnSpPr>
            <a:stCxn id="1416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169" name="Google Shape;14169;p505"/>
          <p:cNvCxnSpPr>
            <a:stCxn id="1416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170" name="Google Shape;14170;p50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4171" name="Google Shape;14171;p50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172" name="Google Shape;14172;p50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173" name="Google Shape;14173;p50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174" name="Google Shape;14174;p50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175" name="Google Shape;14175;p50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176" name="Google Shape;14176;p50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177" name="Google Shape;14177;p50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178" name="Google Shape;14178;p50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179" name="Google Shape;14179;p50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180" name="Google Shape;14180;p50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181" name="Google Shape;14181;p505"/>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182" name="Google Shape;14182;p505"/>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183" name="Google Shape;14183;p50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184" name="Google Shape;14184;p50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185" name="Google Shape;14185;p50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186" name="Google Shape;14186;p50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187" name="Google Shape;14187;p50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188" name="Google Shape;14188;p50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189" name="Google Shape;14189;p50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190" name="Google Shape;14190;p505"/>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191" name="Google Shape;14191;p50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192" name="Google Shape;14192;p505"/>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193" name="Google Shape;14193;p505"/>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194" name="Google Shape;14194;p505"/>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195" name="Google Shape;14195;p505"/>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196" name="Google Shape;14196;p505"/>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197" name="Google Shape;14197;p505"/>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198" name="Google Shape;14198;p505"/>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199" name="Google Shape;14199;p505"/>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200" name="Google Shape;14200;p505"/>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201" name="Google Shape;14201;p50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202" name="Google Shape;14202;p50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203" name="Google Shape;14203;p50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204" name="Google Shape;14204;p50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205" name="Google Shape;14205;p50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206" name="Google Shape;14206;p50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207" name="Google Shape;14207;p505"/>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208" name="Google Shape;14208;p505"/>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--Steroide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--Topiramat</a:t>
            </a:r>
            <a:endParaRPr/>
          </a:p>
        </p:txBody>
      </p:sp>
      <p:sp>
        <p:nvSpPr>
          <p:cNvPr id="14209" name="Google Shape;14209;p505"/>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chemeClr val="dk1"/>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Ja, </a:t>
            </a:r>
            <a:r>
              <a:rPr b="1" i="0" lang="en-US" sz="1200" u="none" cap="none" strike="noStrike">
                <a:solidFill>
                  <a:schemeClr val="accent5"/>
                </a:solidFill>
                <a:latin typeface="Arial"/>
                <a:ea typeface="Arial"/>
                <a:cs typeface="Arial"/>
                <a:sym typeface="Arial"/>
              </a:rPr>
              <a:t>wenn … </a:t>
            </a:r>
            <a:r>
              <a:rPr b="0" i="0" lang="en-US" sz="1200" u="none" cap="none" strike="noStrike">
                <a:solidFill>
                  <a:schemeClr val="accent5"/>
                </a:solidFill>
                <a:latin typeface="Arial"/>
                <a:ea typeface="Arial"/>
                <a:cs typeface="Arial"/>
                <a:sym typeface="Arial"/>
              </a:rPr>
              <a:t>sie jünger als 6 Jahre sind</a:t>
            </a:r>
            <a:endParaRPr/>
          </a:p>
        </p:txBody>
      </p:sp>
      <p:sp>
        <p:nvSpPr>
          <p:cNvPr id="14210" name="Google Shape;14210;p505"/>
          <p:cNvSpPr/>
          <p:nvPr/>
        </p:nvSpPr>
        <p:spPr>
          <a:xfrm>
            <a:off x="3789655" y="4664875"/>
            <a:ext cx="1616100" cy="2301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Struktur</a:t>
            </a:r>
            <a:endParaRPr/>
          </a:p>
        </p:txBody>
      </p:sp>
      <p:sp>
        <p:nvSpPr>
          <p:cNvPr id="14211" name="Google Shape;14211;p505"/>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15" name="Shape 14215"/>
        <p:cNvGrpSpPr/>
        <p:nvPr/>
      </p:nvGrpSpPr>
      <p:grpSpPr>
        <a:xfrm>
          <a:off x="0" y="0"/>
          <a:ext cx="0" cy="0"/>
          <a:chOff x="0" y="0"/>
          <a:chExt cx="0" cy="0"/>
        </a:xfrm>
      </p:grpSpPr>
      <p:sp>
        <p:nvSpPr>
          <p:cNvPr id="14216" name="Google Shape;14216;p50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217" name="Google Shape;14217;p50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218" name="Google Shape;14218;p50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219" name="Google Shape;14219;p50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220" name="Google Shape;14220;p50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221" name="Google Shape;14221;p50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222" name="Google Shape;14222;p50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223" name="Google Shape;14223;p506"/>
          <p:cNvCxnSpPr>
            <a:stCxn id="1421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224" name="Google Shape;14224;p506"/>
          <p:cNvCxnSpPr>
            <a:stCxn id="1421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225" name="Google Shape;14225;p50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4226" name="Google Shape;14226;p50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227" name="Google Shape;14227;p50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228" name="Google Shape;14228;p50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229" name="Google Shape;14229;p50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230" name="Google Shape;14230;p50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231" name="Google Shape;14231;p50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232" name="Google Shape;14232;p50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233" name="Google Shape;14233;p50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234" name="Google Shape;14234;p50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235" name="Google Shape;14235;p50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236" name="Google Shape;14236;p506"/>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237" name="Google Shape;14237;p506"/>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238" name="Google Shape;14238;p50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239" name="Google Shape;14239;p50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240" name="Google Shape;14240;p50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241" name="Google Shape;14241;p50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242" name="Google Shape;14242;p50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243" name="Google Shape;14243;p50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244" name="Google Shape;14244;p50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245" name="Google Shape;14245;p506"/>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246" name="Google Shape;14246;p50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247" name="Google Shape;14247;p50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248" name="Google Shape;14248;p506"/>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249" name="Google Shape;14249;p506"/>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250" name="Google Shape;14250;p506"/>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251" name="Google Shape;14251;p506"/>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252" name="Google Shape;14252;p506"/>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253" name="Google Shape;14253;p506"/>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254" name="Google Shape;14254;p506"/>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255" name="Google Shape;14255;p506"/>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256" name="Google Shape;14256;p50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257" name="Google Shape;14257;p50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258" name="Google Shape;14258;p50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259" name="Google Shape;14259;p50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260" name="Google Shape;14260;p50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261" name="Google Shape;14261;p50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262" name="Google Shape;14262;p506"/>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263" name="Google Shape;14263;p506"/>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--Steroide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--Topiramat</a:t>
            </a:r>
            <a:endParaRPr/>
          </a:p>
        </p:txBody>
      </p:sp>
      <p:sp>
        <p:nvSpPr>
          <p:cNvPr id="14264" name="Google Shape;14264;p506"/>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chemeClr val="dk1"/>
                </a:solidFill>
              </a:rPr>
              <a:t>Erhöhter Kammerwasserabflusswiderstand am </a:t>
            </a:r>
            <a:r>
              <a:rPr lang="en-US" sz="1200">
                <a:solidFill>
                  <a:schemeClr val="dk1"/>
                </a:solidFill>
                <a:extLst>
                  <a:ext uri="http://customooxmlschemas.google.com/">
                    <go:slidesCustomData xmlns:go="http://customooxmlschemas.google.com/" textRoundtripDataId="87"/>
                  </a:ext>
                </a:extLst>
              </a:rPr>
              <a:t>Trabekelmaschenwerk</a:t>
            </a:r>
            <a:endParaRPr b="0" i="0" sz="14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t/>
            </a:r>
            <a:endParaRPr b="0" i="1" sz="14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accent5"/>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Ja, </a:t>
            </a:r>
            <a:r>
              <a:rPr b="1" i="0" lang="en-US" sz="1200" u="none" cap="none" strike="noStrike">
                <a:solidFill>
                  <a:schemeClr val="accent5"/>
                </a:solidFill>
                <a:latin typeface="Arial"/>
                <a:ea typeface="Arial"/>
                <a:cs typeface="Arial"/>
                <a:sym typeface="Arial"/>
              </a:rPr>
              <a:t>wenn … </a:t>
            </a:r>
            <a:r>
              <a:rPr b="0" i="0" lang="en-US" sz="1200" u="none" cap="none" strike="noStrike">
                <a:solidFill>
                  <a:schemeClr val="accent5"/>
                </a:solidFill>
                <a:latin typeface="Arial"/>
                <a:ea typeface="Arial"/>
                <a:cs typeface="Arial"/>
                <a:sym typeface="Arial"/>
              </a:rPr>
              <a:t>sie jünger als 6 Jahre sind</a:t>
            </a:r>
            <a:endParaRPr/>
          </a:p>
        </p:txBody>
      </p:sp>
      <p:sp>
        <p:nvSpPr>
          <p:cNvPr id="14265" name="Google Shape;14265;p506"/>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69" name="Shape 14269"/>
        <p:cNvGrpSpPr/>
        <p:nvPr/>
      </p:nvGrpSpPr>
      <p:grpSpPr>
        <a:xfrm>
          <a:off x="0" y="0"/>
          <a:ext cx="0" cy="0"/>
          <a:chOff x="0" y="0"/>
          <a:chExt cx="0" cy="0"/>
        </a:xfrm>
      </p:grpSpPr>
      <p:sp>
        <p:nvSpPr>
          <p:cNvPr id="14270" name="Google Shape;14270;p50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271" name="Google Shape;14271;p50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272" name="Google Shape;14272;p50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273" name="Google Shape;14273;p50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274" name="Google Shape;14274;p50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275" name="Google Shape;14275;p50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276" name="Google Shape;14276;p50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277" name="Google Shape;14277;p507"/>
          <p:cNvCxnSpPr>
            <a:stCxn id="1427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278" name="Google Shape;14278;p507"/>
          <p:cNvCxnSpPr>
            <a:stCxn id="1427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279" name="Google Shape;14279;p50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4280" name="Google Shape;14280;p50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281" name="Google Shape;14281;p50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282" name="Google Shape;14282;p50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283" name="Google Shape;14283;p50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284" name="Google Shape;14284;p50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285" name="Google Shape;14285;p50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286" name="Google Shape;14286;p50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287" name="Google Shape;14287;p50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288" name="Google Shape;14288;p50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289" name="Google Shape;14289;p50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290" name="Google Shape;14290;p507"/>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291" name="Google Shape;14291;p507"/>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292" name="Google Shape;14292;p50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293" name="Google Shape;14293;p50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294" name="Google Shape;14294;p50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295" name="Google Shape;14295;p50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296" name="Google Shape;14296;p50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297" name="Google Shape;14297;p50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298" name="Google Shape;14298;p50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299" name="Google Shape;14299;p507"/>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300" name="Google Shape;14300;p50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301" name="Google Shape;14301;p507"/>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302" name="Google Shape;14302;p507"/>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303" name="Google Shape;14303;p507"/>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304" name="Google Shape;14304;p507"/>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305" name="Google Shape;14305;p507"/>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306" name="Google Shape;14306;p507"/>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307" name="Google Shape;14307;p507"/>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308" name="Google Shape;14308;p507"/>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309" name="Google Shape;14309;p507"/>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310" name="Google Shape;14310;p50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311" name="Google Shape;14311;p50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312" name="Google Shape;14312;p50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313" name="Google Shape;14313;p50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314" name="Google Shape;14314;p50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315" name="Google Shape;14315;p50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316" name="Google Shape;14316;p507"/>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317" name="Google Shape;14317;p507"/>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--Steroide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--Topiramat</a:t>
            </a:r>
            <a:endParaRPr/>
          </a:p>
        </p:txBody>
      </p:sp>
      <p:sp>
        <p:nvSpPr>
          <p:cNvPr id="14318" name="Google Shape;14318;p507"/>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chemeClr val="dk1"/>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Haben Kinder ein erhöhtes Risiko für ein steroidinduziertes Glaukom?</a:t>
            </a:r>
            <a:endParaRPr b="0" i="1" sz="1400" u="none" cap="none" strike="noStrike">
              <a:solidFill>
                <a:schemeClr val="accent5"/>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Ja, wenn… sie jünger als 6 Jahre sind</a:t>
            </a:r>
            <a:endParaRPr/>
          </a:p>
        </p:txBody>
      </p:sp>
      <p:sp>
        <p:nvSpPr>
          <p:cNvPr id="14319" name="Google Shape;14319;p507"/>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23" name="Shape 14323"/>
        <p:cNvGrpSpPr/>
        <p:nvPr/>
      </p:nvGrpSpPr>
      <p:grpSpPr>
        <a:xfrm>
          <a:off x="0" y="0"/>
          <a:ext cx="0" cy="0"/>
          <a:chOff x="0" y="0"/>
          <a:chExt cx="0" cy="0"/>
        </a:xfrm>
      </p:grpSpPr>
      <p:sp>
        <p:nvSpPr>
          <p:cNvPr id="14324" name="Google Shape;14324;p50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325" name="Google Shape;14325;p50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326" name="Google Shape;14326;p50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327" name="Google Shape;14327;p50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328" name="Google Shape;14328;p50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329" name="Google Shape;14329;p50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330" name="Google Shape;14330;p50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331" name="Google Shape;14331;p508"/>
          <p:cNvCxnSpPr>
            <a:stCxn id="1432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332" name="Google Shape;14332;p508"/>
          <p:cNvCxnSpPr>
            <a:stCxn id="1432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333" name="Google Shape;14333;p50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4334" name="Google Shape;14334;p50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335" name="Google Shape;14335;p50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336" name="Google Shape;14336;p50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337" name="Google Shape;14337;p50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338" name="Google Shape;14338;p50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339" name="Google Shape;14339;p50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340" name="Google Shape;14340;p50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341" name="Google Shape;14341;p50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342" name="Google Shape;14342;p50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343" name="Google Shape;14343;p50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344" name="Google Shape;14344;p508"/>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345" name="Google Shape;14345;p508"/>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346" name="Google Shape;14346;p50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347" name="Google Shape;14347;p50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348" name="Google Shape;14348;p50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349" name="Google Shape;14349;p50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350" name="Google Shape;14350;p50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351" name="Google Shape;14351;p50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352" name="Google Shape;14352;p50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353" name="Google Shape;14353;p508"/>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354" name="Google Shape;14354;p50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355" name="Google Shape;14355;p508"/>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356" name="Google Shape;14356;p508"/>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357" name="Google Shape;14357;p508"/>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358" name="Google Shape;14358;p508"/>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359" name="Google Shape;14359;p508"/>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360" name="Google Shape;14360;p508"/>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361" name="Google Shape;14361;p508"/>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362" name="Google Shape;14362;p508"/>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363" name="Google Shape;14363;p508"/>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364" name="Google Shape;14364;p50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365" name="Google Shape;14365;p50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366" name="Google Shape;14366;p50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367" name="Google Shape;14367;p50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368" name="Google Shape;14368;p50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369" name="Google Shape;14369;p50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370" name="Google Shape;14370;p508"/>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371" name="Google Shape;14371;p508"/>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--Steroide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--Topiramat</a:t>
            </a:r>
            <a:endParaRPr/>
          </a:p>
        </p:txBody>
      </p:sp>
      <p:sp>
        <p:nvSpPr>
          <p:cNvPr id="14372" name="Google Shape;14372;p508"/>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chemeClr val="dk1"/>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wenn… </a:t>
            </a:r>
            <a:r>
              <a:rPr b="0" i="0" lang="en-US" sz="1200" u="none" cap="none" strike="noStrike">
                <a:solidFill>
                  <a:schemeClr val="accent5"/>
                </a:solidFill>
                <a:latin typeface="Arial"/>
                <a:ea typeface="Arial"/>
                <a:cs typeface="Arial"/>
                <a:sym typeface="Arial"/>
              </a:rPr>
              <a:t>sie jünger als 6 Jahre sind</a:t>
            </a:r>
            <a:endParaRPr/>
          </a:p>
        </p:txBody>
      </p:sp>
      <p:sp>
        <p:nvSpPr>
          <p:cNvPr id="14373" name="Google Shape;14373;p508"/>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77" name="Shape 14377"/>
        <p:cNvGrpSpPr/>
        <p:nvPr/>
      </p:nvGrpSpPr>
      <p:grpSpPr>
        <a:xfrm>
          <a:off x="0" y="0"/>
          <a:ext cx="0" cy="0"/>
          <a:chOff x="0" y="0"/>
          <a:chExt cx="0" cy="0"/>
        </a:xfrm>
      </p:grpSpPr>
      <p:sp>
        <p:nvSpPr>
          <p:cNvPr id="14378" name="Google Shape;14378;p50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379" name="Google Shape;14379;p50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380" name="Google Shape;14380;p50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381" name="Google Shape;14381;p50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382" name="Google Shape;14382;p50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383" name="Google Shape;14383;p50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384" name="Google Shape;14384;p50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385" name="Google Shape;14385;p509"/>
          <p:cNvCxnSpPr>
            <a:stCxn id="1437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386" name="Google Shape;14386;p509"/>
          <p:cNvCxnSpPr>
            <a:stCxn id="1437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387" name="Google Shape;14387;p50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4388" name="Google Shape;14388;p50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389" name="Google Shape;14389;p50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390" name="Google Shape;14390;p50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391" name="Google Shape;14391;p50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392" name="Google Shape;14392;p50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393" name="Google Shape;14393;p50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394" name="Google Shape;14394;p50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395" name="Google Shape;14395;p50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396" name="Google Shape;14396;p50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397" name="Google Shape;14397;p50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398" name="Google Shape;14398;p509"/>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399" name="Google Shape;14399;p509"/>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400" name="Google Shape;14400;p50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401" name="Google Shape;14401;p50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402" name="Google Shape;14402;p50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403" name="Google Shape;14403;p50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404" name="Google Shape;14404;p50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405" name="Google Shape;14405;p50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406" name="Google Shape;14406;p50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407" name="Google Shape;14407;p509"/>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408" name="Google Shape;14408;p50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409" name="Google Shape;14409;p509"/>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410" name="Google Shape;14410;p509"/>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411" name="Google Shape;14411;p509"/>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412" name="Google Shape;14412;p509"/>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413" name="Google Shape;14413;p509"/>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414" name="Google Shape;14414;p509"/>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415" name="Google Shape;14415;p509"/>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416" name="Google Shape;14416;p509"/>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417" name="Google Shape;14417;p509"/>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418" name="Google Shape;14418;p50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419" name="Google Shape;14419;p50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420" name="Google Shape;14420;p50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421" name="Google Shape;14421;p50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422" name="Google Shape;14422;p50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423" name="Google Shape;14423;p50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424" name="Google Shape;14424;p509"/>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425" name="Google Shape;14425;p509"/>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--Steroide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--Topiramat</a:t>
            </a:r>
            <a:endParaRPr/>
          </a:p>
        </p:txBody>
      </p:sp>
      <p:sp>
        <p:nvSpPr>
          <p:cNvPr id="14426" name="Google Shape;14426;p509"/>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chemeClr val="dk1"/>
                </a:solidFill>
              </a:rPr>
              <a:t>Erhöhter Kammerwasserabflusswiderstand am</a:t>
            </a:r>
            <a:r>
              <a:rPr b="0" i="0" lang="en-US" sz="1200" u="none" cap="none" strike="noStrike">
                <a:solidFill>
                  <a:schemeClr val="dk1"/>
                </a:solidFill>
                <a:latin typeface="Arial"/>
                <a:ea typeface="Arial"/>
                <a:cs typeface="Arial"/>
                <a:sym typeface="Arial"/>
              </a:rPr>
              <a:t> Trabekelwerk</a:t>
            </a:r>
            <a:endParaRPr/>
          </a:p>
          <a:p>
            <a:pPr indent="0" lvl="0" marL="0" marR="0" rtl="0" algn="l">
              <a:spcBef>
                <a:spcPts val="0"/>
              </a:spcBef>
              <a:spcAft>
                <a:spcPts val="0"/>
              </a:spcAft>
              <a:buNone/>
            </a:pPr>
            <a:r>
              <a:t/>
            </a:r>
            <a:endParaRPr b="0" i="1"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wenn… </a:t>
            </a:r>
            <a:r>
              <a:rPr b="0" i="0" lang="en-US" sz="1200" u="none" cap="none" strike="noStrike">
                <a:solidFill>
                  <a:srgbClr val="0000FF"/>
                </a:solidFill>
                <a:latin typeface="Arial"/>
                <a:ea typeface="Arial"/>
                <a:cs typeface="Arial"/>
                <a:sym typeface="Arial"/>
              </a:rPr>
              <a:t>sie jünger als 6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88"/>
                  </a:ext>
                </a:extLst>
              </a:rPr>
              <a:t>Jahre</a:t>
            </a:r>
            <a:r>
              <a:rPr b="0" i="0" lang="en-US" sz="1200" u="none" cap="none" strike="noStrike">
                <a:solidFill>
                  <a:srgbClr val="0000FF"/>
                </a:solidFill>
                <a:latin typeface="Arial"/>
                <a:ea typeface="Arial"/>
                <a:cs typeface="Arial"/>
                <a:sym typeface="Arial"/>
              </a:rPr>
              <a:t> sind</a:t>
            </a:r>
            <a:endParaRPr/>
          </a:p>
        </p:txBody>
      </p:sp>
      <p:sp>
        <p:nvSpPr>
          <p:cNvPr id="14427" name="Google Shape;14427;p509"/>
          <p:cNvSpPr/>
          <p:nvPr/>
        </p:nvSpPr>
        <p:spPr>
          <a:xfrm>
            <a:off x="2174076" y="5274638"/>
            <a:ext cx="6858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4428" name="Google Shape;14428;p509"/>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32" name="Shape 14432"/>
        <p:cNvGrpSpPr/>
        <p:nvPr/>
      </p:nvGrpSpPr>
      <p:grpSpPr>
        <a:xfrm>
          <a:off x="0" y="0"/>
          <a:ext cx="0" cy="0"/>
          <a:chOff x="0" y="0"/>
          <a:chExt cx="0" cy="0"/>
        </a:xfrm>
      </p:grpSpPr>
      <p:sp>
        <p:nvSpPr>
          <p:cNvPr id="14433" name="Google Shape;14433;p51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434" name="Google Shape;14434;p51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435" name="Google Shape;14435;p51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436" name="Google Shape;14436;p51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437" name="Google Shape;14437;p51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438" name="Google Shape;14438;p51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439" name="Google Shape;14439;p51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440" name="Google Shape;14440;p510"/>
          <p:cNvCxnSpPr>
            <a:stCxn id="1443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441" name="Google Shape;14441;p510"/>
          <p:cNvCxnSpPr>
            <a:stCxn id="1443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442" name="Google Shape;14442;p51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4443" name="Google Shape;14443;p51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444" name="Google Shape;14444;p51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445" name="Google Shape;14445;p51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446" name="Google Shape;14446;p51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447" name="Google Shape;14447;p51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448" name="Google Shape;14448;p51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449" name="Google Shape;14449;p51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450" name="Google Shape;14450;p51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451" name="Google Shape;14451;p51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452" name="Google Shape;14452;p51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453" name="Google Shape;14453;p510"/>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454" name="Google Shape;14454;p510"/>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455" name="Google Shape;14455;p51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456" name="Google Shape;14456;p51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457" name="Google Shape;14457;p51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458" name="Google Shape;14458;p51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459" name="Google Shape;14459;p51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460" name="Google Shape;14460;p51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461" name="Google Shape;14461;p51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462" name="Google Shape;14462;p510"/>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463" name="Google Shape;14463;p51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464" name="Google Shape;14464;p510"/>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465" name="Google Shape;14465;p510"/>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466" name="Google Shape;14466;p510"/>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467" name="Google Shape;14467;p510"/>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468" name="Google Shape;14468;p510"/>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469" name="Google Shape;14469;p510"/>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470" name="Google Shape;14470;p510"/>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471" name="Google Shape;14471;p510"/>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472" name="Google Shape;14472;p510"/>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473" name="Google Shape;14473;p51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474" name="Google Shape;14474;p51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475" name="Google Shape;14475;p51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476" name="Google Shape;14476;p51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477" name="Google Shape;14477;p51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478" name="Google Shape;14478;p51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479" name="Google Shape;14479;p510"/>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480" name="Google Shape;14480;p510"/>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--Steroide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--Topiramat</a:t>
            </a:r>
            <a:endParaRPr/>
          </a:p>
        </p:txBody>
      </p:sp>
      <p:sp>
        <p:nvSpPr>
          <p:cNvPr id="14481" name="Google Shape;14481;p510"/>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chemeClr val="dk1"/>
                </a:solidFill>
              </a:rPr>
              <a:t>Erhöhter Kammerwasserabflusswiderstand am</a:t>
            </a:r>
            <a:r>
              <a:rPr b="0" i="0" lang="en-US" sz="1200" u="none" cap="none" strike="noStrike">
                <a:solidFill>
                  <a:schemeClr val="dk1"/>
                </a:solidFill>
                <a:latin typeface="Arial"/>
                <a:ea typeface="Arial"/>
                <a:cs typeface="Arial"/>
                <a:sym typeface="Arial"/>
              </a:rPr>
              <a:t> Trabekelwerk</a:t>
            </a:r>
            <a:endParaRPr/>
          </a:p>
          <a:p>
            <a:pPr indent="0" lvl="0" marL="0" marR="0" rtl="0" algn="l">
              <a:spcBef>
                <a:spcPts val="0"/>
              </a:spcBef>
              <a:spcAft>
                <a:spcPts val="0"/>
              </a:spcAft>
              <a:buNone/>
            </a:pPr>
            <a:r>
              <a:t/>
            </a:r>
            <a:endParaRPr b="0" i="1"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wenn … </a:t>
            </a:r>
            <a:r>
              <a:rPr b="0" i="0" lang="en-US" sz="1200" u="none" cap="none" strike="noStrike">
                <a:solidFill>
                  <a:srgbClr val="0000FF"/>
                </a:solidFill>
                <a:latin typeface="Arial"/>
                <a:ea typeface="Arial"/>
                <a:cs typeface="Arial"/>
                <a:sym typeface="Arial"/>
              </a:rPr>
              <a:t>sie jünger als 6 Jahre alt sind</a:t>
            </a:r>
            <a:endParaRPr/>
          </a:p>
        </p:txBody>
      </p:sp>
      <p:sp>
        <p:nvSpPr>
          <p:cNvPr id="14482" name="Google Shape;14482;p510"/>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86" name="Shape 14486"/>
        <p:cNvGrpSpPr/>
        <p:nvPr/>
      </p:nvGrpSpPr>
      <p:grpSpPr>
        <a:xfrm>
          <a:off x="0" y="0"/>
          <a:ext cx="0" cy="0"/>
          <a:chOff x="0" y="0"/>
          <a:chExt cx="0" cy="0"/>
        </a:xfrm>
      </p:grpSpPr>
      <p:sp>
        <p:nvSpPr>
          <p:cNvPr id="14487" name="Google Shape;14487;p51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488" name="Google Shape;14488;p51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489" name="Google Shape;14489;p51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490" name="Google Shape;14490;p51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491" name="Google Shape;14491;p51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492" name="Google Shape;14492;p51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493" name="Google Shape;14493;p51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494" name="Google Shape;14494;p511"/>
          <p:cNvCxnSpPr>
            <a:stCxn id="1448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495" name="Google Shape;14495;p511"/>
          <p:cNvCxnSpPr>
            <a:stCxn id="1448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496" name="Google Shape;14496;p51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4497" name="Google Shape;14497;p51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498" name="Google Shape;14498;p51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499" name="Google Shape;14499;p51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500" name="Google Shape;14500;p51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501" name="Google Shape;14501;p51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502" name="Google Shape;14502;p51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503" name="Google Shape;14503;p51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504" name="Google Shape;14504;p51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505" name="Google Shape;14505;p51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506" name="Google Shape;14506;p51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507" name="Google Shape;14507;p511"/>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508" name="Google Shape;14508;p511"/>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509" name="Google Shape;14509;p51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510" name="Google Shape;14510;p51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511" name="Google Shape;14511;p51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512" name="Google Shape;14512;p51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513" name="Google Shape;14513;p51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514" name="Google Shape;14514;p51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515" name="Google Shape;14515;p51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516" name="Google Shape;14516;p511"/>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517" name="Google Shape;14517;p51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518" name="Google Shape;14518;p51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519" name="Google Shape;14519;p511"/>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520" name="Google Shape;14520;p511"/>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521" name="Google Shape;14521;p511"/>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522" name="Google Shape;14522;p511"/>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523" name="Google Shape;14523;p511"/>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524" name="Google Shape;14524;p511"/>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525" name="Google Shape;14525;p511"/>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526" name="Google Shape;14526;p511"/>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527" name="Google Shape;14527;p51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528" name="Google Shape;14528;p51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529" name="Google Shape;14529;p51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530" name="Google Shape;14530;p51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531" name="Google Shape;14531;p51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532" name="Google Shape;14532;p51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533" name="Google Shape;14533;p511"/>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534" name="Google Shape;14534;p511"/>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4535" name="Google Shape;14535;p511"/>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a:t>
            </a:r>
            <a:r>
              <a:rPr b="0" i="0" lang="en-US" sz="1200" u="none" cap="none" strike="noStrike">
                <a:solidFill>
                  <a:srgbClr val="BFBFBF"/>
                </a:solidFill>
                <a:latin typeface="Arial"/>
                <a:ea typeface="Arial"/>
                <a:cs typeface="Arial"/>
                <a:sym typeface="Arial"/>
              </a:rPr>
              <a:t> Trabekelwerk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4536" name="Google Shape;14536;p511"/>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4537" name="Google Shape;14537;p511"/>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b="1"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FFFF84"/>
                </a:solidFill>
              </a:rPr>
              <a:t> Engwinkelglaukom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ziliochoroidaler </a:t>
            </a:r>
            <a:r>
              <a:rPr lang="en-US" sz="1200">
                <a:solidFill>
                  <a:srgbClr val="FFFF84"/>
                </a:solidFill>
              </a:rPr>
              <a:t>Effusion</a:t>
            </a:r>
            <a:r>
              <a:rPr b="0" i="0" lang="en-US" sz="1200" u="none" cap="none" strike="noStrike">
                <a:solidFill>
                  <a:srgbClr val="FFFF84"/>
                </a:solidFill>
                <a:latin typeface="Arial"/>
                <a:ea typeface="Arial"/>
                <a:cs typeface="Arial"/>
                <a:sym typeface="Arial"/>
              </a:rPr>
              <a:t> führt zu einer Relaxation der Zonula, was eine ausgeprägte Vorwärtsbewegung des Linsen-Iris-Diaphragmas zur Folge hat. Dies führt zu einer </a:t>
            </a:r>
            <a:r>
              <a:rPr lang="en-US" sz="1200">
                <a:solidFill>
                  <a:srgbClr val="FFFF84"/>
                </a:solidFill>
              </a:rPr>
              <a:t>Abflachung</a:t>
            </a:r>
            <a:r>
              <a:rPr b="0" i="0" lang="en-US" sz="1200" u="none" cap="none" strike="noStrike">
                <a:solidFill>
                  <a:srgbClr val="FFFF84"/>
                </a:solidFill>
                <a:latin typeface="Arial"/>
                <a:ea typeface="Arial"/>
                <a:cs typeface="Arial"/>
                <a:sym typeface="Arial"/>
              </a:rPr>
              <a:t> des Kammerwinkels und bewirkt, </a:t>
            </a:r>
            <a:r>
              <a:rPr lang="en-US" sz="1200">
                <a:solidFill>
                  <a:srgbClr val="FFFF84"/>
                </a:solidFill>
              </a:rPr>
              <a:t>dass die periphere Iris dem Kammerwinkel anliegt und diesen verschließt</a:t>
            </a:r>
            <a:r>
              <a:rPr b="0" i="0"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sieht das klassische Krankheitsbild eines durch Topiramat induzierten </a:t>
            </a:r>
            <a:r>
              <a:rPr i="1" lang="en-US" sz="1200">
                <a:solidFill>
                  <a:srgbClr val="FFFF84"/>
                </a:solidFill>
              </a:rPr>
              <a:t>Engwinkeglaukom</a:t>
            </a:r>
            <a:r>
              <a:rPr b="0" i="1" lang="en-US" sz="1200" u="none" cap="none" strike="noStrike">
                <a:solidFill>
                  <a:srgbClr val="FFFF84"/>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4538" name="Google Shape;14538;p511"/>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42" name="Shape 14542"/>
        <p:cNvGrpSpPr/>
        <p:nvPr/>
      </p:nvGrpSpPr>
      <p:grpSpPr>
        <a:xfrm>
          <a:off x="0" y="0"/>
          <a:ext cx="0" cy="0"/>
          <a:chOff x="0" y="0"/>
          <a:chExt cx="0" cy="0"/>
        </a:xfrm>
      </p:grpSpPr>
      <p:sp>
        <p:nvSpPr>
          <p:cNvPr id="14543" name="Google Shape;14543;p51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544" name="Google Shape;14544;p51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545" name="Google Shape;14545;p51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546" name="Google Shape;14546;p51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547" name="Google Shape;14547;p51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548" name="Google Shape;14548;p51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549" name="Google Shape;14549;p51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550" name="Google Shape;14550;p512"/>
          <p:cNvCxnSpPr>
            <a:stCxn id="1454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551" name="Google Shape;14551;p512"/>
          <p:cNvCxnSpPr>
            <a:stCxn id="1454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552" name="Google Shape;14552;p51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4553" name="Google Shape;14553;p51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554" name="Google Shape;14554;p51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555" name="Google Shape;14555;p51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556" name="Google Shape;14556;p51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557" name="Google Shape;14557;p51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558" name="Google Shape;14558;p51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559" name="Google Shape;14559;p51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560" name="Google Shape;14560;p51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561" name="Google Shape;14561;p51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562" name="Google Shape;14562;p51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563" name="Google Shape;14563;p512"/>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564" name="Google Shape;14564;p512"/>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565" name="Google Shape;14565;p51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566" name="Google Shape;14566;p51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567" name="Google Shape;14567;p51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568" name="Google Shape;14568;p51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569" name="Google Shape;14569;p51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570" name="Google Shape;14570;p51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571" name="Google Shape;14571;p51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572" name="Google Shape;14572;p512"/>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573" name="Google Shape;14573;p512"/>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574" name="Google Shape;14574;p512"/>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575" name="Google Shape;14575;p512"/>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576" name="Google Shape;14576;p512"/>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577" name="Google Shape;14577;p512"/>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578" name="Google Shape;14578;p512"/>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579" name="Google Shape;14579;p512"/>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580" name="Google Shape;14580;p512"/>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581" name="Google Shape;14581;p512"/>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582" name="Google Shape;14582;p512"/>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583" name="Google Shape;14583;p51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584" name="Google Shape;14584;p51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585" name="Google Shape;14585;p51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586" name="Google Shape;14586;p51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587" name="Google Shape;14587;p51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588" name="Google Shape;14588;p51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589" name="Google Shape;14589;p512"/>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590" name="Google Shape;14590;p512"/>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4591" name="Google Shape;14591;p512"/>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a:t>
            </a:r>
            <a:r>
              <a:rPr b="0" i="0" lang="en-US" sz="1200" u="none" cap="none" strike="noStrike">
                <a:solidFill>
                  <a:srgbClr val="BFBFBF"/>
                </a:solidFill>
                <a:latin typeface="Arial"/>
                <a:ea typeface="Arial"/>
                <a:cs typeface="Arial"/>
                <a:sym typeface="Arial"/>
              </a:rPr>
              <a:t> Trabekelwerk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4592" name="Google Shape;14592;p512"/>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4593" name="Google Shape;14593;p512"/>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--Idiopathische intrakranielle Hypertonie</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FFFF84"/>
                </a:solidFill>
              </a:rPr>
              <a:t> Engwinkelglaukom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ziliochoroidaler </a:t>
            </a:r>
            <a:r>
              <a:rPr lang="en-US" sz="1200">
                <a:solidFill>
                  <a:srgbClr val="FFFF84"/>
                </a:solidFill>
              </a:rPr>
              <a:t>Effusion</a:t>
            </a:r>
            <a:r>
              <a:rPr b="0" i="0" lang="en-US" sz="1200" u="none" cap="none" strike="noStrike">
                <a:solidFill>
                  <a:srgbClr val="FFFF84"/>
                </a:solidFill>
                <a:latin typeface="Arial"/>
                <a:ea typeface="Arial"/>
                <a:cs typeface="Arial"/>
                <a:sym typeface="Arial"/>
              </a:rPr>
              <a:t> führt zu einer Relaxation der Zonula, was eine ausgeprägte Vorwärtsbewegung des Linsen-Iris-Diaphragmas zur Folge hat. Dies führt zu einer </a:t>
            </a:r>
            <a:r>
              <a:rPr lang="en-US" sz="1200">
                <a:solidFill>
                  <a:srgbClr val="FFFF84"/>
                </a:solidFill>
              </a:rPr>
              <a:t>Abflachung</a:t>
            </a:r>
            <a:r>
              <a:rPr b="0" i="0" lang="en-US" sz="1200" u="none" cap="none" strike="noStrike">
                <a:solidFill>
                  <a:srgbClr val="FFFF84"/>
                </a:solidFill>
                <a:latin typeface="Arial"/>
                <a:ea typeface="Arial"/>
                <a:cs typeface="Arial"/>
                <a:sym typeface="Arial"/>
              </a:rPr>
              <a:t> des Kammerwinkels und bewirkt, </a:t>
            </a:r>
            <a:r>
              <a:rPr lang="en-US" sz="1200">
                <a:solidFill>
                  <a:srgbClr val="FFFF84"/>
                </a:solidFill>
              </a:rPr>
              <a:t>dass die periphere Iris dem Kammerwinkel anliegt und diesen verschließt</a:t>
            </a:r>
            <a:r>
              <a:rPr b="0" i="0"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ist das klassische Erscheinungsbild eines durch Topiramat induzierten </a:t>
            </a:r>
            <a:r>
              <a:rPr i="1" lang="en-US" sz="1200">
                <a:solidFill>
                  <a:srgbClr val="FFFF84"/>
                </a:solidFill>
              </a:rPr>
              <a:t>Engwinkeglaukom</a:t>
            </a:r>
            <a:r>
              <a:rPr b="0" i="1"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4594" name="Google Shape;14594;p512"/>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98" name="Shape 14598"/>
        <p:cNvGrpSpPr/>
        <p:nvPr/>
      </p:nvGrpSpPr>
      <p:grpSpPr>
        <a:xfrm>
          <a:off x="0" y="0"/>
          <a:ext cx="0" cy="0"/>
          <a:chOff x="0" y="0"/>
          <a:chExt cx="0" cy="0"/>
        </a:xfrm>
      </p:grpSpPr>
      <p:sp>
        <p:nvSpPr>
          <p:cNvPr id="14599" name="Google Shape;14599;p51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600" name="Google Shape;14600;p51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601" name="Google Shape;14601;p51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602" name="Google Shape;14602;p51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603" name="Google Shape;14603;p51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604" name="Google Shape;14604;p51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605" name="Google Shape;14605;p51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606" name="Google Shape;14606;p513"/>
          <p:cNvCxnSpPr>
            <a:stCxn id="1460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607" name="Google Shape;14607;p513"/>
          <p:cNvCxnSpPr>
            <a:stCxn id="1460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608" name="Google Shape;14608;p51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4609" name="Google Shape;14609;p51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610" name="Google Shape;14610;p51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611" name="Google Shape;14611;p51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612" name="Google Shape;14612;p51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613" name="Google Shape;14613;p51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614" name="Google Shape;14614;p51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615" name="Google Shape;14615;p51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616" name="Google Shape;14616;p51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617" name="Google Shape;14617;p51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618" name="Google Shape;14618;p51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619" name="Google Shape;14619;p513"/>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620" name="Google Shape;14620;p513"/>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621" name="Google Shape;14621;p51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622" name="Google Shape;14622;p51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623" name="Google Shape;14623;p51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624" name="Google Shape;14624;p51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625" name="Google Shape;14625;p51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626" name="Google Shape;14626;p51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627" name="Google Shape;14627;p51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628" name="Google Shape;14628;p513"/>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629" name="Google Shape;14629;p51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630" name="Google Shape;14630;p51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631" name="Google Shape;14631;p513"/>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632" name="Google Shape;14632;p513"/>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633" name="Google Shape;14633;p513"/>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634" name="Google Shape;14634;p513"/>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635" name="Google Shape;14635;p513"/>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636" name="Google Shape;14636;p513"/>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637" name="Google Shape;14637;p513"/>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638" name="Google Shape;14638;p513"/>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639" name="Google Shape;14639;p51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640" name="Google Shape;14640;p51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641" name="Google Shape;14641;p51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642" name="Google Shape;14642;p51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643" name="Google Shape;14643;p51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644" name="Google Shape;14644;p51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645" name="Google Shape;14645;p513"/>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646" name="Google Shape;14646;p513"/>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4647" name="Google Shape;14647;p513"/>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a:t>
            </a:r>
            <a:r>
              <a:rPr b="0" i="0" lang="en-US" sz="1200" u="none" cap="none" strike="noStrike">
                <a:solidFill>
                  <a:srgbClr val="BFBFBF"/>
                </a:solidFill>
                <a:latin typeface="Arial"/>
                <a:ea typeface="Arial"/>
                <a:cs typeface="Arial"/>
                <a:sym typeface="Arial"/>
              </a:rPr>
              <a:t> Trabekelwerk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4648" name="Google Shape;14648;p513"/>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4649" name="Google Shape;14649;p513"/>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a:t>
            </a:r>
            <a:r>
              <a:rPr b="0" i="1" lang="en-US" sz="1200" u="none" cap="none" strike="noStrike">
                <a:solidFill>
                  <a:srgbClr val="FFFF84"/>
                </a:solidFill>
                <a:latin typeface="Arial"/>
                <a:ea typeface="Arial"/>
                <a:cs typeface="Arial"/>
                <a:sym typeface="Arial"/>
              </a:rPr>
              <a:t>beiden </a:t>
            </a:r>
            <a:r>
              <a:rPr b="0" i="1" lang="en-US" sz="1200" u="none" cap="none" strike="noStrike">
                <a:solidFill>
                  <a:srgbClr val="0000FF"/>
                </a:solidFill>
                <a:latin typeface="Arial"/>
                <a:ea typeface="Arial"/>
                <a:cs typeface="Arial"/>
                <a:sym typeface="Arial"/>
              </a:rPr>
              <a:t>häufigsten Indikationen für die Anwendung von Topiramat?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FFFF84"/>
                </a:solidFill>
              </a:rPr>
              <a:t> Engwinkelglaukom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ziliochoroidaler </a:t>
            </a:r>
            <a:r>
              <a:rPr lang="en-US" sz="1200">
                <a:solidFill>
                  <a:srgbClr val="FFFF84"/>
                </a:solidFill>
              </a:rPr>
              <a:t>Effusion</a:t>
            </a:r>
            <a:r>
              <a:rPr b="0" i="0" lang="en-US" sz="1200" u="none" cap="none" strike="noStrike">
                <a:solidFill>
                  <a:srgbClr val="FFFF84"/>
                </a:solidFill>
                <a:latin typeface="Arial"/>
                <a:ea typeface="Arial"/>
                <a:cs typeface="Arial"/>
                <a:sym typeface="Arial"/>
              </a:rPr>
              <a:t> führt zu einer Relaxation der Zonula, was eine ausgeprägte Vorwärtsbewegung des Linsen-Iris-Diaphragmas zur Folge hat. Dies führt zu einer </a:t>
            </a:r>
            <a:r>
              <a:rPr lang="en-US" sz="1200">
                <a:solidFill>
                  <a:srgbClr val="FFFF84"/>
                </a:solidFill>
              </a:rPr>
              <a:t>Abflachung</a:t>
            </a:r>
            <a:r>
              <a:rPr b="0" i="0" lang="en-US" sz="1200" u="none" cap="none" strike="noStrike">
                <a:solidFill>
                  <a:srgbClr val="FFFF84"/>
                </a:solidFill>
                <a:latin typeface="Arial"/>
                <a:ea typeface="Arial"/>
                <a:cs typeface="Arial"/>
                <a:sym typeface="Arial"/>
              </a:rPr>
              <a:t> des Kammerwinkels und bewirkt, </a:t>
            </a:r>
            <a:r>
              <a:rPr lang="en-US" sz="1200">
                <a:solidFill>
                  <a:srgbClr val="FFFF84"/>
                </a:solidFill>
              </a:rPr>
              <a:t>dass die periphere Iris dem Kammerwinkel anliegt und diesen verschließt</a:t>
            </a:r>
            <a:r>
              <a:rPr b="0" i="0"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ist das klassische Erscheinungsbild eines durch Topiramat induzierten </a:t>
            </a:r>
            <a:r>
              <a:rPr i="1" lang="en-US" sz="1200">
                <a:solidFill>
                  <a:srgbClr val="FFFF84"/>
                </a:solidFill>
              </a:rPr>
              <a:t>Engwinkeglaukom</a:t>
            </a:r>
            <a:r>
              <a:rPr b="0" i="1"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4650" name="Google Shape;14650;p513"/>
          <p:cNvSpPr txBox="1"/>
          <p:nvPr/>
        </p:nvSpPr>
        <p:spPr>
          <a:xfrm>
            <a:off x="681038" y="2514600"/>
            <a:ext cx="4418012" cy="954088"/>
          </a:xfrm>
          <a:prstGeom prst="rect">
            <a:avLst/>
          </a:prstGeom>
          <a:solidFill>
            <a:srgbClr val="FFCC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Glaukom-Buch erwähnt zwei weitere Indikationen – welche sind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t>
            </a:r>
            <a:r>
              <a:rPr b="1" i="1" lang="en-US" sz="1200" u="none" cap="none" strike="noStrike">
                <a:solidFill>
                  <a:srgbClr val="0000FF"/>
                </a:solidFill>
                <a:latin typeface="Arial"/>
                <a:ea typeface="Arial"/>
                <a:cs typeface="Arial"/>
                <a:sym typeface="Arial"/>
              </a:rPr>
              <a:t>?</a:t>
            </a:r>
            <a:endParaRPr/>
          </a:p>
        </p:txBody>
      </p:sp>
      <p:sp>
        <p:nvSpPr>
          <p:cNvPr id="14651" name="Google Shape;14651;p513"/>
          <p:cNvSpPr txBox="1"/>
          <p:nvPr/>
        </p:nvSpPr>
        <p:spPr>
          <a:xfrm>
            <a:off x="1498600" y="2178050"/>
            <a:ext cx="5286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Caveat"/>
                <a:ea typeface="Caveat"/>
                <a:cs typeface="Caveat"/>
                <a:sym typeface="Caveat"/>
              </a:rPr>
              <a:t>weniger</a:t>
            </a:r>
            <a:endParaRPr/>
          </a:p>
        </p:txBody>
      </p:sp>
      <p:sp>
        <p:nvSpPr>
          <p:cNvPr id="14652" name="Google Shape;14652;p513"/>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 name="Shape 896"/>
        <p:cNvGrpSpPr/>
        <p:nvPr/>
      </p:nvGrpSpPr>
      <p:grpSpPr>
        <a:xfrm>
          <a:off x="0" y="0"/>
          <a:ext cx="0" cy="0"/>
          <a:chOff x="0" y="0"/>
          <a:chExt cx="0" cy="0"/>
        </a:xfrm>
      </p:grpSpPr>
      <p:sp>
        <p:nvSpPr>
          <p:cNvPr id="897" name="Google Shape;897;p5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898" name="Google Shape;898;p5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899" name="Google Shape;899;p55"/>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900" name="Google Shape;900;p55"/>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901" name="Google Shape;901;p55"/>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902" name="Google Shape;902;p55"/>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903" name="Google Shape;903;p55"/>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904" name="Google Shape;904;p55"/>
          <p:cNvSpPr txBox="1"/>
          <p:nvPr/>
        </p:nvSpPr>
        <p:spPr>
          <a:xfrm>
            <a:off x="3378200" y="2478088"/>
            <a:ext cx="5578500" cy="3104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unreife Sklera ist biegsam/elastisch. Daher kann ein anhaltend überdurchschnittlich hoher Augeninnendruck (IOD) zu einer </a:t>
            </a:r>
            <a:r>
              <a:rPr lang="en-US" sz="1200">
                <a:solidFill>
                  <a:srgbClr val="BFBFBF"/>
                </a:solidFill>
              </a:rPr>
              <a:t>Dehnung</a:t>
            </a:r>
            <a:r>
              <a:rPr b="0" i="0" lang="en-US" sz="1200" u="none" cap="none" strike="noStrike">
                <a:solidFill>
                  <a:srgbClr val="BFBFBF"/>
                </a:solidFill>
                <a:latin typeface="Arial"/>
                <a:ea typeface="Arial"/>
                <a:cs typeface="Arial"/>
                <a:sym typeface="Arial"/>
              </a:rPr>
              <a:t> führen, wodurch sich die Größe des Auges einschließlich seiner Achsenlänge vergrößert.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zwei Aspekte der Achsenlänge, die die diagnostischen Kriterien für ein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erfüllen. Der eine ist die Achsenlänge selbst; was ist der andere?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Axiale Myopie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Ebenso gibt es zwei Möglichkeiten, wie die Achsenlänge und die Myopie die Kriterien erfüllen können.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Die erste ist „statisch“: Ist die aktuelle AL </a:t>
            </a:r>
            <a:r>
              <a:rPr b="0" i="1" lang="en-US" sz="1200" u="none" cap="none" strike="noStrike">
                <a:solidFill>
                  <a:srgbClr val="BFBFBF"/>
                </a:solidFill>
                <a:latin typeface="Arial"/>
                <a:ea typeface="Arial"/>
                <a:cs typeface="Arial"/>
                <a:sym typeface="Arial"/>
              </a:rPr>
              <a:t>oder </a:t>
            </a:r>
            <a:r>
              <a:rPr b="0" i="0" lang="en-US" sz="1200" u="none" cap="none" strike="noStrike">
                <a:solidFill>
                  <a:srgbClr val="BFBFBF"/>
                </a:solidFill>
                <a:latin typeface="Arial"/>
                <a:ea typeface="Arial"/>
                <a:cs typeface="Arial"/>
                <a:sym typeface="Arial"/>
              </a:rPr>
              <a:t>Myopie deutlich größer als erwartet?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zweite ist „dynamisch“: Schreitet die AL </a:t>
            </a:r>
            <a:r>
              <a:rPr b="0" i="1" lang="en-US" sz="1200" u="none" cap="none" strike="noStrike">
                <a:solidFill>
                  <a:srgbClr val="BFBFBF"/>
                </a:solidFill>
                <a:latin typeface="Arial"/>
                <a:ea typeface="Arial"/>
                <a:cs typeface="Arial"/>
                <a:sym typeface="Arial"/>
              </a:rPr>
              <a:t>oder </a:t>
            </a:r>
            <a:r>
              <a:rPr b="0" i="0" lang="en-US" sz="1200" u="none" cap="none" strike="noStrike">
                <a:solidFill>
                  <a:srgbClr val="BFBFBF"/>
                </a:solidFill>
                <a:latin typeface="Arial"/>
                <a:ea typeface="Arial"/>
                <a:cs typeface="Arial"/>
                <a:sym typeface="Arial"/>
              </a:rPr>
              <a:t>Myopie schneller </a:t>
            </a:r>
            <a:r>
              <a:rPr b="1" i="0" lang="en-US" sz="1200" u="none" cap="none" strike="noStrike">
                <a:solidFill>
                  <a:srgbClr val="BFBFBF"/>
                </a:solidFill>
                <a:latin typeface="Arial"/>
                <a:ea typeface="Arial"/>
                <a:cs typeface="Arial"/>
                <a:sym typeface="Arial"/>
              </a:rPr>
              <a:t>voran </a:t>
            </a:r>
            <a:r>
              <a:rPr b="0" i="0" lang="en-US" sz="1200" u="none" cap="none" strike="noStrike">
                <a:solidFill>
                  <a:srgbClr val="BFBFBF"/>
                </a:solidFill>
                <a:latin typeface="Arial"/>
                <a:ea typeface="Arial"/>
                <a:cs typeface="Arial"/>
                <a:sym typeface="Arial"/>
              </a:rPr>
              <a:t>als erwartet?</a:t>
            </a:r>
            <a:endParaRPr/>
          </a:p>
        </p:txBody>
      </p:sp>
      <p:sp>
        <p:nvSpPr>
          <p:cNvPr id="905" name="Google Shape;905;p55"/>
          <p:cNvSpPr txBox="1"/>
          <p:nvPr/>
        </p:nvSpPr>
        <p:spPr>
          <a:xfrm>
            <a:off x="3392488" y="3089275"/>
            <a:ext cx="4038600" cy="1349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Begriff wird verwendet, um das mit dem </a:t>
            </a:r>
            <a:r>
              <a:rPr i="1" lang="en-US" sz="1200">
                <a:solidFill>
                  <a:schemeClr val="dk1"/>
                </a:solidFill>
              </a:rPr>
              <a:t>Glaukom im Kindes- und Säuglingsalter verbundene</a:t>
            </a:r>
            <a:r>
              <a:rPr b="0" i="1" lang="en-US" sz="1200" u="none" cap="none" strike="noStrike">
                <a:solidFill>
                  <a:schemeClr val="dk1"/>
                </a:solidFill>
                <a:latin typeface="Arial"/>
                <a:ea typeface="Arial"/>
                <a:cs typeface="Arial"/>
                <a:sym typeface="Arial"/>
              </a:rPr>
              <a:t> vergrößerte Auge zu beschreiben?</a:t>
            </a:r>
            <a:endParaRPr b="0" i="1"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„Buphthalmus“</a:t>
            </a:r>
            <a:endParaRPr/>
          </a:p>
          <a:p>
            <a:pPr indent="0" lvl="0" marL="0" marR="0" rtl="0" algn="l">
              <a:spcBef>
                <a:spcPts val="0"/>
              </a:spcBef>
              <a:spcAft>
                <a:spcPts val="0"/>
              </a:spcAft>
              <a:buNone/>
            </a:pPr>
            <a:r>
              <a:t/>
            </a:r>
            <a:endParaRPr b="0" i="1"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bedeutet </a:t>
            </a:r>
            <a:r>
              <a:rPr b="0" i="0" lang="en-US" sz="1200" u="none" cap="none" strike="noStrike">
                <a:solidFill>
                  <a:srgbClr val="FFFF84"/>
                </a:solidFill>
                <a:latin typeface="Arial"/>
                <a:ea typeface="Arial"/>
                <a:cs typeface="Arial"/>
                <a:sym typeface="Arial"/>
              </a:rPr>
              <a:t>„Buphthalmus“ </a:t>
            </a:r>
            <a:r>
              <a:rPr b="0" i="1" lang="en-US" sz="1200" u="none" cap="none" strike="noStrike">
                <a:solidFill>
                  <a:srgbClr val="FFFF84"/>
                </a:solidFill>
                <a:latin typeface="Arial"/>
                <a:ea typeface="Arial"/>
                <a:cs typeface="Arial"/>
                <a:sym typeface="Arial"/>
              </a:rPr>
              <a:t>auf Englisch?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„Ochsenauge“</a:t>
            </a:r>
            <a:endParaRPr/>
          </a:p>
        </p:txBody>
      </p:sp>
      <p:sp>
        <p:nvSpPr>
          <p:cNvPr id="906" name="Google Shape;906;p5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07" name="Google Shape;907;p55"/>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908" name="Google Shape;908;p55"/>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909" name="Google Shape;909;p5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5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56" name="Shape 14656"/>
        <p:cNvGrpSpPr/>
        <p:nvPr/>
      </p:nvGrpSpPr>
      <p:grpSpPr>
        <a:xfrm>
          <a:off x="0" y="0"/>
          <a:ext cx="0" cy="0"/>
          <a:chOff x="0" y="0"/>
          <a:chExt cx="0" cy="0"/>
        </a:xfrm>
      </p:grpSpPr>
      <p:sp>
        <p:nvSpPr>
          <p:cNvPr id="14657" name="Google Shape;14657;p51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658" name="Google Shape;14658;p51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659" name="Google Shape;14659;p51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660" name="Google Shape;14660;p51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661" name="Google Shape;14661;p51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662" name="Google Shape;14662;p51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663" name="Google Shape;14663;p51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664" name="Google Shape;14664;p514"/>
          <p:cNvCxnSpPr>
            <a:stCxn id="1465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665" name="Google Shape;14665;p514"/>
          <p:cNvCxnSpPr>
            <a:stCxn id="1465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666" name="Google Shape;14666;p514"/>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4667" name="Google Shape;14667;p51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668" name="Google Shape;14668;p51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669" name="Google Shape;14669;p51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670" name="Google Shape;14670;p51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671" name="Google Shape;14671;p51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672" name="Google Shape;14672;p51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673" name="Google Shape;14673;p51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674" name="Google Shape;14674;p51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675" name="Google Shape;14675;p51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676" name="Google Shape;14676;p51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677" name="Google Shape;14677;p514"/>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678" name="Google Shape;14678;p514"/>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679" name="Google Shape;14679;p51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680" name="Google Shape;14680;p51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681" name="Google Shape;14681;p51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682" name="Google Shape;14682;p51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683" name="Google Shape;14683;p51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684" name="Google Shape;14684;p51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685" name="Google Shape;14685;p51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686" name="Google Shape;14686;p514"/>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687" name="Google Shape;14687;p51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688" name="Google Shape;14688;p514"/>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689" name="Google Shape;14689;p514"/>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690" name="Google Shape;14690;p514"/>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691" name="Google Shape;14691;p514"/>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692" name="Google Shape;14692;p514"/>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693" name="Google Shape;14693;p514"/>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694" name="Google Shape;14694;p514"/>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695" name="Google Shape;14695;p514"/>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696" name="Google Shape;14696;p514"/>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697" name="Google Shape;14697;p51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698" name="Google Shape;14698;p51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699" name="Google Shape;14699;p51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700" name="Google Shape;14700;p51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701" name="Google Shape;14701;p51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702" name="Google Shape;14702;p51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703" name="Google Shape;14703;p514"/>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704" name="Google Shape;14704;p514"/>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4705" name="Google Shape;14705;p514"/>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4706" name="Google Shape;14706;p514"/>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4707" name="Google Shape;14707;p514"/>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a:t>
            </a:r>
            <a:r>
              <a:rPr b="0" i="1" lang="en-US" sz="1200" u="none" cap="none" strike="noStrike">
                <a:solidFill>
                  <a:srgbClr val="FFFF84"/>
                </a:solidFill>
                <a:latin typeface="Arial"/>
                <a:ea typeface="Arial"/>
                <a:cs typeface="Arial"/>
                <a:sym typeface="Arial"/>
              </a:rPr>
              <a:t>beiden </a:t>
            </a:r>
            <a:r>
              <a:rPr b="0" i="1" lang="en-US" sz="1200" u="none" cap="none" strike="noStrike">
                <a:solidFill>
                  <a:srgbClr val="0000FF"/>
                </a:solidFill>
                <a:latin typeface="Arial"/>
                <a:ea typeface="Arial"/>
                <a:cs typeface="Arial"/>
                <a:sym typeface="Arial"/>
              </a:rPr>
              <a:t>häufigsten Indikationen für die Anwendung von Topiramat?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FFFF84"/>
                </a:solidFill>
              </a:rPr>
              <a:t> Engwinkelglaukom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ziliochoroidaler </a:t>
            </a:r>
            <a:r>
              <a:rPr lang="en-US" sz="1200">
                <a:solidFill>
                  <a:srgbClr val="FFFF84"/>
                </a:solidFill>
              </a:rPr>
              <a:t>Effusion</a:t>
            </a:r>
            <a:r>
              <a:rPr b="0" i="0" lang="en-US" sz="1200" u="none" cap="none" strike="noStrike">
                <a:solidFill>
                  <a:srgbClr val="FFFF84"/>
                </a:solidFill>
                <a:latin typeface="Arial"/>
                <a:ea typeface="Arial"/>
                <a:cs typeface="Arial"/>
                <a:sym typeface="Arial"/>
              </a:rPr>
              <a:t> führt zu einer Relaxation der Zonula, was eine ausgeprägte Vorwärtsbewegung des Linsen-Iris-Diaphragmas zur Folge hat. Dies führt zu einer </a:t>
            </a:r>
            <a:r>
              <a:rPr lang="en-US" sz="1200">
                <a:solidFill>
                  <a:srgbClr val="FFFF84"/>
                </a:solidFill>
              </a:rPr>
              <a:t>Abflachung</a:t>
            </a:r>
            <a:r>
              <a:rPr b="0" i="0" lang="en-US" sz="1200" u="none" cap="none" strike="noStrike">
                <a:solidFill>
                  <a:srgbClr val="FFFF84"/>
                </a:solidFill>
                <a:latin typeface="Arial"/>
                <a:ea typeface="Arial"/>
                <a:cs typeface="Arial"/>
                <a:sym typeface="Arial"/>
              </a:rPr>
              <a:t> des Kammerwinkels und bewirkt, </a:t>
            </a:r>
            <a:r>
              <a:rPr lang="en-US" sz="1200">
                <a:solidFill>
                  <a:srgbClr val="FFFF84"/>
                </a:solidFill>
              </a:rPr>
              <a:t>dass die periphere Iris dem Kammerwinkel anliegt und diesen verschließt</a:t>
            </a:r>
            <a:r>
              <a:rPr b="0" i="0"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ist das klassische Erscheinungsbild eines durch Topiramat induzierten </a:t>
            </a:r>
            <a:r>
              <a:rPr i="1" lang="en-US" sz="1200">
                <a:solidFill>
                  <a:srgbClr val="FFFF84"/>
                </a:solidFill>
              </a:rPr>
              <a:t>Engwinkeglaukom</a:t>
            </a:r>
            <a:r>
              <a:rPr b="0" i="1"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4708" name="Google Shape;14708;p514"/>
          <p:cNvSpPr txBox="1"/>
          <p:nvPr/>
        </p:nvSpPr>
        <p:spPr>
          <a:xfrm>
            <a:off x="681038" y="2514600"/>
            <a:ext cx="4418012" cy="954088"/>
          </a:xfrm>
          <a:prstGeom prst="rect">
            <a:avLst/>
          </a:prstGeom>
          <a:solidFill>
            <a:srgbClr val="FFCC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Glaukom-Buch erwähnt zwei weitere Indikationen – welche sind das?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--Epilepsie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--Depression</a:t>
            </a:r>
            <a:endParaRPr/>
          </a:p>
        </p:txBody>
      </p:sp>
      <p:sp>
        <p:nvSpPr>
          <p:cNvPr id="14709" name="Google Shape;14709;p514"/>
          <p:cNvSpPr txBox="1"/>
          <p:nvPr/>
        </p:nvSpPr>
        <p:spPr>
          <a:xfrm>
            <a:off x="1498600" y="2178050"/>
            <a:ext cx="5286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Caveat"/>
                <a:ea typeface="Caveat"/>
                <a:cs typeface="Caveat"/>
                <a:sym typeface="Caveat"/>
              </a:rPr>
              <a:t>weniger</a:t>
            </a:r>
            <a:endParaRPr/>
          </a:p>
        </p:txBody>
      </p:sp>
      <p:sp>
        <p:nvSpPr>
          <p:cNvPr id="14710" name="Google Shape;14710;p514"/>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14" name="Shape 14714"/>
        <p:cNvGrpSpPr/>
        <p:nvPr/>
      </p:nvGrpSpPr>
      <p:grpSpPr>
        <a:xfrm>
          <a:off x="0" y="0"/>
          <a:ext cx="0" cy="0"/>
          <a:chOff x="0" y="0"/>
          <a:chExt cx="0" cy="0"/>
        </a:xfrm>
      </p:grpSpPr>
      <p:sp>
        <p:nvSpPr>
          <p:cNvPr id="14715" name="Google Shape;14715;p51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716" name="Google Shape;14716;p51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717" name="Google Shape;14717;p51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718" name="Google Shape;14718;p51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719" name="Google Shape;14719;p51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720" name="Google Shape;14720;p51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721" name="Google Shape;14721;p51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722" name="Google Shape;14722;p515"/>
          <p:cNvCxnSpPr>
            <a:stCxn id="1471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723" name="Google Shape;14723;p515"/>
          <p:cNvCxnSpPr>
            <a:stCxn id="1471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724" name="Google Shape;14724;p51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4725" name="Google Shape;14725;p51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726" name="Google Shape;14726;p51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727" name="Google Shape;14727;p51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728" name="Google Shape;14728;p51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729" name="Google Shape;14729;p51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730" name="Google Shape;14730;p51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731" name="Google Shape;14731;p51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732" name="Google Shape;14732;p51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733" name="Google Shape;14733;p51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734" name="Google Shape;14734;p51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735" name="Google Shape;14735;p515"/>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736" name="Google Shape;14736;p515"/>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737" name="Google Shape;14737;p51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738" name="Google Shape;14738;p51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739" name="Google Shape;14739;p51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740" name="Google Shape;14740;p51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741" name="Google Shape;14741;p51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742" name="Google Shape;14742;p51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743" name="Google Shape;14743;p51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744" name="Google Shape;14744;p515"/>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745" name="Google Shape;14745;p51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746" name="Google Shape;14746;p515"/>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747" name="Google Shape;14747;p515"/>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748" name="Google Shape;14748;p515"/>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749" name="Google Shape;14749;p515"/>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750" name="Google Shape;14750;p515"/>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751" name="Google Shape;14751;p515"/>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752" name="Google Shape;14752;p515"/>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753" name="Google Shape;14753;p515"/>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754" name="Google Shape;14754;p515"/>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755" name="Google Shape;14755;p51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756" name="Google Shape;14756;p51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757" name="Google Shape;14757;p51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758" name="Google Shape;14758;p51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759" name="Google Shape;14759;p51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760" name="Google Shape;14760;p51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761" name="Google Shape;14761;p515"/>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762" name="Google Shape;14762;p515"/>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4763" name="Google Shape;14763;p515"/>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4764" name="Google Shape;14764;p515"/>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4765" name="Google Shape;14765;p515"/>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FFFF84"/>
                </a:solidFill>
              </a:rPr>
              <a:t> Engwinkelglaukom</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ziliochoroidaler </a:t>
            </a:r>
            <a:r>
              <a:rPr lang="en-US" sz="1200">
                <a:solidFill>
                  <a:srgbClr val="FFFF84"/>
                </a:solidFill>
              </a:rPr>
              <a:t>Effusion</a:t>
            </a:r>
            <a:r>
              <a:rPr b="0" i="0" lang="en-US" sz="1200" u="none" cap="none" strike="noStrike">
                <a:solidFill>
                  <a:srgbClr val="FFFF84"/>
                </a:solidFill>
                <a:latin typeface="Arial"/>
                <a:ea typeface="Arial"/>
                <a:cs typeface="Arial"/>
                <a:sym typeface="Arial"/>
              </a:rPr>
              <a:t> führt zu einer Relaxation der Zonula, was eine ausgeprägte Vorwärtsbewegung des Linsen-Iris-Diaphragmas zur Folge hat. Dies führt zu einer </a:t>
            </a:r>
            <a:r>
              <a:rPr lang="en-US" sz="1200">
                <a:solidFill>
                  <a:srgbClr val="FFFF84"/>
                </a:solidFill>
              </a:rPr>
              <a:t>Abflachung</a:t>
            </a:r>
            <a:r>
              <a:rPr b="0" i="0" lang="en-US" sz="1200" u="none" cap="none" strike="noStrike">
                <a:solidFill>
                  <a:srgbClr val="FFFF84"/>
                </a:solidFill>
                <a:latin typeface="Arial"/>
                <a:ea typeface="Arial"/>
                <a:cs typeface="Arial"/>
                <a:sym typeface="Arial"/>
              </a:rPr>
              <a:t> des Kammerwinkels und bewirkt, </a:t>
            </a:r>
            <a:r>
              <a:rPr lang="en-US" sz="1200">
                <a:solidFill>
                  <a:srgbClr val="FFFF84"/>
                </a:solidFill>
              </a:rPr>
              <a:t>dass die periphere Iris dem Kammerwinkel anliegt und diesen verschließt</a:t>
            </a:r>
            <a:r>
              <a:rPr b="0" i="0"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ist das klassische Erscheinungsbild eines durch Topiramat induzierten </a:t>
            </a:r>
            <a:r>
              <a:rPr i="1" lang="en-US" sz="1200">
                <a:solidFill>
                  <a:srgbClr val="FFFF84"/>
                </a:solidFill>
              </a:rPr>
              <a:t>Engwinkeglaukom</a:t>
            </a:r>
            <a:r>
              <a:rPr b="0" i="1"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4766" name="Google Shape;14766;p515"/>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70" name="Shape 14770"/>
        <p:cNvGrpSpPr/>
        <p:nvPr/>
      </p:nvGrpSpPr>
      <p:grpSpPr>
        <a:xfrm>
          <a:off x="0" y="0"/>
          <a:ext cx="0" cy="0"/>
          <a:chOff x="0" y="0"/>
          <a:chExt cx="0" cy="0"/>
        </a:xfrm>
      </p:grpSpPr>
      <p:sp>
        <p:nvSpPr>
          <p:cNvPr id="14771" name="Google Shape;14771;p51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772" name="Google Shape;14772;p51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773" name="Google Shape;14773;p51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774" name="Google Shape;14774;p51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775" name="Google Shape;14775;p51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776" name="Google Shape;14776;p51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777" name="Google Shape;14777;p51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778" name="Google Shape;14778;p516"/>
          <p:cNvCxnSpPr>
            <a:stCxn id="1477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779" name="Google Shape;14779;p516"/>
          <p:cNvCxnSpPr>
            <a:stCxn id="1477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780" name="Google Shape;14780;p51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4781" name="Google Shape;14781;p51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782" name="Google Shape;14782;p51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783" name="Google Shape;14783;p51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784" name="Google Shape;14784;p51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785" name="Google Shape;14785;p51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786" name="Google Shape;14786;p51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787" name="Google Shape;14787;p51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788" name="Google Shape;14788;p51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789" name="Google Shape;14789;p516"/>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790" name="Google Shape;14790;p51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791" name="Google Shape;14791;p516"/>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792" name="Google Shape;14792;p516"/>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793" name="Google Shape;14793;p51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794" name="Google Shape;14794;p51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795" name="Google Shape;14795;p51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796" name="Google Shape;14796;p51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797" name="Google Shape;14797;p51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798" name="Google Shape;14798;p51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799" name="Google Shape;14799;p51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800" name="Google Shape;14800;p516"/>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801" name="Google Shape;14801;p51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802" name="Google Shape;14802;p51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803" name="Google Shape;14803;p516"/>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804" name="Google Shape;14804;p516"/>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805" name="Google Shape;14805;p516"/>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806" name="Google Shape;14806;p516"/>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807" name="Google Shape;14807;p516"/>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808" name="Google Shape;14808;p516"/>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809" name="Google Shape;14809;p516"/>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810" name="Google Shape;14810;p516"/>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811" name="Google Shape;14811;p51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812" name="Google Shape;14812;p51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813" name="Google Shape;14813;p51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814" name="Google Shape;14814;p51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815" name="Google Shape;14815;p51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816" name="Google Shape;14816;p51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817" name="Google Shape;14817;p516"/>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818" name="Google Shape;14818;p516"/>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4819" name="Google Shape;14819;p516"/>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4820" name="Google Shape;14820;p516"/>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4821" name="Google Shape;14821;p516"/>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0000FF"/>
                </a:solidFill>
                <a:extLst>
                  <a:ext uri="http://customooxmlschemas.google.com/">
                    <go:slidesCustomData xmlns:go="http://customooxmlschemas.google.com/" textRoundtripDataId="89"/>
                  </a:ext>
                </a:extLst>
              </a:rPr>
              <a:t> Engwinkelglaukom</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ziliochoroidaler </a:t>
            </a:r>
            <a:r>
              <a:rPr lang="en-US" sz="1200">
                <a:solidFill>
                  <a:srgbClr val="FFFF84"/>
                </a:solidFill>
              </a:rPr>
              <a:t>Effusion</a:t>
            </a:r>
            <a:r>
              <a:rPr b="0" i="0" lang="en-US" sz="1200" u="none" cap="none" strike="noStrike">
                <a:solidFill>
                  <a:srgbClr val="FFFF84"/>
                </a:solidFill>
                <a:latin typeface="Arial"/>
                <a:ea typeface="Arial"/>
                <a:cs typeface="Arial"/>
                <a:sym typeface="Arial"/>
              </a:rPr>
              <a:t> führt zu einer Relaxation der Zonula, was eine ausgeprägte Vorwärtsbewegung des Linsen-Iris-Diaphragmas zur Folge hat. Dies führt zu einer </a:t>
            </a:r>
            <a:r>
              <a:rPr lang="en-US" sz="1200">
                <a:solidFill>
                  <a:srgbClr val="FFFF84"/>
                </a:solidFill>
              </a:rPr>
              <a:t>Abflachung</a:t>
            </a:r>
            <a:r>
              <a:rPr b="0" i="0" lang="en-US" sz="1200" u="none" cap="none" strike="noStrike">
                <a:solidFill>
                  <a:srgbClr val="FFFF84"/>
                </a:solidFill>
                <a:latin typeface="Arial"/>
                <a:ea typeface="Arial"/>
                <a:cs typeface="Arial"/>
                <a:sym typeface="Arial"/>
              </a:rPr>
              <a:t> des Kammerwinkels und bewirkt, </a:t>
            </a:r>
            <a:r>
              <a:rPr lang="en-US" sz="1200">
                <a:solidFill>
                  <a:srgbClr val="FFFF84"/>
                </a:solidFill>
              </a:rPr>
              <a:t>dass die periphere Iris dem Kammerwinkel anliegt und diesen verschließt</a:t>
            </a:r>
            <a:r>
              <a:rPr b="0" i="0"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ist das klassische Erscheinungsbild eines durch Topiramat induzierten </a:t>
            </a:r>
            <a:r>
              <a:rPr i="1" lang="en-US" sz="1200">
                <a:solidFill>
                  <a:srgbClr val="FFFF84"/>
                </a:solidFill>
              </a:rPr>
              <a:t>Engwinkeglaukom</a:t>
            </a:r>
            <a:r>
              <a:rPr b="0" i="1"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4822" name="Google Shape;14822;p516"/>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26" name="Shape 14826"/>
        <p:cNvGrpSpPr/>
        <p:nvPr/>
      </p:nvGrpSpPr>
      <p:grpSpPr>
        <a:xfrm>
          <a:off x="0" y="0"/>
          <a:ext cx="0" cy="0"/>
          <a:chOff x="0" y="0"/>
          <a:chExt cx="0" cy="0"/>
        </a:xfrm>
      </p:grpSpPr>
      <p:sp>
        <p:nvSpPr>
          <p:cNvPr id="14827" name="Google Shape;14827;p51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828" name="Google Shape;14828;p51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829" name="Google Shape;14829;p51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830" name="Google Shape;14830;p51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831" name="Google Shape;14831;p51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832" name="Google Shape;14832;p51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833" name="Google Shape;14833;p51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834" name="Google Shape;14834;p517"/>
          <p:cNvCxnSpPr>
            <a:stCxn id="1482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835" name="Google Shape;14835;p517"/>
          <p:cNvCxnSpPr>
            <a:stCxn id="1482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836" name="Google Shape;14836;p51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4837" name="Google Shape;14837;p51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838" name="Google Shape;14838;p51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839" name="Google Shape;14839;p51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840" name="Google Shape;14840;p51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841" name="Google Shape;14841;p51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842" name="Google Shape;14842;p51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843" name="Google Shape;14843;p51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844" name="Google Shape;14844;p51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845" name="Google Shape;14845;p517"/>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846" name="Google Shape;14846;p51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847" name="Google Shape;14847;p517"/>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848" name="Google Shape;14848;p517"/>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849" name="Google Shape;14849;p51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850" name="Google Shape;14850;p51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851" name="Google Shape;14851;p51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852" name="Google Shape;14852;p51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853" name="Google Shape;14853;p51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854" name="Google Shape;14854;p51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855" name="Google Shape;14855;p51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856" name="Google Shape;14856;p517"/>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857" name="Google Shape;14857;p51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858" name="Google Shape;14858;p517"/>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859" name="Google Shape;14859;p517"/>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860" name="Google Shape;14860;p517"/>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861" name="Google Shape;14861;p517"/>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862" name="Google Shape;14862;p517"/>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863" name="Google Shape;14863;p517"/>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864" name="Google Shape;14864;p517"/>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865" name="Google Shape;14865;p517"/>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866" name="Google Shape;14866;p517"/>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867" name="Google Shape;14867;p51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868" name="Google Shape;14868;p51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869" name="Google Shape;14869;p51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870" name="Google Shape;14870;p51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871" name="Google Shape;14871;p51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872" name="Google Shape;14872;p51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873" name="Google Shape;14873;p517"/>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874" name="Google Shape;14874;p517"/>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4875" name="Google Shape;14875;p517"/>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4876" name="Google Shape;14876;p517"/>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4877" name="Google Shape;14877;p517"/>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0000FF"/>
                </a:solidFill>
              </a:rPr>
              <a:t> Engwinkelglaukom</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funktioniert der Mechanismus des Kammerwinkelverschlusses?</a:t>
            </a:r>
            <a:endParaRPr b="0" i="1"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Ein ziliochoroidaler </a:t>
            </a:r>
            <a:r>
              <a:rPr lang="en-US" sz="1200">
                <a:solidFill>
                  <a:srgbClr val="FFFF84"/>
                </a:solidFill>
              </a:rPr>
              <a:t>Effusion</a:t>
            </a:r>
            <a:r>
              <a:rPr b="0" i="0" lang="en-US" sz="1200" u="none" cap="none" strike="noStrike">
                <a:solidFill>
                  <a:srgbClr val="FFFF84"/>
                </a:solidFill>
                <a:latin typeface="Arial"/>
                <a:ea typeface="Arial"/>
                <a:cs typeface="Arial"/>
                <a:sym typeface="Arial"/>
              </a:rPr>
              <a:t> führt zu einer Relaxation der Zonula, was eine ausgeprägte Vorwärtsbewegung des Linsen-Iris-Diaphragmas zur Folge hat. Dies führt zu einer </a:t>
            </a:r>
            <a:r>
              <a:rPr lang="en-US" sz="1200">
                <a:solidFill>
                  <a:srgbClr val="FFFF84"/>
                </a:solidFill>
              </a:rPr>
              <a:t>Abflachung</a:t>
            </a:r>
            <a:r>
              <a:rPr b="0" i="0" lang="en-US" sz="1200" u="none" cap="none" strike="noStrike">
                <a:solidFill>
                  <a:srgbClr val="FFFF84"/>
                </a:solidFill>
                <a:latin typeface="Arial"/>
                <a:ea typeface="Arial"/>
                <a:cs typeface="Arial"/>
                <a:sym typeface="Arial"/>
              </a:rPr>
              <a:t> des Kammerwinkels und bewirkt, </a:t>
            </a:r>
            <a:r>
              <a:rPr lang="en-US" sz="1200">
                <a:solidFill>
                  <a:srgbClr val="FFFF84"/>
                </a:solidFill>
              </a:rPr>
              <a:t>dass die periphere Iris dem Kammerwinkel anliegt und diesen verschließt</a:t>
            </a:r>
            <a:r>
              <a:rPr b="0" i="0"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ist das klassische Erscheinungsbild eines durch Topiramat induzierten </a:t>
            </a:r>
            <a:r>
              <a:rPr i="1" lang="en-US" sz="1200">
                <a:solidFill>
                  <a:srgbClr val="FFFF84"/>
                </a:solidFill>
              </a:rPr>
              <a:t>Engwinkeglaukom</a:t>
            </a:r>
            <a:r>
              <a:rPr b="0" i="1"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4878" name="Google Shape;14878;p517"/>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82" name="Shape 14882"/>
        <p:cNvGrpSpPr/>
        <p:nvPr/>
      </p:nvGrpSpPr>
      <p:grpSpPr>
        <a:xfrm>
          <a:off x="0" y="0"/>
          <a:ext cx="0" cy="0"/>
          <a:chOff x="0" y="0"/>
          <a:chExt cx="0" cy="0"/>
        </a:xfrm>
      </p:grpSpPr>
      <p:sp>
        <p:nvSpPr>
          <p:cNvPr id="14883" name="Google Shape;14883;p51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884" name="Google Shape;14884;p51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885" name="Google Shape;14885;p51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886" name="Google Shape;14886;p51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887" name="Google Shape;14887;p51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888" name="Google Shape;14888;p51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889" name="Google Shape;14889;p51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890" name="Google Shape;14890;p518"/>
          <p:cNvCxnSpPr>
            <a:stCxn id="1488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891" name="Google Shape;14891;p518"/>
          <p:cNvCxnSpPr>
            <a:stCxn id="1488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892" name="Google Shape;14892;p518"/>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4893" name="Google Shape;14893;p51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894" name="Google Shape;14894;p51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895" name="Google Shape;14895;p51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896" name="Google Shape;14896;p51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897" name="Google Shape;14897;p51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898" name="Google Shape;14898;p51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899" name="Google Shape;14899;p51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900" name="Google Shape;14900;p51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901" name="Google Shape;14901;p518"/>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902" name="Google Shape;14902;p51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903" name="Google Shape;14903;p518"/>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904" name="Google Shape;14904;p518"/>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905" name="Google Shape;14905;p51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906" name="Google Shape;14906;p51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907" name="Google Shape;14907;p51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908" name="Google Shape;14908;p51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909" name="Google Shape;14909;p51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910" name="Google Shape;14910;p51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911" name="Google Shape;14911;p51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912" name="Google Shape;14912;p518"/>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913" name="Google Shape;14913;p51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914" name="Google Shape;14914;p518"/>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915" name="Google Shape;14915;p518"/>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916" name="Google Shape;14916;p518"/>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917" name="Google Shape;14917;p518"/>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918" name="Google Shape;14918;p518"/>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919" name="Google Shape;14919;p518"/>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920" name="Google Shape;14920;p518"/>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921" name="Google Shape;14921;p518"/>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922" name="Google Shape;14922;p518"/>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923" name="Google Shape;14923;p51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924" name="Google Shape;14924;p51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925" name="Google Shape;14925;p51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926" name="Google Shape;14926;p51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927" name="Google Shape;14927;p51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928" name="Google Shape;14928;p51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929" name="Google Shape;14929;p518"/>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930" name="Google Shape;14930;p518"/>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4931" name="Google Shape;14931;p518"/>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4932" name="Google Shape;14932;p518"/>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4933" name="Google Shape;14933;p518"/>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0000FF"/>
                </a:solidFill>
              </a:rPr>
              <a:t> Engwinkelglaukom</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ziliochoroidaler </a:t>
            </a:r>
            <a:r>
              <a:rPr lang="en-US" sz="1200">
                <a:solidFill>
                  <a:srgbClr val="0000FF"/>
                </a:solidFill>
              </a:rPr>
              <a:t>Effusion</a:t>
            </a:r>
            <a:r>
              <a:rPr b="0" i="0" lang="en-US" sz="1200" u="none" cap="none" strike="noStrike">
                <a:solidFill>
                  <a:srgbClr val="0000FF"/>
                </a:solidFill>
                <a:latin typeface="Arial"/>
                <a:ea typeface="Arial"/>
                <a:cs typeface="Arial"/>
                <a:sym typeface="Arial"/>
              </a:rPr>
              <a:t> führt zu einer Relaxation der Zonula, was eine ausgeprägte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90"/>
                  </a:ext>
                </a:extLst>
              </a:rPr>
              <a:t>Vorwärtsbewegung</a:t>
            </a:r>
            <a:r>
              <a:rPr b="0" i="0" lang="en-US" sz="1200" u="none" cap="none" strike="noStrike">
                <a:solidFill>
                  <a:srgbClr val="0000FF"/>
                </a:solidFill>
                <a:latin typeface="Arial"/>
                <a:ea typeface="Arial"/>
                <a:cs typeface="Arial"/>
                <a:sym typeface="Arial"/>
              </a:rPr>
              <a:t> des Linsen-Iris-Diaphragmas zur Folge hat</a:t>
            </a:r>
            <a:r>
              <a:rPr b="0" i="0" lang="en-US" sz="1200" u="none" cap="none" strike="noStrike">
                <a:solidFill>
                  <a:srgbClr val="FFFF84"/>
                </a:solidFill>
                <a:latin typeface="Arial"/>
                <a:ea typeface="Arial"/>
                <a:cs typeface="Arial"/>
                <a:sym typeface="Arial"/>
              </a:rPr>
              <a:t>. Dies führt zu einer </a:t>
            </a:r>
            <a:r>
              <a:rPr lang="en-US" sz="1200">
                <a:solidFill>
                  <a:srgbClr val="FFFF84"/>
                </a:solidFill>
              </a:rPr>
              <a:t>Abflachung</a:t>
            </a:r>
            <a:r>
              <a:rPr b="0" i="0" lang="en-US" sz="1200" u="none" cap="none" strike="noStrike">
                <a:solidFill>
                  <a:srgbClr val="FFFF84"/>
                </a:solidFill>
                <a:latin typeface="Arial"/>
                <a:ea typeface="Arial"/>
                <a:cs typeface="Arial"/>
                <a:sym typeface="Arial"/>
              </a:rPr>
              <a:t> des Kammerwinkels und bewirkt, </a:t>
            </a:r>
            <a:r>
              <a:rPr lang="en-US" sz="1200">
                <a:solidFill>
                  <a:srgbClr val="FFFF84"/>
                </a:solidFill>
              </a:rPr>
              <a:t>dass die periphere Iris dem Kammerwinkel anliegt und diesen verschließt</a:t>
            </a:r>
            <a:r>
              <a:rPr b="0" i="0"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ist das klassische Erscheinungsbild eines durch Topiramat induzierten </a:t>
            </a:r>
            <a:r>
              <a:rPr i="1" lang="en-US" sz="1200">
                <a:solidFill>
                  <a:srgbClr val="FFFF84"/>
                </a:solidFill>
              </a:rPr>
              <a:t>Engwinkeglaukom</a:t>
            </a:r>
            <a:r>
              <a:rPr b="0" i="1"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4934" name="Google Shape;14934;p518"/>
          <p:cNvSpPr/>
          <p:nvPr/>
        </p:nvSpPr>
        <p:spPr>
          <a:xfrm>
            <a:off x="333375" y="4143375"/>
            <a:ext cx="2030413" cy="22860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zwei Wörter</a:t>
            </a:r>
            <a:endParaRPr/>
          </a:p>
        </p:txBody>
      </p:sp>
      <p:sp>
        <p:nvSpPr>
          <p:cNvPr id="14935" name="Google Shape;14935;p518"/>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39" name="Shape 14939"/>
        <p:cNvGrpSpPr/>
        <p:nvPr/>
      </p:nvGrpSpPr>
      <p:grpSpPr>
        <a:xfrm>
          <a:off x="0" y="0"/>
          <a:ext cx="0" cy="0"/>
          <a:chOff x="0" y="0"/>
          <a:chExt cx="0" cy="0"/>
        </a:xfrm>
      </p:grpSpPr>
      <p:sp>
        <p:nvSpPr>
          <p:cNvPr id="14940" name="Google Shape;14940;p51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941" name="Google Shape;14941;p51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942" name="Google Shape;14942;p51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943" name="Google Shape;14943;p51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4944" name="Google Shape;14944;p51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4945" name="Google Shape;14945;p51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4946" name="Google Shape;14946;p51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4947" name="Google Shape;14947;p519"/>
          <p:cNvCxnSpPr>
            <a:stCxn id="1494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4948" name="Google Shape;14948;p519"/>
          <p:cNvCxnSpPr>
            <a:stCxn id="1494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4949" name="Google Shape;14949;p51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4950" name="Google Shape;14950;p51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4951" name="Google Shape;14951;p51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4952" name="Google Shape;14952;p51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4953" name="Google Shape;14953;p51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4954" name="Google Shape;14954;p51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4955" name="Google Shape;14955;p51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4956" name="Google Shape;14956;p51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4957" name="Google Shape;14957;p51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4958" name="Google Shape;14958;p51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4959" name="Google Shape;14959;p51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4960" name="Google Shape;14960;p519"/>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4961" name="Google Shape;14961;p519"/>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4962" name="Google Shape;14962;p51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4963" name="Google Shape;14963;p51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4964" name="Google Shape;14964;p51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4965" name="Google Shape;14965;p51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4966" name="Google Shape;14966;p51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4967" name="Google Shape;14967;p51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4968" name="Google Shape;14968;p51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4969" name="Google Shape;14969;p519"/>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4970" name="Google Shape;14970;p51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4971" name="Google Shape;14971;p519"/>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4972" name="Google Shape;14972;p519"/>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4973" name="Google Shape;14973;p519"/>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4974" name="Google Shape;14974;p519"/>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4975" name="Google Shape;14975;p519"/>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976" name="Google Shape;14976;p519"/>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4977" name="Google Shape;14977;p519"/>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4978" name="Google Shape;14978;p519"/>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4979" name="Google Shape;14979;p519"/>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4980" name="Google Shape;14980;p51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4981" name="Google Shape;14981;p51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4982" name="Google Shape;14982;p51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4983" name="Google Shape;14983;p51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4984" name="Google Shape;14984;p51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4985" name="Google Shape;14985;p51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986" name="Google Shape;14986;p519"/>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4987" name="Google Shape;14987;p519"/>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4988" name="Google Shape;14988;p519"/>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4989" name="Google Shape;14989;p519"/>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4990" name="Google Shape;14990;p519"/>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0000FF"/>
                </a:solidFill>
              </a:rPr>
              <a:t> Engwinkelglaukom</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ziliochoroidaler </a:t>
            </a:r>
            <a:r>
              <a:rPr lang="en-US" sz="1200">
                <a:solidFill>
                  <a:srgbClr val="0000FF"/>
                </a:solidFill>
              </a:rPr>
              <a:t>Effusion</a:t>
            </a:r>
            <a:r>
              <a:rPr b="0" i="0" lang="en-US" sz="1200" u="none" cap="none" strike="noStrike">
                <a:solidFill>
                  <a:srgbClr val="0000FF"/>
                </a:solidFill>
                <a:latin typeface="Arial"/>
                <a:ea typeface="Arial"/>
                <a:cs typeface="Arial"/>
                <a:sym typeface="Arial"/>
              </a:rPr>
              <a:t> führt zu einer Relaxation der Zonula, was eine ausgeprägte Vorwärtsbewegung des Linsen-Iris-Diaphragmas zur Folge hat.</a:t>
            </a:r>
            <a:r>
              <a:rPr b="0" i="0" lang="en-US" sz="1200" u="none" cap="none" strike="noStrike">
                <a:solidFill>
                  <a:srgbClr val="FFFF84"/>
                </a:solidFill>
                <a:latin typeface="Arial"/>
                <a:ea typeface="Arial"/>
                <a:cs typeface="Arial"/>
                <a:sym typeface="Arial"/>
              </a:rPr>
              <a:t>. Dies führt zu einer </a:t>
            </a:r>
            <a:r>
              <a:rPr lang="en-US" sz="1200">
                <a:solidFill>
                  <a:srgbClr val="FFFF84"/>
                </a:solidFill>
              </a:rPr>
              <a:t>Abflachung</a:t>
            </a:r>
            <a:r>
              <a:rPr b="0" i="0" lang="en-US" sz="1200" u="none" cap="none" strike="noStrike">
                <a:solidFill>
                  <a:srgbClr val="FFFF84"/>
                </a:solidFill>
                <a:latin typeface="Arial"/>
                <a:ea typeface="Arial"/>
                <a:cs typeface="Arial"/>
                <a:sym typeface="Arial"/>
              </a:rPr>
              <a:t> des Kammerwinkels und bewirkt, </a:t>
            </a:r>
            <a:r>
              <a:rPr lang="en-US" sz="1200">
                <a:solidFill>
                  <a:srgbClr val="FFFF84"/>
                </a:solidFill>
              </a:rPr>
              <a:t>dass die periphere Iris dem Kammerwinkel anliegt und diesen verschließt</a:t>
            </a:r>
            <a:r>
              <a:rPr b="0" i="0"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ist das klassische Erscheinungsbild eines durch Topiramat induzierten </a:t>
            </a:r>
            <a:r>
              <a:rPr i="1" lang="en-US" sz="1200">
                <a:solidFill>
                  <a:srgbClr val="FFFF84"/>
                </a:solidFill>
              </a:rPr>
              <a:t>Engwinkeglaukom</a:t>
            </a:r>
            <a:r>
              <a:rPr b="0" i="1"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4991" name="Google Shape;14991;p519"/>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95" name="Shape 14995"/>
        <p:cNvGrpSpPr/>
        <p:nvPr/>
      </p:nvGrpSpPr>
      <p:grpSpPr>
        <a:xfrm>
          <a:off x="0" y="0"/>
          <a:ext cx="0" cy="0"/>
          <a:chOff x="0" y="0"/>
          <a:chExt cx="0" cy="0"/>
        </a:xfrm>
      </p:grpSpPr>
      <p:sp>
        <p:nvSpPr>
          <p:cNvPr id="14996" name="Google Shape;14996;p52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997" name="Google Shape;14997;p52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4998" name="Google Shape;14998;p52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4999" name="Google Shape;14999;p52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000" name="Google Shape;15000;p52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001" name="Google Shape;15001;p52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002" name="Google Shape;15002;p52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003" name="Google Shape;15003;p520"/>
          <p:cNvCxnSpPr>
            <a:stCxn id="1499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004" name="Google Shape;15004;p520"/>
          <p:cNvCxnSpPr>
            <a:stCxn id="1499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005" name="Google Shape;15005;p52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006" name="Google Shape;15006;p52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007" name="Google Shape;15007;p52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008" name="Google Shape;15008;p52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009" name="Google Shape;15009;p52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010" name="Google Shape;15010;p52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011" name="Google Shape;15011;p52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5012" name="Google Shape;15012;p52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5013" name="Google Shape;15013;p52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014" name="Google Shape;15014;p52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5015" name="Google Shape;15015;p52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016" name="Google Shape;15016;p520"/>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017" name="Google Shape;15017;p520"/>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5018" name="Google Shape;15018;p52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019" name="Google Shape;15019;p52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020" name="Google Shape;15020;p52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021" name="Google Shape;15021;p52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022" name="Google Shape;15022;p52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023" name="Google Shape;15023;p52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024" name="Google Shape;15024;p52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025" name="Google Shape;15025;p520"/>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026" name="Google Shape;15026;p52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027" name="Google Shape;15027;p520"/>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028" name="Google Shape;15028;p520"/>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029" name="Google Shape;15029;p520"/>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5030" name="Google Shape;15030;p520"/>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5031" name="Google Shape;15031;p520"/>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5032" name="Google Shape;15032;p520"/>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5033" name="Google Shape;15033;p520"/>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5034" name="Google Shape;15034;p520"/>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5035" name="Google Shape;15035;p520"/>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036" name="Google Shape;15036;p52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037" name="Google Shape;15037;p52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038" name="Google Shape;15038;p52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039" name="Google Shape;15039;p52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5040" name="Google Shape;15040;p52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041" name="Google Shape;15041;p52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042" name="Google Shape;15042;p520"/>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5043" name="Google Shape;15043;p520"/>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5044" name="Google Shape;15044;p520"/>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5045" name="Google Shape;15045;p520"/>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5046" name="Google Shape;15046;p520"/>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0000FF"/>
                </a:solidFill>
              </a:rPr>
              <a:t> Engwinkelglaukom</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ziliochoroidaler </a:t>
            </a:r>
            <a:r>
              <a:rPr lang="en-US" sz="1200">
                <a:solidFill>
                  <a:srgbClr val="0000FF"/>
                </a:solidFill>
              </a:rPr>
              <a:t>Effusion</a:t>
            </a:r>
            <a:r>
              <a:rPr b="0" i="0" lang="en-US" sz="1200" u="none" cap="none" strike="noStrike">
                <a:solidFill>
                  <a:srgbClr val="0000FF"/>
                </a:solidFill>
                <a:latin typeface="Arial"/>
                <a:ea typeface="Arial"/>
                <a:cs typeface="Arial"/>
                <a:sym typeface="Arial"/>
              </a:rPr>
              <a:t> führt zu einer Relaxation der Zonula, was eine ausgeprägte Vorwärtsbewegung des Linsen-Iris-Diaphragmas zur Folge hat. </a:t>
            </a:r>
            <a:r>
              <a:rPr b="0" i="0" lang="en-US" sz="1200" u="none" cap="none" strike="noStrike">
                <a:solidFill>
                  <a:schemeClr val="dk1"/>
                </a:solidFill>
                <a:latin typeface="Arial"/>
                <a:ea typeface="Arial"/>
                <a:cs typeface="Arial"/>
                <a:sym typeface="Arial"/>
              </a:rPr>
              <a:t>Dies führt zu einer </a:t>
            </a:r>
            <a:r>
              <a:rPr lang="en-US" sz="1200">
                <a:solidFill>
                  <a:schemeClr val="dk1"/>
                </a:solidFill>
                <a:extLst>
                  <a:ext uri="http://customooxmlschemas.google.com/">
                    <go:slidesCustomData xmlns:go="http://customooxmlschemas.google.com/" textRoundtripDataId="91"/>
                  </a:ext>
                </a:extLst>
              </a:rPr>
              <a:t>Abflachung</a:t>
            </a:r>
            <a:r>
              <a:rPr b="0" i="0" lang="en-US" sz="1200" u="none" cap="none" strike="noStrike">
                <a:solidFill>
                  <a:schemeClr val="dk1"/>
                </a:solidFill>
                <a:latin typeface="Arial"/>
                <a:ea typeface="Arial"/>
                <a:cs typeface="Arial"/>
                <a:sym typeface="Arial"/>
              </a:rPr>
              <a:t> des Kammerwinkels und bewirkt, </a:t>
            </a:r>
            <a:r>
              <a:rPr lang="en-US" sz="1200">
                <a:solidFill>
                  <a:schemeClr val="dk1"/>
                </a:solidFill>
              </a:rPr>
              <a:t>dass die periphere Iris dem Kammerwinkel anliegt und diesen verschließt</a:t>
            </a:r>
            <a:r>
              <a:rPr b="0" i="0" lang="en-US" sz="1200" u="none" cap="none" strike="noStrike">
                <a:solidFill>
                  <a:schemeClr val="dk1"/>
                </a:solidFill>
                <a:latin typeface="Arial"/>
                <a:ea typeface="Arial"/>
                <a:cs typeface="Arial"/>
                <a:sym typeface="Arial"/>
              </a:rPr>
              <a:t>.</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ist das klassische Erscheinungsbild eines durch Topiramat induzierten </a:t>
            </a:r>
            <a:r>
              <a:rPr i="1" lang="en-US" sz="1200">
                <a:solidFill>
                  <a:srgbClr val="FFFF84"/>
                </a:solidFill>
              </a:rPr>
              <a:t>Engwinkeglaukom</a:t>
            </a:r>
            <a:r>
              <a:rPr b="0" i="1" lang="en-US" sz="1200" u="none" cap="none" strike="noStrike">
                <a:solidFill>
                  <a:srgbClr val="FFFF84"/>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5047" name="Google Shape;15047;p520"/>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51" name="Shape 15051"/>
        <p:cNvGrpSpPr/>
        <p:nvPr/>
      </p:nvGrpSpPr>
      <p:grpSpPr>
        <a:xfrm>
          <a:off x="0" y="0"/>
          <a:ext cx="0" cy="0"/>
          <a:chOff x="0" y="0"/>
          <a:chExt cx="0" cy="0"/>
        </a:xfrm>
      </p:grpSpPr>
      <p:sp>
        <p:nvSpPr>
          <p:cNvPr id="15052" name="Google Shape;15052;p52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053" name="Google Shape;15053;p52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054" name="Google Shape;15054;p52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055" name="Google Shape;15055;p52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056" name="Google Shape;15056;p52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057" name="Google Shape;15057;p52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058" name="Google Shape;15058;p52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059" name="Google Shape;15059;p521"/>
          <p:cNvCxnSpPr>
            <a:stCxn id="1505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060" name="Google Shape;15060;p521"/>
          <p:cNvCxnSpPr>
            <a:stCxn id="1505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061" name="Google Shape;15061;p52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062" name="Google Shape;15062;p52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063" name="Google Shape;15063;p52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064" name="Google Shape;15064;p52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065" name="Google Shape;15065;p52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066" name="Google Shape;15066;p52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067" name="Google Shape;15067;p52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5068" name="Google Shape;15068;p52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5069" name="Google Shape;15069;p52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070" name="Google Shape;15070;p52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5071" name="Google Shape;15071;p52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072" name="Google Shape;15072;p521"/>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073" name="Google Shape;15073;p521"/>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5074" name="Google Shape;15074;p52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075" name="Google Shape;15075;p52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076" name="Google Shape;15076;p52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077" name="Google Shape;15077;p52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078" name="Google Shape;15078;p52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079" name="Google Shape;15079;p52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080" name="Google Shape;15080;p52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081" name="Google Shape;15081;p521"/>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082" name="Google Shape;15082;p52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083" name="Google Shape;15083;p52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084" name="Google Shape;15084;p521"/>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085" name="Google Shape;15085;p521"/>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5086" name="Google Shape;15086;p521"/>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5087" name="Google Shape;15087;p521"/>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5088" name="Google Shape;15088;p521"/>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5089" name="Google Shape;15089;p521"/>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5090" name="Google Shape;15090;p521"/>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5091" name="Google Shape;15091;p521"/>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092" name="Google Shape;15092;p52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093" name="Google Shape;15093;p52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094" name="Google Shape;15094;p52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095" name="Google Shape;15095;p52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5096" name="Google Shape;15096;p52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097" name="Google Shape;15097;p52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098" name="Google Shape;15098;p521"/>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5099" name="Google Shape;15099;p521"/>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5100" name="Google Shape;15100;p521"/>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5101" name="Google Shape;15101;p521"/>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5102" name="Google Shape;15102;p521"/>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0000FF"/>
                </a:solidFill>
              </a:rPr>
              <a:t> Engwinkelglaukom</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ziliochoroidaler </a:t>
            </a:r>
            <a:r>
              <a:rPr lang="en-US" sz="1200">
                <a:solidFill>
                  <a:srgbClr val="0000FF"/>
                </a:solidFill>
              </a:rPr>
              <a:t>Effusion</a:t>
            </a:r>
            <a:r>
              <a:rPr b="0" i="0" lang="en-US" sz="1200" u="none" cap="none" strike="noStrike">
                <a:solidFill>
                  <a:srgbClr val="0000FF"/>
                </a:solidFill>
                <a:latin typeface="Arial"/>
                <a:ea typeface="Arial"/>
                <a:cs typeface="Arial"/>
                <a:sym typeface="Arial"/>
              </a:rPr>
              <a:t> führt zu einer Relaxation der Zonula, was eine ausgeprägte Vorwärtsbewegung des Linsen-Iris-Diaphragmas zur Folge hat. </a:t>
            </a:r>
            <a:r>
              <a:rPr b="0" i="0" lang="en-US" sz="1200" u="none" cap="none" strike="noStrike">
                <a:solidFill>
                  <a:schemeClr val="dk1"/>
                </a:solidFill>
                <a:latin typeface="Arial"/>
                <a:ea typeface="Arial"/>
                <a:cs typeface="Arial"/>
                <a:sym typeface="Arial"/>
              </a:rPr>
              <a:t>Dies führt zu einer </a:t>
            </a:r>
            <a:r>
              <a:rPr lang="en-US" sz="1200">
                <a:solidFill>
                  <a:schemeClr val="dk1"/>
                </a:solidFill>
              </a:rPr>
              <a:t>Abflachung</a:t>
            </a:r>
            <a:r>
              <a:rPr b="0" i="0" lang="en-US" sz="1200" u="none" cap="none" strike="noStrike">
                <a:solidFill>
                  <a:schemeClr val="dk1"/>
                </a:solidFill>
                <a:latin typeface="Arial"/>
                <a:ea typeface="Arial"/>
                <a:cs typeface="Arial"/>
                <a:sym typeface="Arial"/>
              </a:rPr>
              <a:t> des Kammerwinkels und bewirkt, </a:t>
            </a:r>
            <a:r>
              <a:rPr lang="en-US" sz="1200">
                <a:solidFill>
                  <a:schemeClr val="dk1"/>
                </a:solidFill>
              </a:rPr>
              <a:t>dass die periphere Iris dem Kammerwinkel anliegt und diesen verschließt</a:t>
            </a:r>
            <a:r>
              <a:rPr b="0" i="0"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das klassische Erscheinungsbild eines durch Topiramat induzierten </a:t>
            </a:r>
            <a:r>
              <a:rPr i="1" lang="en-US" sz="1200">
                <a:solidFill>
                  <a:srgbClr val="0000FF"/>
                </a:solidFill>
                <a:extLst>
                  <a:ext uri="http://customooxmlschemas.google.com/">
                    <go:slidesCustomData xmlns:go="http://customooxmlschemas.google.com/" textRoundtripDataId="92"/>
                  </a:ext>
                </a:extLst>
              </a:rPr>
              <a:t>Engwinkeglaukom</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Starke beidseitige Augenschmerzen sowie verschwommenes Sehen</a:t>
            </a:r>
            <a:endParaRPr/>
          </a:p>
        </p:txBody>
      </p:sp>
      <p:sp>
        <p:nvSpPr>
          <p:cNvPr id="15103" name="Google Shape;15103;p521"/>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07" name="Shape 15107"/>
        <p:cNvGrpSpPr/>
        <p:nvPr/>
      </p:nvGrpSpPr>
      <p:grpSpPr>
        <a:xfrm>
          <a:off x="0" y="0"/>
          <a:ext cx="0" cy="0"/>
          <a:chOff x="0" y="0"/>
          <a:chExt cx="0" cy="0"/>
        </a:xfrm>
      </p:grpSpPr>
      <p:sp>
        <p:nvSpPr>
          <p:cNvPr id="15108" name="Google Shape;15108;p52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109" name="Google Shape;15109;p52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110" name="Google Shape;15110;p52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111" name="Google Shape;15111;p52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112" name="Google Shape;15112;p52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113" name="Google Shape;15113;p52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114" name="Google Shape;15114;p52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115" name="Google Shape;15115;p522"/>
          <p:cNvCxnSpPr>
            <a:stCxn id="1510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116" name="Google Shape;15116;p522"/>
          <p:cNvCxnSpPr>
            <a:stCxn id="1510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117" name="Google Shape;15117;p522"/>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118" name="Google Shape;15118;p52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119" name="Google Shape;15119;p52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120" name="Google Shape;15120;p52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121" name="Google Shape;15121;p52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122" name="Google Shape;15122;p52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123" name="Google Shape;15123;p52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5124" name="Google Shape;15124;p52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5125" name="Google Shape;15125;p52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126" name="Google Shape;15126;p522"/>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5127" name="Google Shape;15127;p52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128" name="Google Shape;15128;p522"/>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129" name="Google Shape;15129;p522"/>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5130" name="Google Shape;15130;p52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131" name="Google Shape;15131;p52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132" name="Google Shape;15132;p52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133" name="Google Shape;15133;p52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134" name="Google Shape;15134;p52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135" name="Google Shape;15135;p52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136" name="Google Shape;15136;p52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137" name="Google Shape;15137;p522"/>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138" name="Google Shape;15138;p522"/>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139" name="Google Shape;15139;p522"/>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140" name="Google Shape;15140;p522"/>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141" name="Google Shape;15141;p522"/>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5142" name="Google Shape;15142;p522"/>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5143" name="Google Shape;15143;p522"/>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5144" name="Google Shape;15144;p522"/>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5145" name="Google Shape;15145;p522"/>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5146" name="Google Shape;15146;p522"/>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5147" name="Google Shape;15147;p522"/>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148" name="Google Shape;15148;p52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149" name="Google Shape;15149;p52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150" name="Google Shape;15150;p52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151" name="Google Shape;15151;p52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5152" name="Google Shape;15152;p52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153" name="Google Shape;15153;p52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154" name="Google Shape;15154;p522"/>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5155" name="Google Shape;15155;p522"/>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5156" name="Google Shape;15156;p522"/>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5157" name="Google Shape;15157;p522"/>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5158" name="Google Shape;15158;p522"/>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0000FF"/>
                </a:solidFill>
              </a:rPr>
              <a:t> Engwinkelglaukom</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ziliochoroidaler </a:t>
            </a:r>
            <a:r>
              <a:rPr lang="en-US" sz="1200">
                <a:solidFill>
                  <a:srgbClr val="0000FF"/>
                </a:solidFill>
              </a:rPr>
              <a:t>Effusion</a:t>
            </a:r>
            <a:r>
              <a:rPr b="0" i="0" lang="en-US" sz="1200" u="none" cap="none" strike="noStrike">
                <a:solidFill>
                  <a:srgbClr val="0000FF"/>
                </a:solidFill>
                <a:latin typeface="Arial"/>
                <a:ea typeface="Arial"/>
                <a:cs typeface="Arial"/>
                <a:sym typeface="Arial"/>
              </a:rPr>
              <a:t> führt zu einer Relaxation der Zonula, was eine ausgeprägte Vorwärtsbewegung des Linsen-Iris-Diaphragmas zur Folge hat. </a:t>
            </a:r>
            <a:r>
              <a:rPr b="0" i="0" lang="en-US" sz="1200" u="none" cap="none" strike="noStrike">
                <a:solidFill>
                  <a:schemeClr val="dk1"/>
                </a:solidFill>
                <a:latin typeface="Arial"/>
                <a:ea typeface="Arial"/>
                <a:cs typeface="Arial"/>
                <a:sym typeface="Arial"/>
              </a:rPr>
              <a:t>Dies führt zu einer </a:t>
            </a:r>
            <a:r>
              <a:rPr lang="en-US" sz="1200">
                <a:solidFill>
                  <a:schemeClr val="dk1"/>
                </a:solidFill>
              </a:rPr>
              <a:t>Abflachung</a:t>
            </a:r>
            <a:r>
              <a:rPr b="0" i="0" lang="en-US" sz="1200" u="none" cap="none" strike="noStrike">
                <a:solidFill>
                  <a:schemeClr val="dk1"/>
                </a:solidFill>
                <a:latin typeface="Arial"/>
                <a:ea typeface="Arial"/>
                <a:cs typeface="Arial"/>
                <a:sym typeface="Arial"/>
              </a:rPr>
              <a:t> des Kammerwinkels und bewirkt, </a:t>
            </a:r>
            <a:r>
              <a:rPr lang="en-US" sz="1200">
                <a:solidFill>
                  <a:schemeClr val="dk1"/>
                </a:solidFill>
              </a:rPr>
              <a:t>dass die periphere Iris dem Kammerwinkel anliegt und diesen verschließt</a:t>
            </a:r>
            <a:r>
              <a:rPr b="0" i="0"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das klassische Erscheinungsbild eines durch Topiramat induzierten </a:t>
            </a:r>
            <a:r>
              <a:rPr i="1" lang="en-US" sz="1200">
                <a:solidFill>
                  <a:srgbClr val="0000FF"/>
                </a:solidFill>
              </a:rPr>
              <a:t>Engwinkeglaukom</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Starke beidseitige Augenschmerzen sowie verschwommenes Sehen</a:t>
            </a:r>
            <a:endParaRPr/>
          </a:p>
        </p:txBody>
      </p:sp>
      <p:sp>
        <p:nvSpPr>
          <p:cNvPr id="15159" name="Google Shape;15159;p522"/>
          <p:cNvSpPr/>
          <p:nvPr/>
        </p:nvSpPr>
        <p:spPr>
          <a:xfrm>
            <a:off x="1087438" y="5610225"/>
            <a:ext cx="838200" cy="234950"/>
          </a:xfrm>
          <a:prstGeom prst="rect">
            <a:avLst/>
          </a:prstGeom>
          <a:solidFill>
            <a:schemeClr val="accent1"/>
          </a:solidFill>
          <a:ln cap="flat" cmpd="sng" w="25400">
            <a:solidFill>
              <a:srgbClr val="9494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einseitig vs. beidseitig</a:t>
            </a:r>
            <a:endParaRPr b="0" i="0" sz="800" u="none" cap="none" strike="noStrike">
              <a:solidFill>
                <a:schemeClr val="dk1"/>
              </a:solidFill>
              <a:latin typeface="Arial"/>
              <a:ea typeface="Arial"/>
              <a:cs typeface="Arial"/>
              <a:sym typeface="Arial"/>
            </a:endParaRPr>
          </a:p>
        </p:txBody>
      </p:sp>
      <p:sp>
        <p:nvSpPr>
          <p:cNvPr id="15160" name="Google Shape;15160;p522"/>
          <p:cNvSpPr/>
          <p:nvPr/>
        </p:nvSpPr>
        <p:spPr>
          <a:xfrm>
            <a:off x="3937000" y="5910263"/>
            <a:ext cx="1463675" cy="4699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5161" name="Google Shape;15161;p522"/>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65" name="Shape 15165"/>
        <p:cNvGrpSpPr/>
        <p:nvPr/>
      </p:nvGrpSpPr>
      <p:grpSpPr>
        <a:xfrm>
          <a:off x="0" y="0"/>
          <a:ext cx="0" cy="0"/>
          <a:chOff x="0" y="0"/>
          <a:chExt cx="0" cy="0"/>
        </a:xfrm>
      </p:grpSpPr>
      <p:sp>
        <p:nvSpPr>
          <p:cNvPr id="15166" name="Google Shape;15166;p52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167" name="Google Shape;15167;p52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168" name="Google Shape;15168;p52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169" name="Google Shape;15169;p52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170" name="Google Shape;15170;p52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171" name="Google Shape;15171;p52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172" name="Google Shape;15172;p52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173" name="Google Shape;15173;p523"/>
          <p:cNvCxnSpPr>
            <a:stCxn id="1516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174" name="Google Shape;15174;p523"/>
          <p:cNvCxnSpPr>
            <a:stCxn id="1516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175" name="Google Shape;15175;p52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176" name="Google Shape;15176;p52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177" name="Google Shape;15177;p52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178" name="Google Shape;15178;p52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179" name="Google Shape;15179;p52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180" name="Google Shape;15180;p52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181" name="Google Shape;15181;p52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5182" name="Google Shape;15182;p52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5183" name="Google Shape;15183;p52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184" name="Google Shape;15184;p52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5185" name="Google Shape;15185;p52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186" name="Google Shape;15186;p523"/>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187" name="Google Shape;15187;p523"/>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5188" name="Google Shape;15188;p52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189" name="Google Shape;15189;p52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190" name="Google Shape;15190;p52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191" name="Google Shape;15191;p52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192" name="Google Shape;15192;p52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193" name="Google Shape;15193;p52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194" name="Google Shape;15194;p52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195" name="Google Shape;15195;p523"/>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196" name="Google Shape;15196;p52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197" name="Google Shape;15197;p52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198" name="Google Shape;15198;p523"/>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199" name="Google Shape;15199;p523"/>
          <p:cNvSpPr txBox="1"/>
          <p:nvPr/>
        </p:nvSpPr>
        <p:spPr>
          <a:xfrm>
            <a:off x="6700838" y="4805363"/>
            <a:ext cx="1616075"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Arzneimittelinduziert</a:t>
            </a:r>
            <a:endParaRPr/>
          </a:p>
        </p:txBody>
      </p:sp>
      <p:cxnSp>
        <p:nvCxnSpPr>
          <p:cNvPr id="15200" name="Google Shape;15200;p523"/>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5201" name="Google Shape;15201;p523"/>
          <p:cNvCxnSpPr/>
          <p:nvPr/>
        </p:nvCxnSpPr>
        <p:spPr>
          <a:xfrm>
            <a:off x="6488113" y="427037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5202" name="Google Shape;15202;p523"/>
          <p:cNvCxnSpPr/>
          <p:nvPr/>
        </p:nvCxnSpPr>
        <p:spPr>
          <a:xfrm>
            <a:off x="6491288" y="4632325"/>
            <a:ext cx="220662" cy="0"/>
          </a:xfrm>
          <a:prstGeom prst="straightConnector1">
            <a:avLst/>
          </a:prstGeom>
          <a:noFill/>
          <a:ln cap="flat" cmpd="sng" w="9525">
            <a:solidFill>
              <a:schemeClr val="accent1"/>
            </a:solidFill>
            <a:prstDash val="solid"/>
            <a:round/>
            <a:headEnd len="sm" w="sm" type="none"/>
            <a:tailEnd len="sm" w="sm" type="none"/>
          </a:ln>
        </p:spPr>
      </p:cxnSp>
      <p:cxnSp>
        <p:nvCxnSpPr>
          <p:cNvPr id="15203" name="Google Shape;15203;p523"/>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sp>
        <p:nvSpPr>
          <p:cNvPr id="15204" name="Google Shape;15204;p523"/>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BFBFBF"/>
                </a:solidFill>
                <a:latin typeface="Arial"/>
                <a:ea typeface="Arial"/>
                <a:cs typeface="Arial"/>
                <a:sym typeface="Arial"/>
              </a:rPr>
              <a:t>ROP</a:t>
            </a:r>
            <a:endParaRPr/>
          </a:p>
        </p:txBody>
      </p:sp>
      <p:cxnSp>
        <p:nvCxnSpPr>
          <p:cNvPr id="15205" name="Google Shape;15205;p523"/>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206" name="Google Shape;15206;p52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207" name="Google Shape;15207;p52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208" name="Google Shape;15208;p52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209" name="Google Shape;15209;p52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5210" name="Google Shape;15210;p52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211" name="Google Shape;15211;p52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212" name="Google Shape;15212;p523"/>
          <p:cNvSpPr txBox="1"/>
          <p:nvPr/>
        </p:nvSpPr>
        <p:spPr>
          <a:xfrm>
            <a:off x="5942013" y="5592763"/>
            <a:ext cx="2505075" cy="523875"/>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Wofür steht </a:t>
            </a:r>
            <a:r>
              <a:rPr b="0" i="0" lang="en-US" sz="1200" u="none" cap="none" strike="noStrike">
                <a:solidFill>
                  <a:srgbClr val="BFBFBF"/>
                </a:solidFill>
                <a:latin typeface="Arial"/>
                <a:ea typeface="Arial"/>
                <a:cs typeface="Arial"/>
                <a:sym typeface="Arial"/>
              </a:rPr>
              <a:t>ROP</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Frühgeborenen-Retinopathie</a:t>
            </a:r>
            <a:endParaRPr/>
          </a:p>
        </p:txBody>
      </p:sp>
      <p:sp>
        <p:nvSpPr>
          <p:cNvPr id="15213" name="Google Shape;15213;p523"/>
          <p:cNvSpPr txBox="1"/>
          <p:nvPr/>
        </p:nvSpPr>
        <p:spPr>
          <a:xfrm>
            <a:off x="3903663" y="5248275"/>
            <a:ext cx="5005387" cy="1077913"/>
          </a:xfrm>
          <a:prstGeom prst="rect">
            <a:avLst/>
          </a:prstGeom>
          <a:solidFill>
            <a:srgbClr val="CCFFCC"/>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Das </a:t>
            </a:r>
            <a:r>
              <a:rPr b="0" i="0" lang="en-US" sz="1200" u="none" cap="none" strike="noStrike">
                <a:solidFill>
                  <a:srgbClr val="BFBFBF"/>
                </a:solidFill>
                <a:latin typeface="Arial"/>
                <a:ea typeface="Arial"/>
                <a:cs typeface="Arial"/>
                <a:sym typeface="Arial"/>
              </a:rPr>
              <a:t>Glaukom</a:t>
            </a:r>
            <a:r>
              <a:rPr b="0" i="1" lang="en-US" sz="1200" u="none" cap="none" strike="noStrike">
                <a:solidFill>
                  <a:srgbClr val="BFBFBF"/>
                </a:solidFill>
                <a:latin typeface="Arial"/>
                <a:ea typeface="Arial"/>
                <a:cs typeface="Arial"/>
                <a:sym typeface="Arial"/>
              </a:rPr>
              <a:t>-Buch erwähnt konkret bestimmte Medikamente – welche?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--Steroide</a:t>
            </a:r>
            <a:endParaRPr/>
          </a:p>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--Topiramat</a:t>
            </a:r>
            <a:endParaRPr/>
          </a:p>
        </p:txBody>
      </p:sp>
      <p:sp>
        <p:nvSpPr>
          <p:cNvPr id="15214" name="Google Shape;15214;p523"/>
          <p:cNvSpPr txBox="1"/>
          <p:nvPr/>
        </p:nvSpPr>
        <p:spPr>
          <a:xfrm>
            <a:off x="571500" y="4338638"/>
            <a:ext cx="4986300" cy="11646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Kurz gesagt, wie funktioniert der Mechanismus des steroidinduzierten Glaukoms?</a:t>
            </a:r>
            <a:endParaRPr/>
          </a:p>
          <a:p>
            <a:pPr indent="0" lvl="0" marL="0" marR="0" rtl="0" algn="l">
              <a:spcBef>
                <a:spcPts val="0"/>
              </a:spcBef>
              <a:spcAft>
                <a:spcPts val="0"/>
              </a:spcAft>
              <a:buNone/>
            </a:pPr>
            <a:r>
              <a:rPr lang="en-US" sz="1200">
                <a:solidFill>
                  <a:srgbClr val="BFBFBF"/>
                </a:solidFill>
              </a:rPr>
              <a:t>Erhöhter Kammerwasserabflusswiderstand am Trabekelmaschenwerk</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Haben Kinder ein erhöhtes Risiko für ein steroidinduziertes Glaukom?</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Ja, wenn … sie jünger als 6 Jahre sind</a:t>
            </a:r>
            <a:endParaRPr/>
          </a:p>
        </p:txBody>
      </p:sp>
      <p:sp>
        <p:nvSpPr>
          <p:cNvPr id="15215" name="Google Shape;15215;p523"/>
          <p:cNvSpPr txBox="1"/>
          <p:nvPr/>
        </p:nvSpPr>
        <p:spPr>
          <a:xfrm>
            <a:off x="614363" y="2236788"/>
            <a:ext cx="483870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Was sind die häufigsten Indikationen für die Anwendung von Topiramat?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Migräneprophylaxe</a:t>
            </a:r>
            <a:endParaRPr/>
          </a:p>
        </p:txBody>
      </p:sp>
      <p:sp>
        <p:nvSpPr>
          <p:cNvPr id="15216" name="Google Shape;15216;p523"/>
          <p:cNvSpPr txBox="1"/>
          <p:nvPr/>
        </p:nvSpPr>
        <p:spPr>
          <a:xfrm>
            <a:off x="301625" y="2139950"/>
            <a:ext cx="5729400" cy="3350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sind die beiden häufigsten Indikationen für die Anwendung von Topiramat?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--Migräneprophylaxe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--Idiopathische intrakranielle Hypertonie</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Handelt es sich bei dem durch Topiramat verursachten Glaukom um ein Offenwinkel- oder ein Engwinkelglaukom?</a:t>
            </a:r>
            <a:endParaRPr/>
          </a:p>
          <a:p>
            <a:pPr indent="0" lvl="0" marL="0" marR="0" rtl="0" algn="l">
              <a:spcBef>
                <a:spcPts val="0"/>
              </a:spcBef>
              <a:spcAft>
                <a:spcPts val="0"/>
              </a:spcAft>
              <a:buNone/>
            </a:pPr>
            <a:r>
              <a:rPr lang="en-US" sz="1200">
                <a:solidFill>
                  <a:srgbClr val="0000FF"/>
                </a:solidFill>
              </a:rPr>
              <a:t> Engwinkelglaukom</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funktioniert der Mechanismus des Kammerwinkelverschlusses?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ziliochoroidaler </a:t>
            </a:r>
            <a:r>
              <a:rPr lang="en-US" sz="1200">
                <a:solidFill>
                  <a:srgbClr val="0000FF"/>
                </a:solidFill>
              </a:rPr>
              <a:t>Effusion</a:t>
            </a:r>
            <a:r>
              <a:rPr b="0" i="0" lang="en-US" sz="1200" u="none" cap="none" strike="noStrike">
                <a:solidFill>
                  <a:srgbClr val="0000FF"/>
                </a:solidFill>
                <a:latin typeface="Arial"/>
                <a:ea typeface="Arial"/>
                <a:cs typeface="Arial"/>
                <a:sym typeface="Arial"/>
              </a:rPr>
              <a:t> führt zu einer Relaxation der Zonula, was eine ausgeprägte Vorwärtsbewegung des Linsen-Iris-Diaphragmas zur Folge hat. </a:t>
            </a:r>
            <a:r>
              <a:rPr b="0" i="0" lang="en-US" sz="1200" u="none" cap="none" strike="noStrike">
                <a:solidFill>
                  <a:schemeClr val="dk1"/>
                </a:solidFill>
                <a:latin typeface="Arial"/>
                <a:ea typeface="Arial"/>
                <a:cs typeface="Arial"/>
                <a:sym typeface="Arial"/>
              </a:rPr>
              <a:t>Dies führt zu einer </a:t>
            </a:r>
            <a:r>
              <a:rPr lang="en-US" sz="1200">
                <a:solidFill>
                  <a:schemeClr val="dk1"/>
                </a:solidFill>
              </a:rPr>
              <a:t>Abflachung</a:t>
            </a:r>
            <a:r>
              <a:rPr b="0" i="0" lang="en-US" sz="1200" u="none" cap="none" strike="noStrike">
                <a:solidFill>
                  <a:schemeClr val="dk1"/>
                </a:solidFill>
                <a:latin typeface="Arial"/>
                <a:ea typeface="Arial"/>
                <a:cs typeface="Arial"/>
                <a:sym typeface="Arial"/>
              </a:rPr>
              <a:t> des Kammerwinkels und bewirkt, </a:t>
            </a:r>
            <a:r>
              <a:rPr lang="en-US" sz="1200">
                <a:solidFill>
                  <a:schemeClr val="dk1"/>
                </a:solidFill>
              </a:rPr>
              <a:t>dass die periphere Iris dem Kammerwinkel anliegt und diesen verschließt</a:t>
            </a:r>
            <a:r>
              <a:rPr b="0" i="0"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t/>
            </a:r>
            <a:endParaRPr b="0" i="0" sz="16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das klassische Erscheinungsbild eines durch Topiramat induzierten </a:t>
            </a:r>
            <a:r>
              <a:rPr i="1" lang="en-US" sz="1200">
                <a:solidFill>
                  <a:srgbClr val="0000FF"/>
                </a:solidFill>
              </a:rPr>
              <a:t>Engwinkeglaukom</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Starke beidseitige Augenschmerzen sowie verschwommenes Sehen</a:t>
            </a:r>
            <a:endParaRPr/>
          </a:p>
        </p:txBody>
      </p:sp>
      <p:sp>
        <p:nvSpPr>
          <p:cNvPr id="15217" name="Google Shape;15217;p523"/>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3" name="Shape 913"/>
        <p:cNvGrpSpPr/>
        <p:nvPr/>
      </p:nvGrpSpPr>
      <p:grpSpPr>
        <a:xfrm>
          <a:off x="0" y="0"/>
          <a:ext cx="0" cy="0"/>
          <a:chOff x="0" y="0"/>
          <a:chExt cx="0" cy="0"/>
        </a:xfrm>
      </p:grpSpPr>
      <p:sp>
        <p:nvSpPr>
          <p:cNvPr id="914" name="Google Shape;914;p5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915" name="Google Shape;915;p5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16" name="Google Shape;916;p56"/>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917" name="Google Shape;917;p56"/>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918" name="Google Shape;918;p56"/>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919" name="Google Shape;919;p56"/>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920" name="Google Shape;920;p56"/>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921" name="Google Shape;921;p56"/>
          <p:cNvSpPr txBox="1"/>
          <p:nvPr/>
        </p:nvSpPr>
        <p:spPr>
          <a:xfrm>
            <a:off x="3378200" y="2478088"/>
            <a:ext cx="5578500" cy="3104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unreife Sklera ist biegsam/elastisch. Daher kann ein anhaltend überdurchschnittlich hoher Augeninnendruck (IOD) zu einer </a:t>
            </a:r>
            <a:r>
              <a:rPr lang="en-US" sz="1200">
                <a:solidFill>
                  <a:srgbClr val="BFBFBF"/>
                </a:solidFill>
              </a:rPr>
              <a:t>Dehnung</a:t>
            </a:r>
            <a:r>
              <a:rPr b="0" i="0" lang="en-US" sz="1200" u="none" cap="none" strike="noStrike">
                <a:solidFill>
                  <a:srgbClr val="BFBFBF"/>
                </a:solidFill>
                <a:latin typeface="Arial"/>
                <a:ea typeface="Arial"/>
                <a:cs typeface="Arial"/>
                <a:sym typeface="Arial"/>
              </a:rPr>
              <a:t> führen, wodurch sich die Größe des Auges einschließlich seiner Achsenlänge vergrößert.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zwei Aspekte im Zusammenhang mit der Achsenlänge, die die diagnostischen Kriterien für ein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erfüllen. Der eine ist die Achsenlänge selbst; was ist der andere?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Axiale Myopie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Ebenso gibt es zwei Möglichkeiten, wie die Achsenlänge und die Myopie die Kriterien erfüllen können.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Der erste ist „statisch“: Ist die aktuelle AL </a:t>
            </a:r>
            <a:r>
              <a:rPr b="0" i="1" lang="en-US" sz="1200" u="none" cap="none" strike="noStrike">
                <a:solidFill>
                  <a:srgbClr val="BFBFBF"/>
                </a:solidFill>
                <a:latin typeface="Arial"/>
                <a:ea typeface="Arial"/>
                <a:cs typeface="Arial"/>
                <a:sym typeface="Arial"/>
              </a:rPr>
              <a:t>oder </a:t>
            </a:r>
            <a:r>
              <a:rPr b="0" i="0" lang="en-US" sz="1200" u="none" cap="none" strike="noStrike">
                <a:solidFill>
                  <a:srgbClr val="BFBFBF"/>
                </a:solidFill>
                <a:latin typeface="Arial"/>
                <a:ea typeface="Arial"/>
                <a:cs typeface="Arial"/>
                <a:sym typeface="Arial"/>
              </a:rPr>
              <a:t>Myopie deutlich größer als erwartet?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zweite ist „dynamisch“: Schreitet die AL </a:t>
            </a:r>
            <a:r>
              <a:rPr b="0" i="1" lang="en-US" sz="1200" u="none" cap="none" strike="noStrike">
                <a:solidFill>
                  <a:srgbClr val="BFBFBF"/>
                </a:solidFill>
                <a:latin typeface="Arial"/>
                <a:ea typeface="Arial"/>
                <a:cs typeface="Arial"/>
                <a:sym typeface="Arial"/>
              </a:rPr>
              <a:t>oder </a:t>
            </a:r>
            <a:r>
              <a:rPr b="0" i="0" lang="en-US" sz="1200" u="none" cap="none" strike="noStrike">
                <a:solidFill>
                  <a:srgbClr val="BFBFBF"/>
                </a:solidFill>
                <a:latin typeface="Arial"/>
                <a:ea typeface="Arial"/>
                <a:cs typeface="Arial"/>
                <a:sym typeface="Arial"/>
              </a:rPr>
              <a:t>Myopie schneller </a:t>
            </a:r>
            <a:r>
              <a:rPr b="1" i="0" lang="en-US" sz="1200" u="none" cap="none" strike="noStrike">
                <a:solidFill>
                  <a:srgbClr val="BFBFBF"/>
                </a:solidFill>
                <a:latin typeface="Arial"/>
                <a:ea typeface="Arial"/>
                <a:cs typeface="Arial"/>
                <a:sym typeface="Arial"/>
              </a:rPr>
              <a:t>voran </a:t>
            </a:r>
            <a:r>
              <a:rPr b="0" i="0" lang="en-US" sz="1200" u="none" cap="none" strike="noStrike">
                <a:solidFill>
                  <a:srgbClr val="BFBFBF"/>
                </a:solidFill>
                <a:latin typeface="Arial"/>
                <a:ea typeface="Arial"/>
                <a:cs typeface="Arial"/>
                <a:sym typeface="Arial"/>
              </a:rPr>
              <a:t>als erwartet?</a:t>
            </a:r>
            <a:endParaRPr/>
          </a:p>
        </p:txBody>
      </p:sp>
      <p:sp>
        <p:nvSpPr>
          <p:cNvPr id="922" name="Google Shape;922;p56"/>
          <p:cNvSpPr txBox="1"/>
          <p:nvPr/>
        </p:nvSpPr>
        <p:spPr>
          <a:xfrm>
            <a:off x="3392488" y="3089275"/>
            <a:ext cx="4038600" cy="1349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Begriff wird verwendet, um das mit dem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verbundene vergrößerte Auge zu beschreiben?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„Buphthalmus“</a:t>
            </a:r>
            <a:endParaRPr b="0" i="0"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t/>
            </a:r>
            <a:endParaRPr b="0" i="1"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FF84"/>
                </a:solidFill>
                <a:latin typeface="Arial"/>
                <a:ea typeface="Arial"/>
                <a:cs typeface="Arial"/>
                <a:sym typeface="Arial"/>
              </a:rPr>
              <a:t>Was bedeutet </a:t>
            </a:r>
            <a:r>
              <a:rPr b="0" i="0" lang="en-US" sz="1200" u="none" cap="none" strike="noStrike">
                <a:solidFill>
                  <a:srgbClr val="FFFF84"/>
                </a:solidFill>
                <a:latin typeface="Arial"/>
                <a:ea typeface="Arial"/>
                <a:cs typeface="Arial"/>
                <a:sym typeface="Arial"/>
              </a:rPr>
              <a:t>„Buphthalmus“ </a:t>
            </a:r>
            <a:r>
              <a:rPr b="0" i="1" lang="en-US" sz="1200" u="none" cap="none" strike="noStrike">
                <a:solidFill>
                  <a:srgbClr val="FFFF84"/>
                </a:solidFill>
                <a:latin typeface="Arial"/>
                <a:ea typeface="Arial"/>
                <a:cs typeface="Arial"/>
                <a:sym typeface="Arial"/>
              </a:rPr>
              <a:t>auf Englisch?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„Ochsenauge“</a:t>
            </a:r>
            <a:endParaRPr/>
          </a:p>
        </p:txBody>
      </p:sp>
      <p:sp>
        <p:nvSpPr>
          <p:cNvPr id="923" name="Google Shape;923;p5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24" name="Google Shape;924;p56"/>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925" name="Google Shape;925;p56"/>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926" name="Google Shape;926;p5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5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21" name="Shape 15221"/>
        <p:cNvGrpSpPr/>
        <p:nvPr/>
      </p:nvGrpSpPr>
      <p:grpSpPr>
        <a:xfrm>
          <a:off x="0" y="0"/>
          <a:ext cx="0" cy="0"/>
          <a:chOff x="0" y="0"/>
          <a:chExt cx="0" cy="0"/>
        </a:xfrm>
      </p:grpSpPr>
      <p:sp>
        <p:nvSpPr>
          <p:cNvPr id="15222" name="Google Shape;15222;p52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id="15223" name="Google Shape;15223;p524"/>
          <p:cNvPicPr preferRelativeResize="0"/>
          <p:nvPr/>
        </p:nvPicPr>
        <p:blipFill rotWithShape="1">
          <a:blip r:embed="rId3">
            <a:alphaModFix/>
          </a:blip>
          <a:srcRect b="0" l="0" r="0" t="0"/>
          <a:stretch/>
        </p:blipFill>
        <p:spPr>
          <a:xfrm>
            <a:off x="800100" y="2066925"/>
            <a:ext cx="7543800" cy="2724150"/>
          </a:xfrm>
          <a:prstGeom prst="rect">
            <a:avLst/>
          </a:prstGeom>
          <a:noFill/>
          <a:ln>
            <a:noFill/>
          </a:ln>
        </p:spPr>
      </p:pic>
      <p:sp>
        <p:nvSpPr>
          <p:cNvPr id="15224" name="Google Shape;15224;p524"/>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5225" name="Google Shape;15225;p524"/>
          <p:cNvSpPr txBox="1"/>
          <p:nvPr/>
        </p:nvSpPr>
        <p:spPr>
          <a:xfrm>
            <a:off x="1479550" y="5905500"/>
            <a:ext cx="6184900" cy="6477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Der Vollständigkeit halber: Die vollständige Liste der sekundären Glaukome im Zusammenhang mit </a:t>
            </a:r>
            <a:r>
              <a:rPr b="0" i="1" lang="en-US" sz="1200" u="none" cap="none" strike="noStrike">
                <a:solidFill>
                  <a:schemeClr val="dk1"/>
                </a:solidFill>
                <a:latin typeface="Arial"/>
                <a:ea typeface="Arial"/>
                <a:cs typeface="Arial"/>
                <a:sym typeface="Arial"/>
              </a:rPr>
              <a:t>erworbenen Augenerkrankungen</a:t>
            </a:r>
            <a:endParaRPr/>
          </a:p>
        </p:txBody>
      </p:sp>
    </p:spTree>
  </p:cSld>
  <p:clrMapOvr>
    <a:masterClrMapping/>
  </p:clrMapOvr>
</p:sld>
</file>

<file path=ppt/slides/slide5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29" name="Shape 15229"/>
        <p:cNvGrpSpPr/>
        <p:nvPr/>
      </p:nvGrpSpPr>
      <p:grpSpPr>
        <a:xfrm>
          <a:off x="0" y="0"/>
          <a:ext cx="0" cy="0"/>
          <a:chOff x="0" y="0"/>
          <a:chExt cx="0" cy="0"/>
        </a:xfrm>
      </p:grpSpPr>
      <p:sp>
        <p:nvSpPr>
          <p:cNvPr id="15230" name="Google Shape;15230;p52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231" name="Google Shape;15231;p52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232" name="Google Shape;15232;p52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233" name="Google Shape;15233;p52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234" name="Google Shape;15234;p52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235" name="Google Shape;15235;p52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236" name="Google Shape;15236;p52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237" name="Google Shape;15237;p525"/>
          <p:cNvCxnSpPr>
            <a:stCxn id="1523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238" name="Google Shape;15238;p525"/>
          <p:cNvCxnSpPr>
            <a:stCxn id="1523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239" name="Google Shape;15239;p52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240" name="Google Shape;15240;p52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241" name="Google Shape;15241;p52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242" name="Google Shape;15242;p52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243" name="Google Shape;15243;p52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244" name="Google Shape;15244;p52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245" name="Google Shape;15245;p52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246" name="Google Shape;15246;p52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247" name="Google Shape;15247;p525"/>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248" name="Google Shape;15248;p52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249" name="Google Shape;15249;p525"/>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250" name="Google Shape;15250;p52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251" name="Google Shape;15251;p52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252" name="Google Shape;15252;p52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253" name="Google Shape;15253;p52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254" name="Google Shape;15254;p52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255" name="Google Shape;15255;p52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256" name="Google Shape;15256;p52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257" name="Google Shape;15257;p52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258" name="Google Shape;15258;p525"/>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259" name="Google Shape;15259;p52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260" name="Google Shape;15260;p525"/>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261" name="Google Shape;15261;p52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262" name="Google Shape;15262;p52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263" name="Google Shape;15263;p52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264" name="Google Shape;15264;p52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265" name="Google Shape;15265;p52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266" name="Google Shape;15266;p52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267" name="Google Shape;15267;p52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268" name="Google Shape;15268;p525"/>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269" name="Google Shape;15269;p525"/>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270" name="Google Shape;15270;p525"/>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271" name="Google Shape;15271;p525"/>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272" name="Google Shape;15272;p525"/>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273" name="Google Shape;15273;p525"/>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274" name="Google Shape;15274;p525"/>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275" name="Google Shape;15275;p525"/>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276" name="Google Shape;15276;p525"/>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277" name="Google Shape;15277;p525"/>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93"/>
                  </a:ext>
                </a:extLst>
              </a:rPr>
              <a:t>CE</a:t>
            </a:r>
            <a:r>
              <a:rPr b="0" i="1" lang="en-US" sz="1200" u="none" cap="none" strike="noStrike">
                <a:solidFill>
                  <a:schemeClr val="dk1"/>
                </a:solidFill>
                <a:latin typeface="Arial"/>
                <a:ea typeface="Arial"/>
                <a:cs typeface="Arial"/>
                <a:sym typeface="Arial"/>
              </a:rPr>
              <a:t> bei Kindern“ allgemein bekannt?</a:t>
            </a:r>
            <a:endParaRPr/>
          </a:p>
          <a:p>
            <a:pPr indent="0" lvl="0" marL="0" marR="0" rtl="0" algn="l">
              <a:spcBef>
                <a:spcPts val="0"/>
              </a:spcBef>
              <a:spcAft>
                <a:spcPts val="0"/>
              </a:spcAft>
              <a:buNone/>
            </a:pPr>
            <a:r>
              <a:rPr lang="en-US" sz="1200">
                <a:solidFill>
                  <a:srgbClr val="C0D6D6"/>
                </a:solidFill>
              </a:rPr>
              <a:t>Aphakieglaukom</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81" name="Shape 15281"/>
        <p:cNvGrpSpPr/>
        <p:nvPr/>
      </p:nvGrpSpPr>
      <p:grpSpPr>
        <a:xfrm>
          <a:off x="0" y="0"/>
          <a:ext cx="0" cy="0"/>
          <a:chOff x="0" y="0"/>
          <a:chExt cx="0" cy="0"/>
        </a:xfrm>
      </p:grpSpPr>
      <p:sp>
        <p:nvSpPr>
          <p:cNvPr id="15282" name="Google Shape;15282;p52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283" name="Google Shape;15283;p52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284" name="Google Shape;15284;p52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285" name="Google Shape;15285;p52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286" name="Google Shape;15286;p52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287" name="Google Shape;15287;p52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288" name="Google Shape;15288;p52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289" name="Google Shape;15289;p526"/>
          <p:cNvCxnSpPr>
            <a:stCxn id="1528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290" name="Google Shape;15290;p526"/>
          <p:cNvCxnSpPr>
            <a:stCxn id="15283"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291" name="Google Shape;15291;p52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5292" name="Google Shape;15292;p52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293" name="Google Shape;15293;p52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294" name="Google Shape;15294;p52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295" name="Google Shape;15295;p52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296" name="Google Shape;15296;p52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297" name="Google Shape;15297;p52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298" name="Google Shape;15298;p52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299" name="Google Shape;15299;p526"/>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300" name="Google Shape;15300;p52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301" name="Google Shape;15301;p526"/>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302" name="Google Shape;15302;p52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303" name="Google Shape;15303;p52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304" name="Google Shape;15304;p52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305" name="Google Shape;15305;p52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306" name="Google Shape;15306;p52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307" name="Google Shape;15307;p52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308" name="Google Shape;15308;p52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309" name="Google Shape;15309;p52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310" name="Google Shape;15310;p526"/>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311" name="Google Shape;15311;p52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312" name="Google Shape;15312;p52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313" name="Google Shape;15313;p52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314" name="Google Shape;15314;p52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315" name="Google Shape;15315;p52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316" name="Google Shape;15316;p52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317" name="Google Shape;15317;p52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318" name="Google Shape;15318;p52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319" name="Google Shape;15319;p52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320" name="Google Shape;15320;p526"/>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321" name="Google Shape;15321;p526"/>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322" name="Google Shape;15322;p526"/>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323" name="Google Shape;15323;p526"/>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324" name="Google Shape;15324;p526"/>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325" name="Google Shape;15325;p526"/>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326" name="Google Shape;15326;p526"/>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327" name="Google Shape;15327;p526"/>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328" name="Google Shape;15328;p526"/>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329" name="Google Shape;15329;p526"/>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Sehr häufig – bis zur Hälfte der Kinder entwickelt es</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33" name="Shape 15333"/>
        <p:cNvGrpSpPr/>
        <p:nvPr/>
      </p:nvGrpSpPr>
      <p:grpSpPr>
        <a:xfrm>
          <a:off x="0" y="0"/>
          <a:ext cx="0" cy="0"/>
          <a:chOff x="0" y="0"/>
          <a:chExt cx="0" cy="0"/>
        </a:xfrm>
      </p:grpSpPr>
      <p:sp>
        <p:nvSpPr>
          <p:cNvPr id="15334" name="Google Shape;15334;p52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335" name="Google Shape;15335;p52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336" name="Google Shape;15336;p52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337" name="Google Shape;15337;p52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338" name="Google Shape;15338;p52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339" name="Google Shape;15339;p52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340" name="Google Shape;15340;p52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341" name="Google Shape;15341;p527"/>
          <p:cNvCxnSpPr>
            <a:stCxn id="1533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342" name="Google Shape;15342;p527"/>
          <p:cNvCxnSpPr>
            <a:stCxn id="1533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343" name="Google Shape;15343;p52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344" name="Google Shape;15344;p52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345" name="Google Shape;15345;p52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346" name="Google Shape;15346;p52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347" name="Google Shape;15347;p52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348" name="Google Shape;15348;p52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349" name="Google Shape;15349;p52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350" name="Google Shape;15350;p52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351" name="Google Shape;15351;p527"/>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352" name="Google Shape;15352;p52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353" name="Google Shape;15353;p527"/>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354" name="Google Shape;15354;p52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355" name="Google Shape;15355;p52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356" name="Google Shape;15356;p52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357" name="Google Shape;15357;p52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358" name="Google Shape;15358;p52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359" name="Google Shape;15359;p52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360" name="Google Shape;15360;p52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361" name="Google Shape;15361;p52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362" name="Google Shape;15362;p527"/>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363" name="Google Shape;15363;p52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364" name="Google Shape;15364;p527"/>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365" name="Google Shape;15365;p52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366" name="Google Shape;15366;p52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367" name="Google Shape;15367;p52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368" name="Google Shape;15368;p52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369" name="Google Shape;15369;p52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370" name="Google Shape;15370;p52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371" name="Google Shape;15371;p52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372" name="Google Shape;15372;p527"/>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373" name="Google Shape;15373;p527"/>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374" name="Google Shape;15374;p527"/>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375" name="Google Shape;15375;p527"/>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376" name="Google Shape;15376;p527"/>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377" name="Google Shape;15377;p527"/>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378" name="Google Shape;15378;p527"/>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379" name="Google Shape;15379;p527"/>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380" name="Google Shape;15380;p527"/>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381" name="Google Shape;15381;p527"/>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b="1" lang="en-US" sz="1200">
                <a:solidFill>
                  <a:schemeClr val="dk1"/>
                </a:solidFill>
              </a:rPr>
              <a:t>Aphakieglaukom</a:t>
            </a:r>
            <a:endParaRPr b="1"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
        <p:nvSpPr>
          <p:cNvPr id="15382" name="Google Shape;15382;p527"/>
          <p:cNvSpPr txBox="1"/>
          <p:nvPr/>
        </p:nvSpPr>
        <p:spPr>
          <a:xfrm>
            <a:off x="241300" y="1824050"/>
            <a:ext cx="5994300" cy="1718700"/>
          </a:xfrm>
          <a:prstGeom prst="rect">
            <a:avLst/>
          </a:prstGeom>
          <a:solidFill>
            <a:srgbClr val="EDEDCB"/>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Obwohl dieser Begriff einst zutreffend war, ist er heute in vielen Fällen irreführend. Warum?</a:t>
            </a:r>
            <a:endParaRPr/>
          </a:p>
          <a:p>
            <a:pPr indent="0" lvl="0" marL="0" marR="0" rtl="0" algn="l">
              <a:spcBef>
                <a:spcPts val="0"/>
              </a:spcBef>
              <a:spcAft>
                <a:spcPts val="0"/>
              </a:spcAft>
              <a:buNone/>
            </a:pPr>
            <a:r>
              <a:rPr b="0" i="0" lang="en-US" sz="1200" u="none" cap="none" strike="noStrike">
                <a:solidFill>
                  <a:srgbClr val="EDEDCB"/>
                </a:solidFill>
                <a:latin typeface="Arial"/>
                <a:ea typeface="Arial"/>
                <a:cs typeface="Arial"/>
                <a:sym typeface="Arial"/>
              </a:rPr>
              <a:t>Vielen Kindern wird heute eine Intraokularlinse (IOL) eingesetzt, sodass sie nicht </a:t>
            </a:r>
            <a:r>
              <a:rPr lang="en-US" sz="1200">
                <a:solidFill>
                  <a:srgbClr val="EDEDCB"/>
                </a:solidFill>
              </a:rPr>
              <a:t>aphak</a:t>
            </a:r>
            <a:r>
              <a:rPr b="0" i="0" lang="en-US" sz="1200" u="none" cap="none" strike="noStrike">
                <a:solidFill>
                  <a:srgbClr val="EDEDCB"/>
                </a:solidFill>
                <a:latin typeface="Arial"/>
                <a:ea typeface="Arial"/>
                <a:cs typeface="Arial"/>
                <a:sym typeface="Arial"/>
              </a:rPr>
              <a:t> sind</a:t>
            </a:r>
            <a:endParaRPr/>
          </a:p>
          <a:p>
            <a:pPr indent="0" lvl="0" marL="0" marR="0" rtl="0" algn="l">
              <a:spcBef>
                <a:spcPts val="0"/>
              </a:spcBef>
              <a:spcAft>
                <a:spcPts val="0"/>
              </a:spcAft>
              <a:buNone/>
            </a:pPr>
            <a:r>
              <a:t/>
            </a:r>
            <a:endParaRPr b="0" i="1" sz="1400" u="none" cap="none" strike="noStrike">
              <a:solidFill>
                <a:srgbClr val="EDEDCB"/>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EDEDCB"/>
                </a:solidFill>
                <a:latin typeface="Arial"/>
                <a:ea typeface="Arial"/>
                <a:cs typeface="Arial"/>
                <a:sym typeface="Arial"/>
              </a:rPr>
              <a:t>Welche Gruppe nach einer </a:t>
            </a:r>
            <a:r>
              <a:rPr i="1" lang="en-US" sz="1200">
                <a:solidFill>
                  <a:srgbClr val="EDEDCB"/>
                </a:solidFill>
              </a:rPr>
              <a:t>Kataraktextraktion</a:t>
            </a:r>
            <a:r>
              <a:rPr b="0" i="1" lang="en-US" sz="1200" u="none" cap="none" strike="noStrike">
                <a:solidFill>
                  <a:srgbClr val="EDEDCB"/>
                </a:solidFill>
                <a:latin typeface="Arial"/>
                <a:ea typeface="Arial"/>
                <a:cs typeface="Arial"/>
                <a:sym typeface="Arial"/>
              </a:rPr>
              <a:t> ist einem höheren Glaukomrisiko ausgesetzt – diejenigen mit einer Intraokularlinse oder diejenigen, die </a:t>
            </a:r>
            <a:r>
              <a:rPr i="1" lang="en-US" sz="1200">
                <a:solidFill>
                  <a:srgbClr val="EDEDCB"/>
                </a:solidFill>
              </a:rPr>
              <a:t>aphak</a:t>
            </a:r>
            <a:r>
              <a:rPr b="0" i="1" lang="en-US" sz="1200" u="none" cap="none" strike="noStrike">
                <a:solidFill>
                  <a:srgbClr val="EDEDCB"/>
                </a:solidFill>
                <a:latin typeface="Arial"/>
                <a:ea typeface="Arial"/>
                <a:cs typeface="Arial"/>
                <a:sym typeface="Arial"/>
              </a:rPr>
              <a:t> geblieben sind?</a:t>
            </a:r>
            <a:endParaRPr/>
          </a:p>
          <a:p>
            <a:pPr indent="0" lvl="0" marL="0" marR="0" rtl="0" algn="l">
              <a:spcBef>
                <a:spcPts val="0"/>
              </a:spcBef>
              <a:spcAft>
                <a:spcPts val="0"/>
              </a:spcAft>
              <a:buNone/>
            </a:pPr>
            <a:r>
              <a:rPr b="0" i="0" lang="en-US" sz="1200" u="none" cap="none" strike="noStrike">
                <a:solidFill>
                  <a:srgbClr val="EDEDCB"/>
                </a:solidFill>
                <a:latin typeface="Arial"/>
                <a:ea typeface="Arial"/>
                <a:cs typeface="Arial"/>
                <a:sym typeface="Arial"/>
              </a:rPr>
              <a:t>Keine der beiden, d. h., der IOL-Status hat keinen Einfluss auf das Glaukomrisiko</a:t>
            </a:r>
            <a:endParaRPr/>
          </a:p>
        </p:txBody>
      </p:sp>
    </p:spTree>
  </p:cSld>
  <p:clrMapOvr>
    <a:masterClrMapping/>
  </p:clrMapOvr>
</p:sld>
</file>

<file path=ppt/slides/slide5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86" name="Shape 15386"/>
        <p:cNvGrpSpPr/>
        <p:nvPr/>
      </p:nvGrpSpPr>
      <p:grpSpPr>
        <a:xfrm>
          <a:off x="0" y="0"/>
          <a:ext cx="0" cy="0"/>
          <a:chOff x="0" y="0"/>
          <a:chExt cx="0" cy="0"/>
        </a:xfrm>
      </p:grpSpPr>
      <p:sp>
        <p:nvSpPr>
          <p:cNvPr id="15387" name="Google Shape;15387;p52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388" name="Google Shape;15388;p52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389" name="Google Shape;15389;p52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390" name="Google Shape;15390;p52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391" name="Google Shape;15391;p52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392" name="Google Shape;15392;p52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393" name="Google Shape;15393;p52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394" name="Google Shape;15394;p528"/>
          <p:cNvCxnSpPr>
            <a:stCxn id="1538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395" name="Google Shape;15395;p528"/>
          <p:cNvCxnSpPr>
            <a:stCxn id="1538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396" name="Google Shape;15396;p52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397" name="Google Shape;15397;p52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398" name="Google Shape;15398;p52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399" name="Google Shape;15399;p52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400" name="Google Shape;15400;p52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401" name="Google Shape;15401;p52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402" name="Google Shape;15402;p52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403" name="Google Shape;15403;p52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404" name="Google Shape;15404;p528"/>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405" name="Google Shape;15405;p52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406" name="Google Shape;15406;p528"/>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407" name="Google Shape;15407;p52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408" name="Google Shape;15408;p52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409" name="Google Shape;15409;p52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410" name="Google Shape;15410;p52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411" name="Google Shape;15411;p52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412" name="Google Shape;15412;p52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413" name="Google Shape;15413;p52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414" name="Google Shape;15414;p52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415" name="Google Shape;15415;p528"/>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416" name="Google Shape;15416;p52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417" name="Google Shape;15417;p528"/>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418" name="Google Shape;15418;p52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419" name="Google Shape;15419;p52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420" name="Google Shape;15420;p52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421" name="Google Shape;15421;p52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422" name="Google Shape;15422;p52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423" name="Google Shape;15423;p52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424" name="Google Shape;15424;p52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425" name="Google Shape;15425;p528"/>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426" name="Google Shape;15426;p528"/>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427" name="Google Shape;15427;p528"/>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428" name="Google Shape;15428;p528"/>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429" name="Google Shape;15429;p528"/>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430" name="Google Shape;15430;p528"/>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431" name="Google Shape;15431;p528"/>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432" name="Google Shape;15432;p528"/>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433" name="Google Shape;15433;p528"/>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434" name="Google Shape;15434;p528"/>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b="1" lang="en-US" sz="1200">
                <a:solidFill>
                  <a:schemeClr val="dk1"/>
                </a:solidFill>
              </a:rPr>
              <a:t>Aphakieglaukom</a:t>
            </a:r>
            <a:endParaRPr b="1"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
        <p:nvSpPr>
          <p:cNvPr id="15435" name="Google Shape;15435;p528"/>
          <p:cNvSpPr txBox="1"/>
          <p:nvPr/>
        </p:nvSpPr>
        <p:spPr>
          <a:xfrm>
            <a:off x="241300" y="1824050"/>
            <a:ext cx="6058500" cy="1718700"/>
          </a:xfrm>
          <a:prstGeom prst="rect">
            <a:avLst/>
          </a:prstGeom>
          <a:solidFill>
            <a:srgbClr val="EDEDCB"/>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Obwohl dieser Begriff einst zutreffend war, ist er heute in vielen Fällen irreführend. Warum?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Vielen Kindern wird heute eine Intraokularlinse (IOL) eingesetzt, sodass sie nicht </a:t>
            </a:r>
            <a:r>
              <a:rPr lang="en-US" sz="1200">
                <a:solidFill>
                  <a:schemeClr val="dk1"/>
                </a:solidFill>
                <a:extLst>
                  <a:ext uri="http://customooxmlschemas.google.com/">
                    <go:slidesCustomData xmlns:go="http://customooxmlschemas.google.com/" textRoundtripDataId="94"/>
                  </a:ext>
                </a:extLst>
              </a:rPr>
              <a:t>aphak</a:t>
            </a:r>
            <a:r>
              <a:rPr b="0" i="0" lang="en-US" sz="1200" u="none" cap="none" strike="noStrike">
                <a:solidFill>
                  <a:schemeClr val="dk1"/>
                </a:solidFill>
                <a:latin typeface="Arial"/>
                <a:ea typeface="Arial"/>
                <a:cs typeface="Arial"/>
                <a:sym typeface="Arial"/>
              </a:rPr>
              <a:t> sind</a:t>
            </a:r>
            <a:endParaRPr/>
          </a:p>
          <a:p>
            <a:pPr indent="0" lvl="0" marL="0" marR="0" rtl="0" algn="l">
              <a:spcBef>
                <a:spcPts val="0"/>
              </a:spcBef>
              <a:spcAft>
                <a:spcPts val="0"/>
              </a:spcAft>
              <a:buNone/>
            </a:pPr>
            <a:r>
              <a:t/>
            </a:r>
            <a:endParaRPr b="0" i="1" sz="1400" u="none" cap="none" strike="noStrike">
              <a:solidFill>
                <a:srgbClr val="EDEDCB"/>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EDEDCB"/>
                </a:solidFill>
                <a:latin typeface="Arial"/>
                <a:ea typeface="Arial"/>
                <a:cs typeface="Arial"/>
                <a:sym typeface="Arial"/>
              </a:rPr>
              <a:t>Welche Gruppe nach einer </a:t>
            </a:r>
            <a:r>
              <a:rPr i="1" lang="en-US" sz="1200">
                <a:solidFill>
                  <a:srgbClr val="EDEDCB"/>
                </a:solidFill>
              </a:rPr>
              <a:t>Kataraktextraktion</a:t>
            </a:r>
            <a:r>
              <a:rPr b="0" i="1" lang="en-US" sz="1200" u="none" cap="none" strike="noStrike">
                <a:solidFill>
                  <a:srgbClr val="EDEDCB"/>
                </a:solidFill>
                <a:latin typeface="Arial"/>
                <a:ea typeface="Arial"/>
                <a:cs typeface="Arial"/>
                <a:sym typeface="Arial"/>
              </a:rPr>
              <a:t> ist einem höheren Glaukomrisiko ausgesetzt – diejenigen mit einer Intraokularlinse oder diejenigen, die </a:t>
            </a:r>
            <a:r>
              <a:rPr i="1" lang="en-US" sz="1200">
                <a:solidFill>
                  <a:srgbClr val="EDEDCB"/>
                </a:solidFill>
              </a:rPr>
              <a:t>aphak</a:t>
            </a:r>
            <a:r>
              <a:rPr b="0" i="1" lang="en-US" sz="1200" u="none" cap="none" strike="noStrike">
                <a:solidFill>
                  <a:srgbClr val="EDEDCB"/>
                </a:solidFill>
                <a:latin typeface="Arial"/>
                <a:ea typeface="Arial"/>
                <a:cs typeface="Arial"/>
                <a:sym typeface="Arial"/>
              </a:rPr>
              <a:t> geblieben sind?</a:t>
            </a:r>
            <a:endParaRPr/>
          </a:p>
          <a:p>
            <a:pPr indent="0" lvl="0" marL="0" marR="0" rtl="0" algn="l">
              <a:spcBef>
                <a:spcPts val="0"/>
              </a:spcBef>
              <a:spcAft>
                <a:spcPts val="0"/>
              </a:spcAft>
              <a:buNone/>
            </a:pPr>
            <a:r>
              <a:rPr b="0" i="0" lang="en-US" sz="1200" u="none" cap="none" strike="noStrike">
                <a:solidFill>
                  <a:srgbClr val="EDEDCB"/>
                </a:solidFill>
                <a:latin typeface="Arial"/>
                <a:ea typeface="Arial"/>
                <a:cs typeface="Arial"/>
                <a:sym typeface="Arial"/>
              </a:rPr>
              <a:t>Keine der beiden, d. h., der IOL-Status hat keinen Einfluss auf das Glaukomrisiko</a:t>
            </a:r>
            <a:endParaRPr/>
          </a:p>
        </p:txBody>
      </p:sp>
    </p:spTree>
  </p:cSld>
  <p:clrMapOvr>
    <a:masterClrMapping/>
  </p:clrMapOvr>
</p:sld>
</file>

<file path=ppt/slides/slide5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39" name="Shape 15439"/>
        <p:cNvGrpSpPr/>
        <p:nvPr/>
      </p:nvGrpSpPr>
      <p:grpSpPr>
        <a:xfrm>
          <a:off x="0" y="0"/>
          <a:ext cx="0" cy="0"/>
          <a:chOff x="0" y="0"/>
          <a:chExt cx="0" cy="0"/>
        </a:xfrm>
      </p:grpSpPr>
      <p:sp>
        <p:nvSpPr>
          <p:cNvPr id="15440" name="Google Shape;15440;p52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441" name="Google Shape;15441;p52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442" name="Google Shape;15442;p52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443" name="Google Shape;15443;p52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444" name="Google Shape;15444;p52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445" name="Google Shape;15445;p52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446" name="Google Shape;15446;p52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447" name="Google Shape;15447;p529"/>
          <p:cNvCxnSpPr>
            <a:stCxn id="1544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448" name="Google Shape;15448;p529"/>
          <p:cNvCxnSpPr>
            <a:stCxn id="1544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449" name="Google Shape;15449;p52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450" name="Google Shape;15450;p52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451" name="Google Shape;15451;p52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452" name="Google Shape;15452;p52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453" name="Google Shape;15453;p52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454" name="Google Shape;15454;p52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455" name="Google Shape;15455;p52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456" name="Google Shape;15456;p52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457" name="Google Shape;15457;p529"/>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458" name="Google Shape;15458;p52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459" name="Google Shape;15459;p529"/>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460" name="Google Shape;15460;p52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461" name="Google Shape;15461;p52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462" name="Google Shape;15462;p52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463" name="Google Shape;15463;p52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464" name="Google Shape;15464;p52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465" name="Google Shape;15465;p52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466" name="Google Shape;15466;p52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467" name="Google Shape;15467;p52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468" name="Google Shape;15468;p529"/>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469" name="Google Shape;15469;p52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470" name="Google Shape;15470;p529"/>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471" name="Google Shape;15471;p52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472" name="Google Shape;15472;p52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473" name="Google Shape;15473;p52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474" name="Google Shape;15474;p52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475" name="Google Shape;15475;p52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476" name="Google Shape;15476;p52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477" name="Google Shape;15477;p52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478" name="Google Shape;15478;p529"/>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479" name="Google Shape;15479;p529"/>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Arzneimittelinduziert</a:t>
            </a:r>
            <a:endParaRPr/>
          </a:p>
        </p:txBody>
      </p:sp>
      <p:cxnSp>
        <p:nvCxnSpPr>
          <p:cNvPr id="15480" name="Google Shape;15480;p529"/>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481" name="Google Shape;15481;p529"/>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482" name="Google Shape;15482;p529"/>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483" name="Google Shape;15483;p529"/>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484" name="Google Shape;15484;p529"/>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485" name="Google Shape;15485;p529"/>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486" name="Google Shape;15486;p529"/>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487" name="Google Shape;15487;p529"/>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b="1" lang="en-US" sz="1200">
                <a:solidFill>
                  <a:schemeClr val="dk1"/>
                </a:solidFill>
              </a:rPr>
              <a:t>Aphakieglaukom</a:t>
            </a:r>
            <a:endParaRPr b="1"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
        <p:nvSpPr>
          <p:cNvPr id="15488" name="Google Shape;15488;p529"/>
          <p:cNvSpPr txBox="1"/>
          <p:nvPr/>
        </p:nvSpPr>
        <p:spPr>
          <a:xfrm>
            <a:off x="241300" y="1824038"/>
            <a:ext cx="5800800" cy="1718700"/>
          </a:xfrm>
          <a:prstGeom prst="rect">
            <a:avLst/>
          </a:prstGeom>
          <a:solidFill>
            <a:srgbClr val="EDEDCB"/>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Obwohl dieser Begriff einst zutreffend war, ist er heute in vielen Fällen irreführend. Warum?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Vielen Kindern wird heute eine Intraokularlinse (IOL) eingesetzt, sodass sie nicht </a:t>
            </a:r>
            <a:r>
              <a:rPr lang="en-US" sz="1200">
                <a:solidFill>
                  <a:schemeClr val="dk1"/>
                </a:solidFill>
              </a:rPr>
              <a:t>aphak</a:t>
            </a:r>
            <a:r>
              <a:rPr b="0" i="0" lang="en-US" sz="1200" u="none" cap="none" strike="noStrike">
                <a:solidFill>
                  <a:schemeClr val="dk1"/>
                </a:solidFill>
                <a:latin typeface="Arial"/>
                <a:ea typeface="Arial"/>
                <a:cs typeface="Arial"/>
                <a:sym typeface="Arial"/>
              </a:rPr>
              <a:t> sind</a:t>
            </a:r>
            <a:endParaRPr/>
          </a:p>
          <a:p>
            <a:pPr indent="0" lvl="0" marL="0" marR="0" rtl="0" algn="l">
              <a:spcBef>
                <a:spcPts val="0"/>
              </a:spcBef>
              <a:spcAft>
                <a:spcPts val="0"/>
              </a:spcAft>
              <a:buNone/>
            </a:pPr>
            <a:r>
              <a:t/>
            </a:r>
            <a:endParaRPr b="0" i="1"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Gruppe nach einer </a:t>
            </a:r>
            <a:r>
              <a:rPr i="1" lang="en-US" sz="1200">
                <a:solidFill>
                  <a:schemeClr val="dk1"/>
                </a:solidFill>
              </a:rPr>
              <a:t>Kataraktextraktion</a:t>
            </a:r>
            <a:r>
              <a:rPr b="0" i="1" lang="en-US" sz="1200" u="none" cap="none" strike="noStrike">
                <a:solidFill>
                  <a:schemeClr val="dk1"/>
                </a:solidFill>
                <a:latin typeface="Arial"/>
                <a:ea typeface="Arial"/>
                <a:cs typeface="Arial"/>
                <a:sym typeface="Arial"/>
              </a:rPr>
              <a:t> ist einem höheren Glaukomrisiko ausgesetzt – diejenigen mit einer Intraokularlinse oder diejenigen, die </a:t>
            </a:r>
            <a:r>
              <a:rPr i="1" lang="en-US" sz="1200">
                <a:solidFill>
                  <a:schemeClr val="dk1"/>
                </a:solidFill>
              </a:rPr>
              <a:t>aphak</a:t>
            </a:r>
            <a:r>
              <a:rPr b="0" i="1" lang="en-US" sz="1200" u="none" cap="none" strike="noStrike">
                <a:solidFill>
                  <a:schemeClr val="dk1"/>
                </a:solidFill>
                <a:latin typeface="Arial"/>
                <a:ea typeface="Arial"/>
                <a:cs typeface="Arial"/>
                <a:sym typeface="Arial"/>
              </a:rPr>
              <a:t> geblieben sind?</a:t>
            </a:r>
            <a:endParaRPr b="0" i="1" sz="1400" u="none" cap="none" strike="noStrike">
              <a:solidFill>
                <a:srgbClr val="EDEDCB"/>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EDEDCB"/>
                </a:solidFill>
                <a:latin typeface="Arial"/>
                <a:ea typeface="Arial"/>
                <a:cs typeface="Arial"/>
                <a:sym typeface="Arial"/>
              </a:rPr>
              <a:t>Keine der beiden, d. h., der IOL-Status hat keinen Einfluss auf das Glaukomrisiko</a:t>
            </a:r>
            <a:endParaRPr/>
          </a:p>
        </p:txBody>
      </p:sp>
    </p:spTree>
  </p:cSld>
  <p:clrMapOvr>
    <a:masterClrMapping/>
  </p:clrMapOvr>
</p:sld>
</file>

<file path=ppt/slides/slide5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92" name="Shape 15492"/>
        <p:cNvGrpSpPr/>
        <p:nvPr/>
      </p:nvGrpSpPr>
      <p:grpSpPr>
        <a:xfrm>
          <a:off x="0" y="0"/>
          <a:ext cx="0" cy="0"/>
          <a:chOff x="0" y="0"/>
          <a:chExt cx="0" cy="0"/>
        </a:xfrm>
      </p:grpSpPr>
      <p:sp>
        <p:nvSpPr>
          <p:cNvPr id="15493" name="Google Shape;15493;p53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494" name="Google Shape;15494;p53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495" name="Google Shape;15495;p53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496" name="Google Shape;15496;p53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497" name="Google Shape;15497;p53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498" name="Google Shape;15498;p53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499" name="Google Shape;15499;p53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500" name="Google Shape;15500;p530"/>
          <p:cNvCxnSpPr>
            <a:stCxn id="1549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501" name="Google Shape;15501;p530"/>
          <p:cNvCxnSpPr>
            <a:stCxn id="1549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502" name="Google Shape;15502;p53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503" name="Google Shape;15503;p53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504" name="Google Shape;15504;p53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505" name="Google Shape;15505;p53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506" name="Google Shape;15506;p53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507" name="Google Shape;15507;p53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508" name="Google Shape;15508;p53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509" name="Google Shape;15509;p53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510" name="Google Shape;15510;p530"/>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511" name="Google Shape;15511;p53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512" name="Google Shape;15512;p530"/>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513" name="Google Shape;15513;p53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514" name="Google Shape;15514;p53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515" name="Google Shape;15515;p53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516" name="Google Shape;15516;p53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517" name="Google Shape;15517;p53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518" name="Google Shape;15518;p53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519" name="Google Shape;15519;p53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520" name="Google Shape;15520;p53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521" name="Google Shape;15521;p530"/>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522" name="Google Shape;15522;p53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523" name="Google Shape;15523;p530"/>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524" name="Google Shape;15524;p53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525" name="Google Shape;15525;p53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526" name="Google Shape;15526;p53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527" name="Google Shape;15527;p53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528" name="Google Shape;15528;p53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529" name="Google Shape;15529;p53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530" name="Google Shape;15530;p53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531" name="Google Shape;15531;p530"/>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532" name="Google Shape;15532;p530"/>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533" name="Google Shape;15533;p530"/>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534" name="Google Shape;15534;p530"/>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535" name="Google Shape;15535;p530"/>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536" name="Google Shape;15536;p530"/>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537" name="Google Shape;15537;p530"/>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538" name="Google Shape;15538;p530"/>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539" name="Google Shape;15539;p530"/>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540" name="Google Shape;15540;p530"/>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A5A5A5"/>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b="1" lang="en-US" sz="1200">
                <a:solidFill>
                  <a:schemeClr val="dk1"/>
                </a:solidFill>
              </a:rPr>
              <a:t>Aphakieglaukom</a:t>
            </a:r>
            <a:endParaRPr b="1"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
        <p:nvSpPr>
          <p:cNvPr id="15541" name="Google Shape;15541;p530"/>
          <p:cNvSpPr txBox="1"/>
          <p:nvPr/>
        </p:nvSpPr>
        <p:spPr>
          <a:xfrm>
            <a:off x="241300" y="1824038"/>
            <a:ext cx="5800800" cy="1718700"/>
          </a:xfrm>
          <a:prstGeom prst="rect">
            <a:avLst/>
          </a:prstGeom>
          <a:solidFill>
            <a:srgbClr val="EDEDCB"/>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Obwohl dieser Begriff einst zutreffend war, ist er heute in vielen Fällen irreführend. Warum?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Vielen Kindern wird heute eine Intraokularlinse (IOL) eingesetzt, sodass sie nicht </a:t>
            </a:r>
            <a:r>
              <a:rPr lang="en-US" sz="1200">
                <a:solidFill>
                  <a:schemeClr val="dk1"/>
                </a:solidFill>
              </a:rPr>
              <a:t>aphak</a:t>
            </a:r>
            <a:r>
              <a:rPr b="0" i="0" lang="en-US" sz="1200" u="none" cap="none" strike="noStrike">
                <a:solidFill>
                  <a:schemeClr val="dk1"/>
                </a:solidFill>
                <a:latin typeface="Arial"/>
                <a:ea typeface="Arial"/>
                <a:cs typeface="Arial"/>
                <a:sym typeface="Arial"/>
              </a:rPr>
              <a:t> sind</a:t>
            </a:r>
            <a:endParaRPr/>
          </a:p>
          <a:p>
            <a:pPr indent="0" lvl="0" marL="0" marR="0" rtl="0" algn="l">
              <a:spcBef>
                <a:spcPts val="0"/>
              </a:spcBef>
              <a:spcAft>
                <a:spcPts val="0"/>
              </a:spcAft>
              <a:buNone/>
            </a:pPr>
            <a:r>
              <a:t/>
            </a:r>
            <a:endParaRPr b="0" i="1"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 Gruppe nach einer </a:t>
            </a:r>
            <a:r>
              <a:rPr i="1" lang="en-US" sz="1200">
                <a:solidFill>
                  <a:schemeClr val="dk1"/>
                </a:solidFill>
              </a:rPr>
              <a:t>Kataraktextraktion</a:t>
            </a:r>
            <a:r>
              <a:rPr b="0" i="1" lang="en-US" sz="1200" u="none" cap="none" strike="noStrike">
                <a:solidFill>
                  <a:schemeClr val="dk1"/>
                </a:solidFill>
                <a:latin typeface="Arial"/>
                <a:ea typeface="Arial"/>
                <a:cs typeface="Arial"/>
                <a:sym typeface="Arial"/>
              </a:rPr>
              <a:t> ist einem höheren Glaukomrisiko ausgesetzt – diejenigen mit einer Intraokularlinse oder diejenigen, die </a:t>
            </a:r>
            <a:r>
              <a:rPr i="1" lang="en-US" sz="1200">
                <a:solidFill>
                  <a:schemeClr val="dk1"/>
                </a:solidFill>
              </a:rPr>
              <a:t>aphak</a:t>
            </a:r>
            <a:r>
              <a:rPr b="0" i="1" lang="en-US" sz="1200" u="none" cap="none" strike="noStrike">
                <a:solidFill>
                  <a:schemeClr val="dk1"/>
                </a:solidFill>
                <a:latin typeface="Arial"/>
                <a:ea typeface="Arial"/>
                <a:cs typeface="Arial"/>
                <a:sym typeface="Arial"/>
              </a:rPr>
              <a:t> geblieben sind?</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Keine der beiden, d. h., der IOL-Status hat keinen Einfluss auf das Glaukomrisiko.</a:t>
            </a:r>
            <a:endParaRPr/>
          </a:p>
        </p:txBody>
      </p:sp>
    </p:spTree>
  </p:cSld>
  <p:clrMapOvr>
    <a:masterClrMapping/>
  </p:clrMapOvr>
</p:sld>
</file>

<file path=ppt/slides/slide5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45" name="Shape 15545"/>
        <p:cNvGrpSpPr/>
        <p:nvPr/>
      </p:nvGrpSpPr>
      <p:grpSpPr>
        <a:xfrm>
          <a:off x="0" y="0"/>
          <a:ext cx="0" cy="0"/>
          <a:chOff x="0" y="0"/>
          <a:chExt cx="0" cy="0"/>
        </a:xfrm>
      </p:grpSpPr>
      <p:sp>
        <p:nvSpPr>
          <p:cNvPr id="15546" name="Google Shape;15546;p53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547" name="Google Shape;15547;p53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548" name="Google Shape;15548;p53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549" name="Google Shape;15549;p53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550" name="Google Shape;15550;p53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551" name="Google Shape;15551;p53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552" name="Google Shape;15552;p53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553" name="Google Shape;15553;p531"/>
          <p:cNvCxnSpPr>
            <a:stCxn id="1554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554" name="Google Shape;15554;p531"/>
          <p:cNvCxnSpPr>
            <a:stCxn id="1554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555" name="Google Shape;15555;p53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5556" name="Google Shape;15556;p53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557" name="Google Shape;15557;p53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558" name="Google Shape;15558;p53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559" name="Google Shape;15559;p53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560" name="Google Shape;15560;p53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561" name="Google Shape;15561;p53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562" name="Google Shape;15562;p53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563" name="Google Shape;15563;p531"/>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564" name="Google Shape;15564;p53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565" name="Google Shape;15565;p531"/>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566" name="Google Shape;15566;p53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567" name="Google Shape;15567;p53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568" name="Google Shape;15568;p53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569" name="Google Shape;15569;p53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570" name="Google Shape;15570;p53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571" name="Google Shape;15571;p53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572" name="Google Shape;15572;p53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573" name="Google Shape;15573;p53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574" name="Google Shape;15574;p531"/>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575" name="Google Shape;15575;p53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576" name="Google Shape;15576;p53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577" name="Google Shape;15577;p53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578" name="Google Shape;15578;p53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579" name="Google Shape;15579;p53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580" name="Google Shape;15580;p53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581" name="Google Shape;15581;p53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582" name="Google Shape;15582;p53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583" name="Google Shape;15583;p53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584" name="Google Shape;15584;p531"/>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585" name="Google Shape;15585;p531"/>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586" name="Google Shape;15586;p531"/>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587" name="Google Shape;15587;p531"/>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588" name="Google Shape;15588;p531"/>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589" name="Google Shape;15589;p531"/>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590" name="Google Shape;15590;p531"/>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591" name="Google Shape;15591;p531"/>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592" name="Google Shape;15592;p531"/>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593" name="Google Shape;15593;p531"/>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Sehr häufig – bis zur Hälfte der Kinder entwickelt es</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97" name="Shape 15597"/>
        <p:cNvGrpSpPr/>
        <p:nvPr/>
      </p:nvGrpSpPr>
      <p:grpSpPr>
        <a:xfrm>
          <a:off x="0" y="0"/>
          <a:ext cx="0" cy="0"/>
          <a:chOff x="0" y="0"/>
          <a:chExt cx="0" cy="0"/>
        </a:xfrm>
      </p:grpSpPr>
      <p:sp>
        <p:nvSpPr>
          <p:cNvPr id="15598" name="Google Shape;15598;p53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599" name="Google Shape;15599;p53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600" name="Google Shape;15600;p53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601" name="Google Shape;15601;p53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602" name="Google Shape;15602;p53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603" name="Google Shape;15603;p53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604" name="Google Shape;15604;p53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605" name="Google Shape;15605;p532"/>
          <p:cNvCxnSpPr>
            <a:stCxn id="1559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606" name="Google Shape;15606;p532"/>
          <p:cNvCxnSpPr>
            <a:stCxn id="1559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607" name="Google Shape;15607;p53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5608" name="Google Shape;15608;p53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609" name="Google Shape;15609;p53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610" name="Google Shape;15610;p53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611" name="Google Shape;15611;p53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612" name="Google Shape;15612;p53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613" name="Google Shape;15613;p53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614" name="Google Shape;15614;p53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615" name="Google Shape;15615;p532"/>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616" name="Google Shape;15616;p53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617" name="Google Shape;15617;p532"/>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618" name="Google Shape;15618;p53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619" name="Google Shape;15619;p53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620" name="Google Shape;15620;p53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621" name="Google Shape;15621;p53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622" name="Google Shape;15622;p53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623" name="Google Shape;15623;p53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624" name="Google Shape;15624;p53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625" name="Google Shape;15625;p53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626" name="Google Shape;15626;p532"/>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627" name="Google Shape;15627;p532"/>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628" name="Google Shape;15628;p532"/>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629" name="Google Shape;15629;p53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630" name="Google Shape;15630;p53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631" name="Google Shape;15631;p53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632" name="Google Shape;15632;p53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633" name="Google Shape;15633;p53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634" name="Google Shape;15634;p53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635" name="Google Shape;15635;p53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636" name="Google Shape;15636;p532"/>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637" name="Google Shape;15637;p532"/>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638" name="Google Shape;15638;p532"/>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639" name="Google Shape;15639;p532"/>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640" name="Google Shape;15640;p532"/>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641" name="Google Shape;15641;p532"/>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642" name="Google Shape;15642;p532"/>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643" name="Google Shape;15643;p532"/>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644" name="Google Shape;15644;p532"/>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645" name="Google Shape;15645;p532"/>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zur Hälfte der Kinder entwickelt es.</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
        <p:nvSpPr>
          <p:cNvPr id="15646" name="Google Shape;15646;p532"/>
          <p:cNvSpPr/>
          <p:nvPr/>
        </p:nvSpPr>
        <p:spPr>
          <a:xfrm>
            <a:off x="2594827" y="2033684"/>
            <a:ext cx="317400" cy="336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5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50" name="Shape 15650"/>
        <p:cNvGrpSpPr/>
        <p:nvPr/>
      </p:nvGrpSpPr>
      <p:grpSpPr>
        <a:xfrm>
          <a:off x="0" y="0"/>
          <a:ext cx="0" cy="0"/>
          <a:chOff x="0" y="0"/>
          <a:chExt cx="0" cy="0"/>
        </a:xfrm>
      </p:grpSpPr>
      <p:sp>
        <p:nvSpPr>
          <p:cNvPr id="15651" name="Google Shape;15651;p53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652" name="Google Shape;15652;p53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653" name="Google Shape;15653;p53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654" name="Google Shape;15654;p53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655" name="Google Shape;15655;p53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656" name="Google Shape;15656;p53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657" name="Google Shape;15657;p53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658" name="Google Shape;15658;p533"/>
          <p:cNvCxnSpPr>
            <a:stCxn id="1565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659" name="Google Shape;15659;p533"/>
          <p:cNvCxnSpPr>
            <a:stCxn id="1565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660" name="Google Shape;15660;p533"/>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661" name="Google Shape;15661;p53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662" name="Google Shape;15662;p53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663" name="Google Shape;15663;p53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664" name="Google Shape;15664;p53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665" name="Google Shape;15665;p53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666" name="Google Shape;15666;p53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667" name="Google Shape;15667;p53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668" name="Google Shape;15668;p533"/>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669" name="Google Shape;15669;p53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670" name="Google Shape;15670;p533"/>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671" name="Google Shape;15671;p53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672" name="Google Shape;15672;p53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673" name="Google Shape;15673;p53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674" name="Google Shape;15674;p53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675" name="Google Shape;15675;p53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676" name="Google Shape;15676;p53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677" name="Google Shape;15677;p53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678" name="Google Shape;15678;p53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679" name="Google Shape;15679;p533"/>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680" name="Google Shape;15680;p53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681" name="Google Shape;15681;p53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682" name="Google Shape;15682;p53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683" name="Google Shape;15683;p53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684" name="Google Shape;15684;p53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685" name="Google Shape;15685;p53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686" name="Google Shape;15686;p53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687" name="Google Shape;15687;p53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688" name="Google Shape;15688;p53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689" name="Google Shape;15689;p533"/>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690" name="Google Shape;15690;p533"/>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691" name="Google Shape;15691;p533"/>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692" name="Google Shape;15692;p533"/>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693" name="Google Shape;15693;p533"/>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694" name="Google Shape;15694;p533"/>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695" name="Google Shape;15695;p533"/>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696" name="Google Shape;15696;p533"/>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697" name="Google Shape;15697;p533"/>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698" name="Google Shape;15698;p533"/>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zur Hälfte der Kinder entwickelt es</a:t>
            </a:r>
            <a:r>
              <a:rPr lang="en-US" sz="1200">
                <a:solidFill>
                  <a:schemeClr val="dk1"/>
                </a:solidFill>
              </a:rPr>
              <a:t>.</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0" name="Shape 930"/>
        <p:cNvGrpSpPr/>
        <p:nvPr/>
      </p:nvGrpSpPr>
      <p:grpSpPr>
        <a:xfrm>
          <a:off x="0" y="0"/>
          <a:ext cx="0" cy="0"/>
          <a:chOff x="0" y="0"/>
          <a:chExt cx="0" cy="0"/>
        </a:xfrm>
      </p:grpSpPr>
      <p:sp>
        <p:nvSpPr>
          <p:cNvPr id="931" name="Google Shape;931;p5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id="932" name="Google Shape;932;p57"/>
          <p:cNvPicPr preferRelativeResize="0"/>
          <p:nvPr/>
        </p:nvPicPr>
        <p:blipFill rotWithShape="1">
          <a:blip r:embed="rId3">
            <a:alphaModFix/>
          </a:blip>
          <a:srcRect b="0" l="0" r="0" t="0"/>
          <a:stretch/>
        </p:blipFill>
        <p:spPr>
          <a:xfrm>
            <a:off x="1504950" y="2011363"/>
            <a:ext cx="6134100" cy="2835275"/>
          </a:xfrm>
          <a:prstGeom prst="rect">
            <a:avLst/>
          </a:prstGeom>
          <a:noFill/>
          <a:ln>
            <a:noFill/>
          </a:ln>
        </p:spPr>
      </p:pic>
      <p:sp>
        <p:nvSpPr>
          <p:cNvPr id="933" name="Google Shape;933;p57"/>
          <p:cNvSpPr txBox="1"/>
          <p:nvPr/>
        </p:nvSpPr>
        <p:spPr>
          <a:xfrm>
            <a:off x="2659063" y="6057900"/>
            <a:ext cx="382587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Angeborenes Glaukom: Buphthalmus</a:t>
            </a:r>
            <a:endParaRPr/>
          </a:p>
        </p:txBody>
      </p:sp>
      <p:sp>
        <p:nvSpPr>
          <p:cNvPr id="934" name="Google Shape;934;p57"/>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Tree>
  </p:cSld>
  <p:clrMapOvr>
    <a:masterClrMapping/>
  </p:clrMapOvr>
</p:sld>
</file>

<file path=ppt/slides/slide5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02" name="Shape 15702"/>
        <p:cNvGrpSpPr/>
        <p:nvPr/>
      </p:nvGrpSpPr>
      <p:grpSpPr>
        <a:xfrm>
          <a:off x="0" y="0"/>
          <a:ext cx="0" cy="0"/>
          <a:chOff x="0" y="0"/>
          <a:chExt cx="0" cy="0"/>
        </a:xfrm>
      </p:grpSpPr>
      <p:sp>
        <p:nvSpPr>
          <p:cNvPr id="15703" name="Google Shape;15703;p53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704" name="Google Shape;15704;p53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705" name="Google Shape;15705;p53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706" name="Google Shape;15706;p53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707" name="Google Shape;15707;p53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708" name="Google Shape;15708;p53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709" name="Google Shape;15709;p53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710" name="Google Shape;15710;p534"/>
          <p:cNvCxnSpPr>
            <a:stCxn id="1570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711" name="Google Shape;15711;p534"/>
          <p:cNvCxnSpPr>
            <a:stCxn id="1570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712" name="Google Shape;15712;p53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713" name="Google Shape;15713;p53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714" name="Google Shape;15714;p53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715" name="Google Shape;15715;p53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716" name="Google Shape;15716;p53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717" name="Google Shape;15717;p53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718" name="Google Shape;15718;p53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719" name="Google Shape;15719;p53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720" name="Google Shape;15720;p534"/>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721" name="Google Shape;15721;p53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722" name="Google Shape;15722;p534"/>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723" name="Google Shape;15723;p53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724" name="Google Shape;15724;p53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725" name="Google Shape;15725;p53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726" name="Google Shape;15726;p53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727" name="Google Shape;15727;p53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728" name="Google Shape;15728;p53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729" name="Google Shape;15729;p53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730" name="Google Shape;15730;p53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731" name="Google Shape;15731;p534"/>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732" name="Google Shape;15732;p53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733" name="Google Shape;15733;p534"/>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734" name="Google Shape;15734;p53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735" name="Google Shape;15735;p53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736" name="Google Shape;15736;p53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737" name="Google Shape;15737;p53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738" name="Google Shape;15738;p53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739" name="Google Shape;15739;p53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740" name="Google Shape;15740;p53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741" name="Google Shape;15741;p534"/>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742" name="Google Shape;15742;p534"/>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743" name="Google Shape;15743;p534"/>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744" name="Google Shape;15744;p534"/>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745" name="Google Shape;15745;p534"/>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746" name="Google Shape;15746;p534"/>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747" name="Google Shape;15747;p534"/>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748" name="Google Shape;15748;p534"/>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749" name="Google Shape;15749;p534"/>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750" name="Google Shape;15750;p534"/>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54" name="Shape 15754"/>
        <p:cNvGrpSpPr/>
        <p:nvPr/>
      </p:nvGrpSpPr>
      <p:grpSpPr>
        <a:xfrm>
          <a:off x="0" y="0"/>
          <a:ext cx="0" cy="0"/>
          <a:chOff x="0" y="0"/>
          <a:chExt cx="0" cy="0"/>
        </a:xfrm>
      </p:grpSpPr>
      <p:sp>
        <p:nvSpPr>
          <p:cNvPr id="15755" name="Google Shape;15755;p53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756" name="Google Shape;15756;p53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757" name="Google Shape;15757;p53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758" name="Google Shape;15758;p53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759" name="Google Shape;15759;p53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760" name="Google Shape;15760;p53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761" name="Google Shape;15761;p53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762" name="Google Shape;15762;p535"/>
          <p:cNvCxnSpPr>
            <a:stCxn id="1575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763" name="Google Shape;15763;p535"/>
          <p:cNvCxnSpPr>
            <a:stCxn id="1575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764" name="Google Shape;15764;p53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765" name="Google Shape;15765;p53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766" name="Google Shape;15766;p53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767" name="Google Shape;15767;p53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768" name="Google Shape;15768;p53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769" name="Google Shape;15769;p53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770" name="Google Shape;15770;p53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771" name="Google Shape;15771;p53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772" name="Google Shape;15772;p535"/>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773" name="Google Shape;15773;p53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774" name="Google Shape;15774;p535"/>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775" name="Google Shape;15775;p53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776" name="Google Shape;15776;p53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777" name="Google Shape;15777;p53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778" name="Google Shape;15778;p53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779" name="Google Shape;15779;p53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780" name="Google Shape;15780;p53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781" name="Google Shape;15781;p53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782" name="Google Shape;15782;p53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783" name="Google Shape;15783;p535"/>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784" name="Google Shape;15784;p53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785" name="Google Shape;15785;p535"/>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786" name="Google Shape;15786;p53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787" name="Google Shape;15787;p53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788" name="Google Shape;15788;p53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789" name="Google Shape;15789;p53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790" name="Google Shape;15790;p53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791" name="Google Shape;15791;p53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792" name="Google Shape;15792;p53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793" name="Google Shape;15793;p535"/>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794" name="Google Shape;15794;p535"/>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Arzneimittelinduziert</a:t>
            </a:r>
            <a:endParaRPr/>
          </a:p>
        </p:txBody>
      </p:sp>
      <p:cxnSp>
        <p:nvCxnSpPr>
          <p:cNvPr id="15795" name="Google Shape;15795;p535"/>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796" name="Google Shape;15796;p535"/>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797" name="Google Shape;15797;p535"/>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798" name="Google Shape;15798;p535"/>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799" name="Google Shape;15799;p535"/>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800" name="Google Shape;15800;p535"/>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801" name="Google Shape;15801;p535"/>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802" name="Google Shape;15802;p535"/>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zur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06" name="Shape 15806"/>
        <p:cNvGrpSpPr/>
        <p:nvPr/>
      </p:nvGrpSpPr>
      <p:grpSpPr>
        <a:xfrm>
          <a:off x="0" y="0"/>
          <a:ext cx="0" cy="0"/>
          <a:chOff x="0" y="0"/>
          <a:chExt cx="0" cy="0"/>
        </a:xfrm>
      </p:grpSpPr>
      <p:sp>
        <p:nvSpPr>
          <p:cNvPr id="15807" name="Google Shape;15807;p53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808" name="Google Shape;15808;p53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809" name="Google Shape;15809;p53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810" name="Google Shape;15810;p53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811" name="Google Shape;15811;p53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812" name="Google Shape;15812;p53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813" name="Google Shape;15813;p53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814" name="Google Shape;15814;p536"/>
          <p:cNvCxnSpPr>
            <a:stCxn id="1580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815" name="Google Shape;15815;p536"/>
          <p:cNvCxnSpPr>
            <a:stCxn id="1580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816" name="Google Shape;15816;p53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817" name="Google Shape;15817;p53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818" name="Google Shape;15818;p53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819" name="Google Shape;15819;p53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820" name="Google Shape;15820;p53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821" name="Google Shape;15821;p53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822" name="Google Shape;15822;p53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823" name="Google Shape;15823;p53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824" name="Google Shape;15824;p536"/>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825" name="Google Shape;15825;p53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826" name="Google Shape;15826;p536"/>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827" name="Google Shape;15827;p53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828" name="Google Shape;15828;p53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829" name="Google Shape;15829;p53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830" name="Google Shape;15830;p53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831" name="Google Shape;15831;p53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832" name="Google Shape;15832;p53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833" name="Google Shape;15833;p53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834" name="Google Shape;15834;p53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835" name="Google Shape;15835;p536"/>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836" name="Google Shape;15836;p53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837" name="Google Shape;15837;p53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838" name="Google Shape;15838;p53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839" name="Google Shape;15839;p53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840" name="Google Shape;15840;p53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841" name="Google Shape;15841;p53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842" name="Google Shape;15842;p53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843" name="Google Shape;15843;p53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844" name="Google Shape;15844;p53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845" name="Google Shape;15845;p536"/>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846" name="Google Shape;15846;p536"/>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847" name="Google Shape;15847;p536"/>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848" name="Google Shape;15848;p536"/>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849" name="Google Shape;15849;p536"/>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850" name="Google Shape;15850;p536"/>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851" name="Google Shape;15851;p536"/>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852" name="Google Shape;15852;p536"/>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853" name="Google Shape;15853;p536"/>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854" name="Google Shape;15854;p536"/>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zur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58" name="Shape 15858"/>
        <p:cNvGrpSpPr/>
        <p:nvPr/>
      </p:nvGrpSpPr>
      <p:grpSpPr>
        <a:xfrm>
          <a:off x="0" y="0"/>
          <a:ext cx="0" cy="0"/>
          <a:chOff x="0" y="0"/>
          <a:chExt cx="0" cy="0"/>
        </a:xfrm>
      </p:grpSpPr>
      <p:sp>
        <p:nvSpPr>
          <p:cNvPr id="15859" name="Google Shape;15859;p53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860" name="Google Shape;15860;p53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861" name="Google Shape;15861;p53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862" name="Google Shape;15862;p537"/>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863" name="Google Shape;15863;p53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864" name="Google Shape;15864;p53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865" name="Google Shape;15865;p53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866" name="Google Shape;15866;p537"/>
          <p:cNvCxnSpPr>
            <a:stCxn id="15860"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867" name="Google Shape;15867;p537"/>
          <p:cNvCxnSpPr>
            <a:stCxn id="1586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868" name="Google Shape;15868;p53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869" name="Google Shape;15869;p53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870" name="Google Shape;15870;p537"/>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871" name="Google Shape;15871;p537"/>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872" name="Google Shape;15872;p537"/>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873" name="Google Shape;15873;p537"/>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874" name="Google Shape;15874;p53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875" name="Google Shape;15875;p537"/>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876" name="Google Shape;15876;p537"/>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877" name="Google Shape;15877;p53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878" name="Google Shape;15878;p537"/>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879" name="Google Shape;15879;p537"/>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880" name="Google Shape;15880;p53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881" name="Google Shape;15881;p537"/>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882" name="Google Shape;15882;p537"/>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883" name="Google Shape;15883;p537"/>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884" name="Google Shape;15884;p537"/>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885" name="Google Shape;15885;p537"/>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886" name="Google Shape;15886;p53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887" name="Google Shape;15887;p537"/>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888" name="Google Shape;15888;p537"/>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889" name="Google Shape;15889;p537"/>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890" name="Google Shape;15890;p53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891" name="Google Shape;15891;p53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892" name="Google Shape;15892;p53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893" name="Google Shape;15893;p53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894" name="Google Shape;15894;p53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895" name="Google Shape;15895;p53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896" name="Google Shape;15896;p53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897" name="Google Shape;15897;p537"/>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898" name="Google Shape;15898;p537"/>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899" name="Google Shape;15899;p537"/>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900" name="Google Shape;15900;p537"/>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901" name="Google Shape;15901;p537"/>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902" name="Google Shape;15902;p537"/>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903" name="Google Shape;15903;p537"/>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904" name="Google Shape;15904;p537"/>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905" name="Google Shape;15905;p537"/>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906" name="Google Shape;15906;p537"/>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zur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derzeit noch unklar.</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10" name="Shape 15910"/>
        <p:cNvGrpSpPr/>
        <p:nvPr/>
      </p:nvGrpSpPr>
      <p:grpSpPr>
        <a:xfrm>
          <a:off x="0" y="0"/>
          <a:ext cx="0" cy="0"/>
          <a:chOff x="0" y="0"/>
          <a:chExt cx="0" cy="0"/>
        </a:xfrm>
      </p:grpSpPr>
      <p:sp>
        <p:nvSpPr>
          <p:cNvPr id="15911" name="Google Shape;15911;p53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912" name="Google Shape;15912;p53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913" name="Google Shape;15913;p53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914" name="Google Shape;15914;p538"/>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915" name="Google Shape;15915;p53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916" name="Google Shape;15916;p53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917" name="Google Shape;15917;p53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918" name="Google Shape;15918;p538"/>
          <p:cNvCxnSpPr>
            <a:stCxn id="1591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919" name="Google Shape;15919;p538"/>
          <p:cNvCxnSpPr>
            <a:stCxn id="1591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920" name="Google Shape;15920;p53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5921" name="Google Shape;15921;p53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922" name="Google Shape;15922;p538"/>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923" name="Google Shape;15923;p538"/>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924" name="Google Shape;15924;p538"/>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925" name="Google Shape;15925;p538"/>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926" name="Google Shape;15926;p53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927" name="Google Shape;15927;p538"/>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928" name="Google Shape;15928;p538"/>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929" name="Google Shape;15929;p53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930" name="Google Shape;15930;p538"/>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931" name="Google Shape;15931;p538"/>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932" name="Google Shape;15932;p53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933" name="Google Shape;15933;p538"/>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934" name="Google Shape;15934;p538"/>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935" name="Google Shape;15935;p538"/>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936" name="Google Shape;15936;p538"/>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937" name="Google Shape;15937;p538"/>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938" name="Google Shape;15938;p53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939" name="Google Shape;15939;p538"/>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940" name="Google Shape;15940;p538"/>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941" name="Google Shape;15941;p538"/>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942" name="Google Shape;15942;p53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943" name="Google Shape;15943;p53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944" name="Google Shape;15944;p53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945" name="Google Shape;15945;p53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946" name="Google Shape;15946;p53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947" name="Google Shape;15947;p53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948" name="Google Shape;15948;p53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5949" name="Google Shape;15949;p538"/>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5950" name="Google Shape;15950;p538"/>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5951" name="Google Shape;15951;p538"/>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5952" name="Google Shape;15952;p538"/>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953" name="Google Shape;15953;p538"/>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5954" name="Google Shape;15954;p538"/>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5955" name="Google Shape;15955;p538"/>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5956" name="Google Shape;15956;p538"/>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5957" name="Google Shape;15957;p538"/>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5958" name="Google Shape;15958;p538"/>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zur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Wer ist stärker gefährdet – jüngere oder ältere Kinder?</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Kinder unter 1 Jahr sind stärker gefährdet.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62" name="Shape 15962"/>
        <p:cNvGrpSpPr/>
        <p:nvPr/>
      </p:nvGrpSpPr>
      <p:grpSpPr>
        <a:xfrm>
          <a:off x="0" y="0"/>
          <a:ext cx="0" cy="0"/>
          <a:chOff x="0" y="0"/>
          <a:chExt cx="0" cy="0"/>
        </a:xfrm>
      </p:grpSpPr>
      <p:sp>
        <p:nvSpPr>
          <p:cNvPr id="15963" name="Google Shape;15963;p53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964" name="Google Shape;15964;p53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5965" name="Google Shape;15965;p53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5966" name="Google Shape;15966;p53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5967" name="Google Shape;15967;p53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5968" name="Google Shape;15968;p53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5969" name="Google Shape;15969;p53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5970" name="Google Shape;15970;p539"/>
          <p:cNvCxnSpPr>
            <a:stCxn id="1596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5971" name="Google Shape;15971;p539"/>
          <p:cNvCxnSpPr>
            <a:stCxn id="1596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5972" name="Google Shape;15972;p53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5973" name="Google Shape;15973;p53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5974" name="Google Shape;15974;p53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5975" name="Google Shape;15975;p53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5976" name="Google Shape;15976;p53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5977" name="Google Shape;15977;p53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5978" name="Google Shape;15978;p53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5979" name="Google Shape;15979;p53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5980" name="Google Shape;15980;p539"/>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5981" name="Google Shape;15981;p53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5982" name="Google Shape;15982;p539"/>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5983" name="Google Shape;15983;p53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5984" name="Google Shape;15984;p53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5985" name="Google Shape;15985;p539"/>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5986" name="Google Shape;15986;p53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5987" name="Google Shape;15987;p53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5988" name="Google Shape;15988;p53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5989" name="Google Shape;15989;p53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5990" name="Google Shape;15990;p53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5991" name="Google Shape;15991;p539"/>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5992" name="Google Shape;15992;p53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5993" name="Google Shape;15993;p539"/>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5994" name="Google Shape;15994;p53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5995" name="Google Shape;15995;p53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5996" name="Google Shape;15996;p53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5997" name="Google Shape;15997;p53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5998" name="Google Shape;15998;p53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5999" name="Google Shape;15999;p53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000" name="Google Shape;16000;p53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6001" name="Google Shape;16001;p539"/>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002" name="Google Shape;16002;p539"/>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6003" name="Google Shape;16003;p539"/>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004" name="Google Shape;16004;p539"/>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005" name="Google Shape;16005;p539"/>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006" name="Google Shape;16006;p539"/>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6007" name="Google Shape;16007;p539"/>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6008" name="Google Shape;16008;p539"/>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009" name="Google Shape;16009;p539"/>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010" name="Google Shape;16010;p539"/>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zur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Kinder unter 1 Jahr sind stärker gefährdet.</a:t>
            </a:r>
            <a:r>
              <a:rPr b="0" i="0" lang="en-US" sz="1200" u="none" cap="none" strike="noStrike">
                <a:solidFill>
                  <a:srgbClr val="C0D6D6"/>
                </a:solidFill>
                <a:latin typeface="Arial"/>
                <a:ea typeface="Arial"/>
                <a:cs typeface="Arial"/>
                <a:sym typeface="Arial"/>
              </a:rPr>
              <a: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
        <p:nvSpPr>
          <p:cNvPr id="16011" name="Google Shape;16011;p539"/>
          <p:cNvSpPr/>
          <p:nvPr/>
        </p:nvSpPr>
        <p:spPr>
          <a:xfrm>
            <a:off x="2809099" y="4068750"/>
            <a:ext cx="4869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5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15" name="Shape 16015"/>
        <p:cNvGrpSpPr/>
        <p:nvPr/>
      </p:nvGrpSpPr>
      <p:grpSpPr>
        <a:xfrm>
          <a:off x="0" y="0"/>
          <a:ext cx="0" cy="0"/>
          <a:chOff x="0" y="0"/>
          <a:chExt cx="0" cy="0"/>
        </a:xfrm>
      </p:grpSpPr>
      <p:sp>
        <p:nvSpPr>
          <p:cNvPr id="16016" name="Google Shape;16016;p54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017" name="Google Shape;16017;p54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018" name="Google Shape;16018;p54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6019" name="Google Shape;16019;p540"/>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020" name="Google Shape;16020;p54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6021" name="Google Shape;16021;p54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022" name="Google Shape;16022;p54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023" name="Google Shape;16023;p540"/>
          <p:cNvCxnSpPr>
            <a:stCxn id="1601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024" name="Google Shape;16024;p540"/>
          <p:cNvCxnSpPr>
            <a:stCxn id="1601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025" name="Google Shape;16025;p540"/>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6026" name="Google Shape;16026;p54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027" name="Google Shape;16027;p540"/>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028" name="Google Shape;16028;p540"/>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029" name="Google Shape;16029;p540"/>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030" name="Google Shape;16030;p540"/>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031" name="Google Shape;16031;p54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6032" name="Google Shape;16032;p54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033" name="Google Shape;16033;p540"/>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6034" name="Google Shape;16034;p54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035" name="Google Shape;16035;p540"/>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036" name="Google Shape;16036;p54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037" name="Google Shape;16037;p54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038" name="Google Shape;16038;p540"/>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039" name="Google Shape;16039;p54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040" name="Google Shape;16040;p54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041" name="Google Shape;16041;p54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042" name="Google Shape;16042;p54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6043" name="Google Shape;16043;p54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6044" name="Google Shape;16044;p540"/>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045" name="Google Shape;16045;p54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046" name="Google Shape;16046;p540"/>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047" name="Google Shape;16047;p54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048" name="Google Shape;16048;p54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049" name="Google Shape;16049;p54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050" name="Google Shape;16050;p54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6051" name="Google Shape;16051;p54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052" name="Google Shape;16052;p54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053" name="Google Shape;16053;p54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6054" name="Google Shape;16054;p540"/>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055" name="Google Shape;16055;p540"/>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6056" name="Google Shape;16056;p540"/>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057" name="Google Shape;16057;p540"/>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058" name="Google Shape;16058;p540"/>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059" name="Google Shape;16059;p540"/>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6060" name="Google Shape;16060;p540"/>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6061" name="Google Shape;16061;p540"/>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062" name="Google Shape;16062;p540"/>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063" name="Google Shape;16063;p540"/>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Kinder unter 1 Jahr sind stärker gefährdet.</a:t>
            </a:r>
            <a:r>
              <a:rPr b="0" i="0" lang="en-US" sz="1200" u="none" cap="none" strike="noStrike">
                <a:solidFill>
                  <a:srgbClr val="C0D6D6"/>
                </a:solidFill>
                <a:latin typeface="Arial"/>
                <a:ea typeface="Arial"/>
                <a:cs typeface="Arial"/>
                <a:sym typeface="Arial"/>
              </a:rPr>
              <a:t>. Kinder unter 6 Wochen sind besonders stark gefährdet.</a:t>
            </a:r>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67" name="Shape 16067"/>
        <p:cNvGrpSpPr/>
        <p:nvPr/>
      </p:nvGrpSpPr>
      <p:grpSpPr>
        <a:xfrm>
          <a:off x="0" y="0"/>
          <a:ext cx="0" cy="0"/>
          <a:chOff x="0" y="0"/>
          <a:chExt cx="0" cy="0"/>
        </a:xfrm>
      </p:grpSpPr>
      <p:sp>
        <p:nvSpPr>
          <p:cNvPr id="16068" name="Google Shape;16068;p54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069" name="Google Shape;16069;p54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070" name="Google Shape;16070;p54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6071" name="Google Shape;16071;p541"/>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072" name="Google Shape;16072;p54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6073" name="Google Shape;16073;p54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074" name="Google Shape;16074;p54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075" name="Google Shape;16075;p541"/>
          <p:cNvCxnSpPr>
            <a:stCxn id="1606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076" name="Google Shape;16076;p541"/>
          <p:cNvCxnSpPr>
            <a:stCxn id="1606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077" name="Google Shape;16077;p54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6078" name="Google Shape;16078;p54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079" name="Google Shape;16079;p54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080" name="Google Shape;16080;p54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081" name="Google Shape;16081;p54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082" name="Google Shape;16082;p54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083" name="Google Shape;16083;p54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6084" name="Google Shape;16084;p54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085" name="Google Shape;16085;p541"/>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6086" name="Google Shape;16086;p54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087" name="Google Shape;16087;p541"/>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088" name="Google Shape;16088;p54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089" name="Google Shape;16089;p54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090" name="Google Shape;16090;p541"/>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091" name="Google Shape;16091;p54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092" name="Google Shape;16092;p54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093" name="Google Shape;16093;p54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094" name="Google Shape;16094;p54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6095" name="Google Shape;16095;p54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6096" name="Google Shape;16096;p541"/>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097" name="Google Shape;16097;p54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098" name="Google Shape;16098;p54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099" name="Google Shape;16099;p54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100" name="Google Shape;16100;p54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101" name="Google Shape;16101;p54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102" name="Google Shape;16102;p54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6103" name="Google Shape;16103;p54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104" name="Google Shape;16104;p54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105" name="Google Shape;16105;p54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6106" name="Google Shape;16106;p541"/>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107" name="Google Shape;16107;p541"/>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6108" name="Google Shape;16108;p541"/>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109" name="Google Shape;16109;p541"/>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110" name="Google Shape;16110;p541"/>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111" name="Google Shape;16111;p541"/>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6112" name="Google Shape;16112;p541"/>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6113" name="Google Shape;16113;p541"/>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114" name="Google Shape;16114;p541"/>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115" name="Google Shape;16115;p541"/>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Kinder unter 1 Jahr sind stärker gefährdet. </a:t>
            </a:r>
            <a:r>
              <a:rPr b="0" i="0" lang="en-US" sz="1200" u="none" cap="none" strike="noStrike">
                <a:solidFill>
                  <a:srgbClr val="0000FF"/>
                </a:solidFill>
                <a:latin typeface="Arial"/>
                <a:ea typeface="Arial"/>
                <a:cs typeface="Arial"/>
                <a:sym typeface="Arial"/>
              </a:rPr>
              <a:t>Kinder unter 6 Wochen sind besonders stark gefährdet.</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
        <p:nvSpPr>
          <p:cNvPr id="16116" name="Google Shape;16116;p541"/>
          <p:cNvSpPr/>
          <p:nvPr/>
        </p:nvSpPr>
        <p:spPr>
          <a:xfrm>
            <a:off x="6675450" y="4052100"/>
            <a:ext cx="10605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5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20" name="Shape 16120"/>
        <p:cNvGrpSpPr/>
        <p:nvPr/>
      </p:nvGrpSpPr>
      <p:grpSpPr>
        <a:xfrm>
          <a:off x="0" y="0"/>
          <a:ext cx="0" cy="0"/>
          <a:chOff x="0" y="0"/>
          <a:chExt cx="0" cy="0"/>
        </a:xfrm>
      </p:grpSpPr>
      <p:sp>
        <p:nvSpPr>
          <p:cNvPr id="16121" name="Google Shape;16121;p54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122" name="Google Shape;16122;p54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123" name="Google Shape;16123;p54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6124" name="Google Shape;16124;p54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125" name="Google Shape;16125;p54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6126" name="Google Shape;16126;p54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127" name="Google Shape;16127;p54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128" name="Google Shape;16128;p542"/>
          <p:cNvCxnSpPr>
            <a:stCxn id="1612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129" name="Google Shape;16129;p542"/>
          <p:cNvCxnSpPr>
            <a:stCxn id="1612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130" name="Google Shape;16130;p54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6131" name="Google Shape;16131;p54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132" name="Google Shape;16132;p54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133" name="Google Shape;16133;p54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134" name="Google Shape;16134;p54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135" name="Google Shape;16135;p54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136" name="Google Shape;16136;p54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6137" name="Google Shape;16137;p542"/>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138" name="Google Shape;16138;p542"/>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6139" name="Google Shape;16139;p54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140" name="Google Shape;16140;p542"/>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141" name="Google Shape;16141;p542"/>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142" name="Google Shape;16142;p54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143" name="Google Shape;16143;p542"/>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144" name="Google Shape;16144;p54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145" name="Google Shape;16145;p54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146" name="Google Shape;16146;p54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147" name="Google Shape;16147;p54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6148" name="Google Shape;16148;p54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6149" name="Google Shape;16149;p542"/>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150" name="Google Shape;16150;p542"/>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151" name="Google Shape;16151;p542"/>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152" name="Google Shape;16152;p54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153" name="Google Shape;16153;p54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154" name="Google Shape;16154;p54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155" name="Google Shape;16155;p54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6156" name="Google Shape;16156;p54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157" name="Google Shape;16157;p54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158" name="Google Shape;16158;p54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6159" name="Google Shape;16159;p542"/>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160" name="Google Shape;16160;p542"/>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6161" name="Google Shape;16161;p542"/>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162" name="Google Shape;16162;p542"/>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163" name="Google Shape;16163;p542"/>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164" name="Google Shape;16164;p542"/>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6165" name="Google Shape;16165;p542"/>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6166" name="Google Shape;16166;p542"/>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167" name="Google Shape;16167;p542"/>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168" name="Google Shape;16168;p542"/>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Kinder unter 1 Jahr sind stärker gefährdet. </a:t>
            </a:r>
            <a:r>
              <a:rPr b="0" i="0" lang="en-US" sz="1200" u="none" cap="none" strike="noStrike">
                <a:solidFill>
                  <a:srgbClr val="0000FF"/>
                </a:solidFill>
                <a:latin typeface="Arial"/>
                <a:ea typeface="Arial"/>
                <a:cs typeface="Arial"/>
                <a:sym typeface="Arial"/>
              </a:rPr>
              <a:t>Kinder unter 6 Wochen sind besonders stark gefährdet.</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C0D6D6"/>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72" name="Shape 16172"/>
        <p:cNvGrpSpPr/>
        <p:nvPr/>
      </p:nvGrpSpPr>
      <p:grpSpPr>
        <a:xfrm>
          <a:off x="0" y="0"/>
          <a:ext cx="0" cy="0"/>
          <a:chOff x="0" y="0"/>
          <a:chExt cx="0" cy="0"/>
        </a:xfrm>
      </p:grpSpPr>
      <p:sp>
        <p:nvSpPr>
          <p:cNvPr id="16173" name="Google Shape;16173;p54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174" name="Google Shape;16174;p54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175" name="Google Shape;16175;p54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6176" name="Google Shape;16176;p54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177" name="Google Shape;16177;p54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6178" name="Google Shape;16178;p54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179" name="Google Shape;16179;p54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180" name="Google Shape;16180;p543"/>
          <p:cNvCxnSpPr>
            <a:stCxn id="16174"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181" name="Google Shape;16181;p543"/>
          <p:cNvCxnSpPr>
            <a:stCxn id="16174"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182" name="Google Shape;16182;p54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6183" name="Google Shape;16183;p54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184" name="Google Shape;16184;p54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185" name="Google Shape;16185;p54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186" name="Google Shape;16186;p54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187" name="Google Shape;16187;p54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188" name="Google Shape;16188;p54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6189" name="Google Shape;16189;p54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190" name="Google Shape;16190;p543"/>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6191" name="Google Shape;16191;p54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192" name="Google Shape;16192;p543"/>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193" name="Google Shape;16193;p54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194" name="Google Shape;16194;p54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195" name="Google Shape;16195;p543"/>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196" name="Google Shape;16196;p54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197" name="Google Shape;16197;p54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198" name="Google Shape;16198;p54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199" name="Google Shape;16199;p54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6200" name="Google Shape;16200;p54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6201" name="Google Shape;16201;p543"/>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202" name="Google Shape;16202;p54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203" name="Google Shape;16203;p54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204" name="Google Shape;16204;p54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205" name="Google Shape;16205;p54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206" name="Google Shape;16206;p54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207" name="Google Shape;16207;p54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6208" name="Google Shape;16208;p54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209" name="Google Shape;16209;p54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210" name="Google Shape;16210;p54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6211" name="Google Shape;16211;p543"/>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212" name="Google Shape;16212;p543"/>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6213" name="Google Shape;16213;p543"/>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214" name="Google Shape;16214;p543"/>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215" name="Google Shape;16215;p543"/>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216" name="Google Shape;16216;p543"/>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6217" name="Google Shape;16217;p543"/>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6218" name="Google Shape;16218;p543"/>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219" name="Google Shape;16219;p543"/>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220" name="Google Shape;16220;p543"/>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zur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Kinder unter 1 Jahr sind stärker gefährdet. </a:t>
            </a:r>
            <a:r>
              <a:rPr b="0" i="0" lang="en-US" sz="1200" u="none" cap="none" strike="noStrike">
                <a:solidFill>
                  <a:srgbClr val="0000FF"/>
                </a:solidFill>
                <a:latin typeface="Arial"/>
                <a:ea typeface="Arial"/>
                <a:cs typeface="Arial"/>
                <a:sym typeface="Arial"/>
              </a:rPr>
              <a:t>Kinder unter 6 Wochen sind besonders stark gefährdet.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welchem Zeitraum tritt das Glaukom nach einer CE auf?</a:t>
            </a:r>
            <a:endParaRPr b="0" i="1" sz="1600" u="none" cap="none" strike="noStrike">
              <a:solidFill>
                <a:srgbClr val="C0D6D6"/>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C0D6D6"/>
                </a:solidFill>
                <a:latin typeface="Arial"/>
                <a:ea typeface="Arial"/>
                <a:cs typeface="Arial"/>
                <a:sym typeface="Arial"/>
              </a:rPr>
              <a:t>Die meisten Fälle treten innerhalb von 3 Jahren nach der Operation auf.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 name="Shape 938"/>
        <p:cNvGrpSpPr/>
        <p:nvPr/>
      </p:nvGrpSpPr>
      <p:grpSpPr>
        <a:xfrm>
          <a:off x="0" y="0"/>
          <a:ext cx="0" cy="0"/>
          <a:chOff x="0" y="0"/>
          <a:chExt cx="0" cy="0"/>
        </a:xfrm>
      </p:grpSpPr>
      <p:sp>
        <p:nvSpPr>
          <p:cNvPr id="939" name="Google Shape;939;p5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940" name="Google Shape;940;p5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41" name="Google Shape;941;p58"/>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942" name="Google Shape;942;p58"/>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943" name="Google Shape;943;p58"/>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944" name="Google Shape;944;p58"/>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945" name="Google Shape;945;p58"/>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946" name="Google Shape;946;p58"/>
          <p:cNvSpPr txBox="1"/>
          <p:nvPr/>
        </p:nvSpPr>
        <p:spPr>
          <a:xfrm>
            <a:off x="3378200" y="2478088"/>
            <a:ext cx="5578500" cy="3104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unreife Sklera ist biegsam/elastisch. Daher kann ein anhaltend überdurchschnittlich hoher Augeninnendruck (IOD) zu einer </a:t>
            </a:r>
            <a:r>
              <a:rPr lang="en-US" sz="1200">
                <a:solidFill>
                  <a:srgbClr val="BFBFBF"/>
                </a:solidFill>
              </a:rPr>
              <a:t>Dehnung</a:t>
            </a:r>
            <a:r>
              <a:rPr b="0" i="0" lang="en-US" sz="1200" u="none" cap="none" strike="noStrike">
                <a:solidFill>
                  <a:srgbClr val="BFBFBF"/>
                </a:solidFill>
                <a:latin typeface="Arial"/>
                <a:ea typeface="Arial"/>
                <a:cs typeface="Arial"/>
                <a:sym typeface="Arial"/>
              </a:rPr>
              <a:t> führen, wodurch sich die Größe des Auges einschließlich seiner Achsenlänge vergrößert.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zwei Aspekte der Achsenlänge, die die diagnostischen Kriterien für ein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erfüllen. Der eine ist die Achsenlänge selbst; was ist der andere?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Axiale Myopie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Ebenso gibt es zwei Möglichkeiten, wie die Achsenlänge und die Myopie die Kriterien erfüllen können.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Die erste ist „statisch“: Ist die aktuelle AL </a:t>
            </a:r>
            <a:r>
              <a:rPr b="0" i="1" lang="en-US" sz="1200" u="none" cap="none" strike="noStrike">
                <a:solidFill>
                  <a:srgbClr val="BFBFBF"/>
                </a:solidFill>
                <a:latin typeface="Arial"/>
                <a:ea typeface="Arial"/>
                <a:cs typeface="Arial"/>
                <a:sym typeface="Arial"/>
              </a:rPr>
              <a:t>oder </a:t>
            </a:r>
            <a:r>
              <a:rPr b="0" i="0" lang="en-US" sz="1200" u="none" cap="none" strike="noStrike">
                <a:solidFill>
                  <a:srgbClr val="BFBFBF"/>
                </a:solidFill>
                <a:latin typeface="Arial"/>
                <a:ea typeface="Arial"/>
                <a:cs typeface="Arial"/>
                <a:sym typeface="Arial"/>
              </a:rPr>
              <a:t>Myopie deutlich größer als erwartet?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zweite ist „dynamisch“: Schreitet die AL </a:t>
            </a:r>
            <a:r>
              <a:rPr b="0" i="1" lang="en-US" sz="1200" u="none" cap="none" strike="noStrike">
                <a:solidFill>
                  <a:srgbClr val="BFBFBF"/>
                </a:solidFill>
                <a:latin typeface="Arial"/>
                <a:ea typeface="Arial"/>
                <a:cs typeface="Arial"/>
                <a:sym typeface="Arial"/>
              </a:rPr>
              <a:t>oder </a:t>
            </a:r>
            <a:r>
              <a:rPr b="0" i="0" lang="en-US" sz="1200" u="none" cap="none" strike="noStrike">
                <a:solidFill>
                  <a:srgbClr val="BFBFBF"/>
                </a:solidFill>
                <a:latin typeface="Arial"/>
                <a:ea typeface="Arial"/>
                <a:cs typeface="Arial"/>
                <a:sym typeface="Arial"/>
              </a:rPr>
              <a:t>Myopie schneller </a:t>
            </a:r>
            <a:r>
              <a:rPr b="1" i="0" lang="en-US" sz="1200" u="none" cap="none" strike="noStrike">
                <a:solidFill>
                  <a:srgbClr val="BFBFBF"/>
                </a:solidFill>
                <a:latin typeface="Arial"/>
                <a:ea typeface="Arial"/>
                <a:cs typeface="Arial"/>
                <a:sym typeface="Arial"/>
              </a:rPr>
              <a:t>voran </a:t>
            </a:r>
            <a:r>
              <a:rPr b="0" i="0" lang="en-US" sz="1200" u="none" cap="none" strike="noStrike">
                <a:solidFill>
                  <a:srgbClr val="BFBFBF"/>
                </a:solidFill>
                <a:latin typeface="Arial"/>
                <a:ea typeface="Arial"/>
                <a:cs typeface="Arial"/>
                <a:sym typeface="Arial"/>
              </a:rPr>
              <a:t>als erwartet?</a:t>
            </a:r>
            <a:endParaRPr/>
          </a:p>
        </p:txBody>
      </p:sp>
      <p:sp>
        <p:nvSpPr>
          <p:cNvPr id="947" name="Google Shape;947;p58"/>
          <p:cNvSpPr txBox="1"/>
          <p:nvPr/>
        </p:nvSpPr>
        <p:spPr>
          <a:xfrm>
            <a:off x="3392488" y="3089275"/>
            <a:ext cx="4038600" cy="1349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Begriff wird verwendet, um das mit dem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verbundene vergrößerte Auge zu beschreiben?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„Buphthalmus“</a:t>
            </a:r>
            <a:endParaRPr/>
          </a:p>
          <a:p>
            <a:pPr indent="0" lvl="0" marL="0" marR="0" rtl="0" algn="l">
              <a:spcBef>
                <a:spcPts val="0"/>
              </a:spcBef>
              <a:spcAft>
                <a:spcPts val="0"/>
              </a:spcAft>
              <a:buNone/>
            </a:pPr>
            <a:r>
              <a:t/>
            </a:r>
            <a:endParaRPr b="0" i="1"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a:t>
            </a:r>
            <a:r>
              <a:rPr b="0" i="0" lang="en-US" sz="1200" u="none" cap="none" strike="noStrike">
                <a:solidFill>
                  <a:schemeClr val="dk1"/>
                </a:solidFill>
                <a:latin typeface="Arial"/>
                <a:ea typeface="Arial"/>
                <a:cs typeface="Arial"/>
                <a:sym typeface="Arial"/>
              </a:rPr>
              <a:t>„Buphthalmus“ </a:t>
            </a:r>
            <a:r>
              <a:rPr b="0" i="1" lang="en-US" sz="1200" u="none" cap="none" strike="noStrike">
                <a:solidFill>
                  <a:schemeClr val="dk1"/>
                </a:solidFill>
                <a:latin typeface="Arial"/>
                <a:ea typeface="Arial"/>
                <a:cs typeface="Arial"/>
                <a:sym typeface="Arial"/>
              </a:rPr>
              <a:t>auf Englisch?</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„Ochsenauge“</a:t>
            </a:r>
            <a:endParaRPr/>
          </a:p>
        </p:txBody>
      </p:sp>
      <p:sp>
        <p:nvSpPr>
          <p:cNvPr id="948" name="Google Shape;948;p5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49" name="Google Shape;949;p58"/>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950" name="Google Shape;950;p58"/>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951" name="Google Shape;951;p5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5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24" name="Shape 16224"/>
        <p:cNvGrpSpPr/>
        <p:nvPr/>
      </p:nvGrpSpPr>
      <p:grpSpPr>
        <a:xfrm>
          <a:off x="0" y="0"/>
          <a:ext cx="0" cy="0"/>
          <a:chOff x="0" y="0"/>
          <a:chExt cx="0" cy="0"/>
        </a:xfrm>
      </p:grpSpPr>
      <p:sp>
        <p:nvSpPr>
          <p:cNvPr id="16225" name="Google Shape;16225;p54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226" name="Google Shape;16226;p54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227" name="Google Shape;16227;p54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6228" name="Google Shape;16228;p54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229" name="Google Shape;16229;p54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6230" name="Google Shape;16230;p54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231" name="Google Shape;16231;p54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232" name="Google Shape;16232;p544"/>
          <p:cNvCxnSpPr>
            <a:stCxn id="16226"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233" name="Google Shape;16233;p544"/>
          <p:cNvCxnSpPr>
            <a:stCxn id="16226"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234" name="Google Shape;16234;p544"/>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6235" name="Google Shape;16235;p54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236" name="Google Shape;16236;p54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237" name="Google Shape;16237;p54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238" name="Google Shape;16238;p54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239" name="Google Shape;16239;p54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240" name="Google Shape;16240;p54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6241" name="Google Shape;16241;p54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242" name="Google Shape;16242;p544"/>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6243" name="Google Shape;16243;p54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244" name="Google Shape;16244;p544"/>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245" name="Google Shape;16245;p54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246" name="Google Shape;16246;p54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247" name="Google Shape;16247;p544"/>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248" name="Google Shape;16248;p54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249" name="Google Shape;16249;p54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250" name="Google Shape;16250;p54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251" name="Google Shape;16251;p54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6252" name="Google Shape;16252;p54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6253" name="Google Shape;16253;p544"/>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254" name="Google Shape;16254;p54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255" name="Google Shape;16255;p544"/>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256" name="Google Shape;16256;p54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257" name="Google Shape;16257;p54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258" name="Google Shape;16258;p54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259" name="Google Shape;16259;p54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6260" name="Google Shape;16260;p54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261" name="Google Shape;16261;p54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262" name="Google Shape;16262;p54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6263" name="Google Shape;16263;p544"/>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264" name="Google Shape;16264;p544"/>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6265" name="Google Shape;16265;p544"/>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266" name="Google Shape;16266;p544"/>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267" name="Google Shape;16267;p544"/>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268" name="Google Shape;16268;p544"/>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6269" name="Google Shape;16269;p544"/>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6270" name="Google Shape;16270;p544"/>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271" name="Google Shape;16271;p544"/>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272" name="Google Shape;16272;p544"/>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Kinder unter 1 Jahr sind stärker gefährdet. </a:t>
            </a:r>
            <a:r>
              <a:rPr b="0" i="0" lang="en-US" sz="1200" u="none" cap="none" strike="noStrike">
                <a:solidFill>
                  <a:srgbClr val="0000FF"/>
                </a:solidFill>
                <a:latin typeface="Arial"/>
                <a:ea typeface="Arial"/>
                <a:cs typeface="Arial"/>
                <a:sym typeface="Arial"/>
              </a:rPr>
              <a:t>Kinder unter 6 Wochen sind besonders stark gefährdet.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meisten Fälle treten innerhalb von 3 Jahren nach der Operation auf.</a:t>
            </a:r>
            <a:r>
              <a:rPr b="0" i="0" lang="en-US" sz="1200" u="none" cap="none" strike="noStrike">
                <a:solidFill>
                  <a:srgbClr val="C0D6D6"/>
                </a:solidFill>
                <a:latin typeface="Arial"/>
                <a:ea typeface="Arial"/>
                <a:cs typeface="Arial"/>
                <a:sym typeface="Arial"/>
              </a:rPr>
              <a:t>.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
        <p:nvSpPr>
          <p:cNvPr id="16273" name="Google Shape;16273;p544"/>
          <p:cNvSpPr/>
          <p:nvPr/>
        </p:nvSpPr>
        <p:spPr>
          <a:xfrm>
            <a:off x="3567113" y="5395913"/>
            <a:ext cx="6858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5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77" name="Shape 16277"/>
        <p:cNvGrpSpPr/>
        <p:nvPr/>
      </p:nvGrpSpPr>
      <p:grpSpPr>
        <a:xfrm>
          <a:off x="0" y="0"/>
          <a:ext cx="0" cy="0"/>
          <a:chOff x="0" y="0"/>
          <a:chExt cx="0" cy="0"/>
        </a:xfrm>
      </p:grpSpPr>
      <p:sp>
        <p:nvSpPr>
          <p:cNvPr id="16278" name="Google Shape;16278;p54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279" name="Google Shape;16279;p54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280" name="Google Shape;16280;p54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6281" name="Google Shape;16281;p54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282" name="Google Shape;16282;p54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6283" name="Google Shape;16283;p54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284" name="Google Shape;16284;p54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285" name="Google Shape;16285;p545"/>
          <p:cNvCxnSpPr>
            <a:stCxn id="16279"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286" name="Google Shape;16286;p545"/>
          <p:cNvCxnSpPr>
            <a:stCxn id="16279"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287" name="Google Shape;16287;p54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6288" name="Google Shape;16288;p54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289" name="Google Shape;16289;p54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290" name="Google Shape;16290;p54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291" name="Google Shape;16291;p54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292" name="Google Shape;16292;p54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293" name="Google Shape;16293;p54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6294" name="Google Shape;16294;p54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295" name="Google Shape;16295;p545"/>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6296" name="Google Shape;16296;p54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297" name="Google Shape;16297;p545"/>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298" name="Google Shape;16298;p54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299" name="Google Shape;16299;p54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300" name="Google Shape;16300;p545"/>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301" name="Google Shape;16301;p54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302" name="Google Shape;16302;p54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303" name="Google Shape;16303;p54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304" name="Google Shape;16304;p54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6305" name="Google Shape;16305;p54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6306" name="Google Shape;16306;p545"/>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307" name="Google Shape;16307;p54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308" name="Google Shape;16308;p545"/>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309" name="Google Shape;16309;p54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310" name="Google Shape;16310;p54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311" name="Google Shape;16311;p54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312" name="Google Shape;16312;p54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6313" name="Google Shape;16313;p54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314" name="Google Shape;16314;p54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315" name="Google Shape;16315;p54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6316" name="Google Shape;16316;p545"/>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317" name="Google Shape;16317;p545"/>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6318" name="Google Shape;16318;p545"/>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319" name="Google Shape;16319;p545"/>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320" name="Google Shape;16320;p545"/>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321" name="Google Shape;16321;p545"/>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6322" name="Google Shape;16322;p545"/>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6323" name="Google Shape;16323;p545"/>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324" name="Google Shape;16324;p545"/>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325" name="Google Shape;16325;p545"/>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 die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Kinder unter 1 Jahr sind stärker gefährdet. </a:t>
            </a:r>
            <a:r>
              <a:rPr b="0" i="0" lang="en-US" sz="1200" u="none" cap="none" strike="noStrike">
                <a:solidFill>
                  <a:srgbClr val="0000FF"/>
                </a:solidFill>
                <a:latin typeface="Arial"/>
                <a:ea typeface="Arial"/>
                <a:cs typeface="Arial"/>
                <a:sym typeface="Arial"/>
              </a:rPr>
              <a:t>Kinder unter 6 Wochen sind besonders stark gefährdet.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meisten Fälle treten innerhalb von 3 Jahren nach der Operation auf.</a:t>
            </a:r>
            <a:r>
              <a:rPr b="0" i="0" lang="en-US" sz="1200" u="none" cap="none" strike="noStrike">
                <a:solidFill>
                  <a:srgbClr val="C0D6D6"/>
                </a:solidFill>
                <a:latin typeface="Arial"/>
                <a:ea typeface="Arial"/>
                <a:cs typeface="Arial"/>
                <a:sym typeface="Arial"/>
              </a:rPr>
              <a:t>. Allerdings birgt eine </a:t>
            </a:r>
            <a:r>
              <a:rPr lang="en-US" sz="1200">
                <a:solidFill>
                  <a:srgbClr val="C0D6D6"/>
                </a:solidFill>
              </a:rPr>
              <a:t>CE im Kindesalter</a:t>
            </a:r>
            <a:r>
              <a:rPr b="0" i="0" lang="en-US" sz="1200" u="none" cap="none" strike="noStrike">
                <a:solidFill>
                  <a:srgbClr val="C0D6D6"/>
                </a:solidFill>
                <a:latin typeface="Arial"/>
                <a:ea typeface="Arial"/>
                <a:cs typeface="Arial"/>
                <a:sym typeface="Arial"/>
              </a:rPr>
              <a:t> ein lebenslanges Risiko, sodass eine lebenslange Nachsorge erforderlich ist.</a:t>
            </a:r>
            <a:endParaRPr/>
          </a:p>
        </p:txBody>
      </p:sp>
    </p:spTree>
  </p:cSld>
  <p:clrMapOvr>
    <a:masterClrMapping/>
  </p:clrMapOvr>
</p:sld>
</file>

<file path=ppt/slides/slide5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29" name="Shape 16329"/>
        <p:cNvGrpSpPr/>
        <p:nvPr/>
      </p:nvGrpSpPr>
      <p:grpSpPr>
        <a:xfrm>
          <a:off x="0" y="0"/>
          <a:ext cx="0" cy="0"/>
          <a:chOff x="0" y="0"/>
          <a:chExt cx="0" cy="0"/>
        </a:xfrm>
      </p:grpSpPr>
      <p:sp>
        <p:nvSpPr>
          <p:cNvPr id="16330" name="Google Shape;16330;p54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331" name="Google Shape;16331;p54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332" name="Google Shape;16332;p54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6333" name="Google Shape;16333;p546"/>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334" name="Google Shape;16334;p54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6335" name="Google Shape;16335;p54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336" name="Google Shape;16336;p54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337" name="Google Shape;16337;p546"/>
          <p:cNvCxnSpPr>
            <a:stCxn id="16331"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338" name="Google Shape;16338;p546"/>
          <p:cNvCxnSpPr>
            <a:stCxn id="16331"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339" name="Google Shape;16339;p54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6340" name="Google Shape;16340;p54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341" name="Google Shape;16341;p546"/>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342" name="Google Shape;16342;p546"/>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343" name="Google Shape;16343;p546"/>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344" name="Google Shape;16344;p546"/>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345" name="Google Shape;16345;p54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6346" name="Google Shape;16346;p546"/>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347" name="Google Shape;16347;p546"/>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6348" name="Google Shape;16348;p54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349" name="Google Shape;16349;p546"/>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350" name="Google Shape;16350;p546"/>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351" name="Google Shape;16351;p54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352" name="Google Shape;16352;p546"/>
          <p:cNvSpPr txBox="1"/>
          <p:nvPr/>
        </p:nvSpPr>
        <p:spPr>
          <a:xfrm>
            <a:off x="2630488" y="5060950"/>
            <a:ext cx="9334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353" name="Google Shape;16353;p546"/>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354" name="Google Shape;16354;p546"/>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355" name="Google Shape;16355;p546"/>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356" name="Google Shape;16356;p546"/>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sp>
        <p:nvSpPr>
          <p:cNvPr id="16357" name="Google Shape;16357;p54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Sturge-Weber-Syndrom</a:t>
            </a:r>
            <a:endParaRPr/>
          </a:p>
        </p:txBody>
      </p:sp>
      <p:cxnSp>
        <p:nvCxnSpPr>
          <p:cNvPr id="16358" name="Google Shape;16358;p546"/>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359" name="Google Shape;16359;p546"/>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360" name="Google Shape;16360;p546"/>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361" name="Google Shape;16361;p54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362" name="Google Shape;16362;p54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363" name="Google Shape;16363;p54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364" name="Google Shape;16364;p54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chemeClr val="dk1"/>
                </a:solidFill>
                <a:latin typeface="Arial"/>
                <a:ea typeface="Arial"/>
                <a:cs typeface="Arial"/>
                <a:sym typeface="Arial"/>
              </a:rPr>
              <a:t>Erworben nach CE</a:t>
            </a:r>
            <a:endParaRPr/>
          </a:p>
        </p:txBody>
      </p:sp>
      <p:sp>
        <p:nvSpPr>
          <p:cNvPr id="16365" name="Google Shape;16365;p54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366" name="Google Shape;16366;p54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367" name="Google Shape;16367;p54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sp>
        <p:nvSpPr>
          <p:cNvPr id="16368" name="Google Shape;16368;p546"/>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369" name="Google Shape;16369;p546"/>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cxnSp>
        <p:nvCxnSpPr>
          <p:cNvPr id="16370" name="Google Shape;16370;p546"/>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371" name="Google Shape;16371;p546"/>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372" name="Google Shape;16372;p546"/>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373" name="Google Shape;16373;p546"/>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sp>
        <p:nvSpPr>
          <p:cNvPr id="16374" name="Google Shape;16374;p546"/>
          <p:cNvSpPr txBox="1"/>
          <p:nvPr/>
        </p:nvSpPr>
        <p:spPr>
          <a:xfrm>
            <a:off x="6737350"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cxnSp>
        <p:nvCxnSpPr>
          <p:cNvPr id="16375" name="Google Shape;16375;p546"/>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376" name="Google Shape;16376;p546"/>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377" name="Google Shape;16377;p546"/>
          <p:cNvSpPr txBox="1"/>
          <p:nvPr/>
        </p:nvSpPr>
        <p:spPr>
          <a:xfrm>
            <a:off x="1103313" y="1206500"/>
            <a:ext cx="6780300" cy="3843000"/>
          </a:xfrm>
          <a:prstGeom prst="rect">
            <a:avLst/>
          </a:prstGeom>
          <a:solidFill>
            <a:srgbClr val="C0D6D6"/>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Unter welcher Bezeichnung ist das „Glaukom nach CE bei Kindern“ allgemein bekannt?</a:t>
            </a:r>
            <a:endParaRPr/>
          </a:p>
          <a:p>
            <a:pPr indent="0" lvl="0" marL="0" marR="0" rtl="0" algn="l">
              <a:spcBef>
                <a:spcPts val="0"/>
              </a:spcBef>
              <a:spcAft>
                <a:spcPts val="0"/>
              </a:spcAft>
              <a:buNone/>
            </a:pPr>
            <a:r>
              <a:rPr lang="en-US" sz="1200">
                <a:solidFill>
                  <a:schemeClr val="dk1"/>
                </a:solidFill>
              </a:rPr>
              <a:t>Aphakieglaukom</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häufig tritt ein Glaukom nach einer Operation bei angeborener Katarakt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Sehr häufig – bis zur Hälfte der Kinder entwickelt es</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Handelt es sich bei einem Glaukom nach CE bei Kindern um ein Offenwinkel- oder ein Engwinkelglaukom?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 den meisten Fällen handelt es sich um ein Offenwinkelglaukom</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ist derzeit noch unklar</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Wer ist stärker gefährdet – jüngere oder ältere Kinder?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Kinder unter 1 Jahr sind stärker gefährdet. </a:t>
            </a:r>
            <a:r>
              <a:rPr b="0" i="0" lang="en-US" sz="1200" u="none" cap="none" strike="noStrike">
                <a:solidFill>
                  <a:srgbClr val="0000FF"/>
                </a:solidFill>
                <a:latin typeface="Arial"/>
                <a:ea typeface="Arial"/>
                <a:cs typeface="Arial"/>
                <a:sym typeface="Arial"/>
              </a:rPr>
              <a:t>Kinder unter 6 Wochen sind besonders stark gefährdet.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welchem Zeitraum tritt das Glaukom nach einer CE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meisten Fälle treten innerhalb von 3 Jahren nach der Operation auf. </a:t>
            </a:r>
            <a:r>
              <a:rPr b="0" i="0" lang="en-US" sz="1200" u="none" cap="none" strike="noStrike">
                <a:solidFill>
                  <a:srgbClr val="0000FF"/>
                </a:solidFill>
                <a:latin typeface="Arial"/>
                <a:ea typeface="Arial"/>
                <a:cs typeface="Arial"/>
                <a:sym typeface="Arial"/>
              </a:rPr>
              <a:t>Allerdings birgt eine </a:t>
            </a:r>
            <a:r>
              <a:rPr lang="en-US" sz="1200">
                <a:solidFill>
                  <a:srgbClr val="0000FF"/>
                </a:solidFill>
              </a:rPr>
              <a:t>CE im Kindesalter</a:t>
            </a:r>
            <a:r>
              <a:rPr b="0" i="0" lang="en-US" sz="1200" u="none" cap="none" strike="noStrike">
                <a:solidFill>
                  <a:srgbClr val="0000FF"/>
                </a:solidFill>
                <a:latin typeface="Arial"/>
                <a:ea typeface="Arial"/>
                <a:cs typeface="Arial"/>
                <a:sym typeface="Arial"/>
              </a:rPr>
              <a:t> ein lebenslanges Glaukomrisiko, sodass eine lebenslange Nachsorge erforderlich ist.</a:t>
            </a:r>
            <a:endParaRPr/>
          </a:p>
        </p:txBody>
      </p:sp>
    </p:spTree>
  </p:cSld>
  <p:clrMapOvr>
    <a:masterClrMapping/>
  </p:clrMapOvr>
</p:sld>
</file>

<file path=ppt/slides/slide5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81" name="Shape 16381"/>
        <p:cNvGrpSpPr/>
        <p:nvPr/>
      </p:nvGrpSpPr>
      <p:grpSpPr>
        <a:xfrm>
          <a:off x="0" y="0"/>
          <a:ext cx="0" cy="0"/>
          <a:chOff x="0" y="0"/>
          <a:chExt cx="0" cy="0"/>
        </a:xfrm>
      </p:grpSpPr>
      <p:sp>
        <p:nvSpPr>
          <p:cNvPr id="16382" name="Google Shape;16382;p54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id="16383" name="Google Shape;16383;p547"/>
          <p:cNvPicPr preferRelativeResize="0"/>
          <p:nvPr/>
        </p:nvPicPr>
        <p:blipFill rotWithShape="1">
          <a:blip r:embed="rId3">
            <a:alphaModFix/>
          </a:blip>
          <a:srcRect b="0" l="0" r="0" t="0"/>
          <a:stretch/>
        </p:blipFill>
        <p:spPr>
          <a:xfrm>
            <a:off x="2663825" y="1096963"/>
            <a:ext cx="3816350" cy="4664075"/>
          </a:xfrm>
          <a:prstGeom prst="rect">
            <a:avLst/>
          </a:prstGeom>
          <a:noFill/>
          <a:ln>
            <a:noFill/>
          </a:ln>
        </p:spPr>
      </p:pic>
      <p:sp>
        <p:nvSpPr>
          <p:cNvPr id="16384" name="Google Shape;16384;p547"/>
          <p:cNvSpPr txBox="1"/>
          <p:nvPr/>
        </p:nvSpPr>
        <p:spPr>
          <a:xfrm>
            <a:off x="1400175" y="6019800"/>
            <a:ext cx="6343650" cy="40005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Quattrocento Sans"/>
                <a:ea typeface="Quattrocento Sans"/>
                <a:cs typeface="Quattrocento Sans"/>
                <a:sym typeface="Quattrocento Sans"/>
              </a:rPr>
              <a:t>(Dies ist ein guter Zeitpunkt im Set, um eine Pause einzulegen)</a:t>
            </a:r>
            <a:endParaRPr/>
          </a:p>
        </p:txBody>
      </p:sp>
      <p:sp>
        <p:nvSpPr>
          <p:cNvPr id="16385" name="Google Shape;16385;p54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89" name="Shape 16389"/>
        <p:cNvGrpSpPr/>
        <p:nvPr/>
      </p:nvGrpSpPr>
      <p:grpSpPr>
        <a:xfrm>
          <a:off x="0" y="0"/>
          <a:ext cx="0" cy="0"/>
          <a:chOff x="0" y="0"/>
          <a:chExt cx="0" cy="0"/>
        </a:xfrm>
      </p:grpSpPr>
      <p:sp>
        <p:nvSpPr>
          <p:cNvPr id="16390" name="Google Shape;16390;p54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391" name="Google Shape;16391;p54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392" name="Google Shape;16392;p548"/>
          <p:cNvSpPr txBox="1"/>
          <p:nvPr/>
        </p:nvSpPr>
        <p:spPr>
          <a:xfrm>
            <a:off x="228600" y="2865438"/>
            <a:ext cx="8694738" cy="522287"/>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Wenden wir uns nun der Behandlung des kindlichen Glaukoms zu</a:t>
            </a:r>
            <a:endParaRPr/>
          </a:p>
        </p:txBody>
      </p:sp>
    </p:spTree>
  </p:cSld>
  <p:clrMapOvr>
    <a:masterClrMapping/>
  </p:clrMapOvr>
</p:sld>
</file>

<file path=ppt/slides/slide5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96" name="Shape 16396"/>
        <p:cNvGrpSpPr/>
        <p:nvPr/>
      </p:nvGrpSpPr>
      <p:grpSpPr>
        <a:xfrm>
          <a:off x="0" y="0"/>
          <a:ext cx="0" cy="0"/>
          <a:chOff x="0" y="0"/>
          <a:chExt cx="0" cy="0"/>
        </a:xfrm>
      </p:grpSpPr>
      <p:sp>
        <p:nvSpPr>
          <p:cNvPr id="16397" name="Google Shape;16397;p54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398" name="Google Shape;16398;p54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399" name="Google Shape;16399;p54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6400" name="Google Shape;16400;p549"/>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401" name="Google Shape;16401;p549"/>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16402" name="Google Shape;16402;p54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403" name="Google Shape;16403;p54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404" name="Google Shape;16404;p549"/>
          <p:cNvCxnSpPr>
            <a:stCxn id="16398"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405" name="Google Shape;16405;p549"/>
          <p:cNvCxnSpPr>
            <a:stCxn id="16398"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406" name="Google Shape;16406;p54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6407" name="Google Shape;16407;p549"/>
          <p:cNvSpPr txBox="1"/>
          <p:nvPr/>
        </p:nvSpPr>
        <p:spPr>
          <a:xfrm>
            <a:off x="565150" y="3671900"/>
            <a:ext cx="13797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408" name="Google Shape;16408;p549"/>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409" name="Google Shape;16409;p549"/>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410" name="Google Shape;16410;p549"/>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411" name="Google Shape;16411;p549"/>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412" name="Google Shape;16412;p54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6413" name="Google Shape;16413;p54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6414" name="Google Shape;16414;p549"/>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415" name="Google Shape;16415;p549"/>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6416" name="Google Shape;16416;p54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417" name="Google Shape;16417;p549"/>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418" name="Google Shape;16418;p549"/>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419" name="Google Shape;16419;p54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420" name="Google Shape;16420;p549"/>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421" name="Google Shape;16421;p549"/>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422" name="Google Shape;16422;p549"/>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423" name="Google Shape;16423;p549"/>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424" name="Google Shape;16424;p549"/>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cxnSp>
        <p:nvCxnSpPr>
          <p:cNvPr id="16425" name="Google Shape;16425;p549"/>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426" name="Google Shape;16426;p549"/>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427" name="Google Shape;16427;p54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428" name="Google Shape;16428;p54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429" name="Google Shape;16429;p54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430" name="Google Shape;16430;p54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6431" name="Google Shape;16431;p54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a:t>
            </a:r>
            <a:endParaRPr/>
          </a:p>
        </p:txBody>
      </p:sp>
      <p:cxnSp>
        <p:nvCxnSpPr>
          <p:cNvPr id="16432" name="Google Shape;16432;p549"/>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sp>
        <p:nvSpPr>
          <p:cNvPr id="16433" name="Google Shape;16433;p54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434" name="Google Shape;16434;p549"/>
          <p:cNvSpPr txBox="1"/>
          <p:nvPr/>
        </p:nvSpPr>
        <p:spPr>
          <a:xfrm>
            <a:off x="222250" y="5391150"/>
            <a:ext cx="6904038" cy="360363"/>
          </a:xfrm>
          <a:prstGeom prst="rect">
            <a:avLst/>
          </a:prstGeom>
          <a:noFill/>
          <a:ln>
            <a:noFill/>
          </a:ln>
        </p:spPr>
        <p:txBody>
          <a:bodyPr anchorCtr="0" anchor="t" bIns="12700" lIns="25400" spcFirstLastPara="1" rIns="25400" wrap="square" tIns="12700">
            <a:spAutoFit/>
          </a:bodyPr>
          <a:lstStyle/>
          <a:p>
            <a:pPr indent="0" lvl="0" marL="0" marR="0" rtl="0" algn="l">
              <a:lnSpc>
                <a:spcPct val="175000"/>
              </a:lnSpc>
              <a:spcBef>
                <a:spcPts val="0"/>
              </a:spcBef>
              <a:spcAft>
                <a:spcPts val="0"/>
              </a:spcAft>
              <a:buNone/>
            </a:pPr>
            <a:r>
              <a:rPr b="1" i="0" lang="en-US" sz="1200" u="none" cap="none" strike="noStrike">
                <a:solidFill>
                  <a:srgbClr val="C00000"/>
                </a:solidFill>
                <a:latin typeface="Arial"/>
                <a:ea typeface="Arial"/>
                <a:cs typeface="Arial"/>
                <a:sym typeface="Arial"/>
              </a:rPr>
              <a:t>Einige allgemeine Hinweise zur Behandlung:</a:t>
            </a:r>
            <a:endParaRPr/>
          </a:p>
        </p:txBody>
      </p:sp>
      <p:sp>
        <p:nvSpPr>
          <p:cNvPr id="16435" name="Google Shape;16435;p54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6436" name="Google Shape;16436;p549"/>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437" name="Google Shape;16437;p549"/>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438" name="Google Shape;16438;p549"/>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439" name="Google Shape;16439;p549"/>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cxnSp>
        <p:nvCxnSpPr>
          <p:cNvPr id="16440" name="Google Shape;16440;p549"/>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441" name="Google Shape;16441;p549"/>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442" name="Google Shape;16442;p549"/>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443" name="Google Shape;16443;p549"/>
          <p:cNvSpPr txBox="1"/>
          <p:nvPr/>
        </p:nvSpPr>
        <p:spPr>
          <a:xfrm>
            <a:off x="6700851" y="4816655"/>
            <a:ext cx="1646100" cy="21030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sp>
        <p:nvSpPr>
          <p:cNvPr id="16444" name="Google Shape;16444;p549"/>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spTree>
  </p:cSld>
  <p:clrMapOvr>
    <a:masterClrMapping/>
  </p:clrMapOvr>
</p:sld>
</file>

<file path=ppt/slides/slide5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48" name="Shape 16448"/>
        <p:cNvGrpSpPr/>
        <p:nvPr/>
      </p:nvGrpSpPr>
      <p:grpSpPr>
        <a:xfrm>
          <a:off x="0" y="0"/>
          <a:ext cx="0" cy="0"/>
          <a:chOff x="0" y="0"/>
          <a:chExt cx="0" cy="0"/>
        </a:xfrm>
      </p:grpSpPr>
      <p:sp>
        <p:nvSpPr>
          <p:cNvPr id="16449" name="Google Shape;16449;p55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450" name="Google Shape;16450;p55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16451" name="Google Shape;16451;p55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6452" name="Google Shape;16452;p550"/>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16453" name="Google Shape;16453;p550"/>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16454" name="Google Shape;16454;p550"/>
          <p:cNvSpPr txBox="1"/>
          <p:nvPr/>
        </p:nvSpPr>
        <p:spPr>
          <a:xfrm>
            <a:off x="134938" y="2817813"/>
            <a:ext cx="1446212"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Angeboren</a:t>
            </a:r>
            <a:endParaRPr/>
          </a:p>
        </p:txBody>
      </p:sp>
      <p:sp>
        <p:nvSpPr>
          <p:cNvPr id="16455" name="Google Shape;16455;p55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456" name="Google Shape;16456;p550"/>
          <p:cNvCxnSpPr>
            <a:stCxn id="16450" idx="2"/>
          </p:cNvCxnSpPr>
          <p:nvPr/>
        </p:nvCxnSpPr>
        <p:spPr>
          <a:xfrm flipH="1">
            <a:off x="1562875" y="2226425"/>
            <a:ext cx="619200" cy="408000"/>
          </a:xfrm>
          <a:prstGeom prst="straightConnector1">
            <a:avLst/>
          </a:prstGeom>
          <a:noFill/>
          <a:ln cap="flat" cmpd="sng" w="9525">
            <a:solidFill>
              <a:srgbClr val="0000FF"/>
            </a:solidFill>
            <a:prstDash val="solid"/>
            <a:round/>
            <a:headEnd len="sm" w="sm" type="none"/>
            <a:tailEnd len="med" w="med" type="triangle"/>
          </a:ln>
        </p:spPr>
      </p:cxnSp>
      <p:cxnSp>
        <p:nvCxnSpPr>
          <p:cNvPr id="16457" name="Google Shape;16457;p550"/>
          <p:cNvCxnSpPr>
            <a:stCxn id="16450"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458" name="Google Shape;16458;p550"/>
          <p:cNvSpPr txBox="1"/>
          <p:nvPr/>
        </p:nvSpPr>
        <p:spPr>
          <a:xfrm>
            <a:off x="552450" y="3238500"/>
            <a:ext cx="1106488"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Neugeborene</a:t>
            </a:r>
            <a:endParaRPr/>
          </a:p>
        </p:txBody>
      </p:sp>
      <p:sp>
        <p:nvSpPr>
          <p:cNvPr id="16459" name="Google Shape;16459;p550"/>
          <p:cNvSpPr txBox="1"/>
          <p:nvPr/>
        </p:nvSpPr>
        <p:spPr>
          <a:xfrm>
            <a:off x="565150" y="3671900"/>
            <a:ext cx="133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Im Säuglingsalter</a:t>
            </a:r>
            <a:endParaRPr/>
          </a:p>
        </p:txBody>
      </p:sp>
      <p:cxnSp>
        <p:nvCxnSpPr>
          <p:cNvPr id="16460" name="Google Shape;16460;p550"/>
          <p:cNvCxnSpPr/>
          <p:nvPr/>
        </p:nvCxnSpPr>
        <p:spPr>
          <a:xfrm>
            <a:off x="374650" y="3162300"/>
            <a:ext cx="0" cy="1139825"/>
          </a:xfrm>
          <a:prstGeom prst="straightConnector1">
            <a:avLst/>
          </a:prstGeom>
          <a:noFill/>
          <a:ln cap="flat" cmpd="sng" w="9525">
            <a:solidFill>
              <a:srgbClr val="0000FF"/>
            </a:solidFill>
            <a:prstDash val="solid"/>
            <a:round/>
            <a:headEnd len="sm" w="sm" type="none"/>
            <a:tailEnd len="sm" w="sm" type="none"/>
          </a:ln>
        </p:spPr>
      </p:cxnSp>
      <p:cxnSp>
        <p:nvCxnSpPr>
          <p:cNvPr id="16461" name="Google Shape;16461;p550"/>
          <p:cNvCxnSpPr/>
          <p:nvPr/>
        </p:nvCxnSpPr>
        <p:spPr>
          <a:xfrm>
            <a:off x="374650" y="3417888"/>
            <a:ext cx="220663" cy="0"/>
          </a:xfrm>
          <a:prstGeom prst="straightConnector1">
            <a:avLst/>
          </a:prstGeom>
          <a:noFill/>
          <a:ln cap="flat" cmpd="sng" w="9525">
            <a:solidFill>
              <a:srgbClr val="0000FF"/>
            </a:solidFill>
            <a:prstDash val="solid"/>
            <a:round/>
            <a:headEnd len="sm" w="sm" type="none"/>
            <a:tailEnd len="sm" w="sm" type="none"/>
          </a:ln>
        </p:spPr>
      </p:cxnSp>
      <p:cxnSp>
        <p:nvCxnSpPr>
          <p:cNvPr id="16462" name="Google Shape;16462;p550"/>
          <p:cNvCxnSpPr/>
          <p:nvPr/>
        </p:nvCxnSpPr>
        <p:spPr>
          <a:xfrm>
            <a:off x="363538" y="3854450"/>
            <a:ext cx="220662" cy="0"/>
          </a:xfrm>
          <a:prstGeom prst="straightConnector1">
            <a:avLst/>
          </a:prstGeom>
          <a:noFill/>
          <a:ln cap="flat" cmpd="sng" w="9525">
            <a:solidFill>
              <a:srgbClr val="0000FF"/>
            </a:solidFill>
            <a:prstDash val="solid"/>
            <a:round/>
            <a:headEnd len="sm" w="sm" type="none"/>
            <a:tailEnd len="sm" w="sm" type="none"/>
          </a:ln>
        </p:spPr>
      </p:cxnSp>
      <p:cxnSp>
        <p:nvCxnSpPr>
          <p:cNvPr id="16463" name="Google Shape;16463;p550"/>
          <p:cNvCxnSpPr/>
          <p:nvPr/>
        </p:nvCxnSpPr>
        <p:spPr>
          <a:xfrm>
            <a:off x="363538" y="4302125"/>
            <a:ext cx="220662" cy="0"/>
          </a:xfrm>
          <a:prstGeom prst="straightConnector1">
            <a:avLst/>
          </a:prstGeom>
          <a:noFill/>
          <a:ln cap="flat" cmpd="sng" w="9525">
            <a:solidFill>
              <a:srgbClr val="0000FF"/>
            </a:solidFill>
            <a:prstDash val="solid"/>
            <a:round/>
            <a:headEnd len="sm" w="sm" type="none"/>
            <a:tailEnd len="sm" w="sm" type="none"/>
          </a:ln>
        </p:spPr>
      </p:cxnSp>
      <p:sp>
        <p:nvSpPr>
          <p:cNvPr id="16464" name="Google Shape;16464;p55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6465" name="Google Shape;16465;p55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6466" name="Google Shape;16466;p550"/>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467" name="Google Shape;16467;p550"/>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6468" name="Google Shape;16468;p55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469" name="Google Shape;16469;p550"/>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470" name="Google Shape;16470;p550"/>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471" name="Google Shape;16471;p55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472" name="Google Shape;16472;p550"/>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473" name="Google Shape;16473;p550"/>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474" name="Google Shape;16474;p550"/>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475" name="Google Shape;16475;p550"/>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476" name="Google Shape;16476;p550"/>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cxnSp>
        <p:nvCxnSpPr>
          <p:cNvPr id="16477" name="Google Shape;16477;p550"/>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478" name="Google Shape;16478;p550"/>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479" name="Google Shape;16479;p55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480" name="Google Shape;16480;p55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481" name="Google Shape;16481;p55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0000FF"/>
                </a:solidFill>
                <a:latin typeface="Arial"/>
                <a:ea typeface="Arial"/>
                <a:cs typeface="Arial"/>
                <a:sym typeface="Arial"/>
              </a:rPr>
              <a:t>Spät auftretend</a:t>
            </a:r>
            <a:endParaRPr/>
          </a:p>
        </p:txBody>
      </p:sp>
      <p:sp>
        <p:nvSpPr>
          <p:cNvPr id="16482" name="Google Shape;16482;p55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6483" name="Google Shape;16483;p550"/>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a:t>
            </a:r>
            <a:endParaRPr/>
          </a:p>
        </p:txBody>
      </p:sp>
      <p:cxnSp>
        <p:nvCxnSpPr>
          <p:cNvPr id="16484" name="Google Shape;16484;p550"/>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sp>
        <p:nvSpPr>
          <p:cNvPr id="16485" name="Google Shape;16485;p55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486" name="Google Shape;16486;p550"/>
          <p:cNvSpPr txBox="1"/>
          <p:nvPr/>
        </p:nvSpPr>
        <p:spPr>
          <a:xfrm>
            <a:off x="5600700" y="6265880"/>
            <a:ext cx="33099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*Wichtig</a:t>
            </a:r>
            <a:r>
              <a:rPr b="0" i="0" lang="en-US" sz="1200" u="none" cap="none" strike="noStrike">
                <a:solidFill>
                  <a:schemeClr val="dk1"/>
                </a:solidFill>
                <a:latin typeface="Arial"/>
                <a:ea typeface="Arial"/>
                <a:cs typeface="Arial"/>
                <a:sym typeface="Arial"/>
              </a:rPr>
              <a:t>: Mit „Operation“ meine ich </a:t>
            </a:r>
            <a:r>
              <a:rPr b="1" lang="en-US" sz="1200">
                <a:solidFill>
                  <a:schemeClr val="dk1"/>
                </a:solidFill>
              </a:rPr>
              <a:t>inzisionale Chirurgie</a:t>
            </a:r>
            <a:r>
              <a:rPr b="0" i="0" lang="en-US" sz="1200" u="none" cap="none" strike="noStrike">
                <a:solidFill>
                  <a:schemeClr val="dk1"/>
                </a:solidFill>
                <a:latin typeface="Arial"/>
                <a:ea typeface="Arial"/>
                <a:cs typeface="Arial"/>
                <a:sym typeface="Arial"/>
              </a:rPr>
              <a:t>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95"/>
                  </a:ext>
                </a:extLst>
              </a:rPr>
              <a:t>–</a:t>
            </a:r>
            <a:r>
              <a:rPr b="0" i="0" lang="en-US" sz="1200" u="none" cap="none" strike="noStrike">
                <a:solidFill>
                  <a:schemeClr val="dk1"/>
                </a:solidFill>
                <a:latin typeface="Arial"/>
                <a:ea typeface="Arial"/>
                <a:cs typeface="Arial"/>
                <a:sym typeface="Arial"/>
              </a:rPr>
              <a:t> </a:t>
            </a:r>
            <a:r>
              <a:rPr lang="en-US" sz="1200">
                <a:solidFill>
                  <a:schemeClr val="dk1"/>
                </a:solidFill>
              </a:rPr>
              <a:t>Trabekulektomien</a:t>
            </a:r>
            <a:r>
              <a:rPr b="0" i="0" lang="en-US" sz="1200" u="none" cap="none" strike="noStrike">
                <a:solidFill>
                  <a:schemeClr val="dk1"/>
                </a:solidFill>
                <a:latin typeface="Arial"/>
                <a:ea typeface="Arial"/>
                <a:cs typeface="Arial"/>
                <a:sym typeface="Arial"/>
              </a:rPr>
              <a:t>, </a:t>
            </a:r>
            <a:r>
              <a:rPr lang="en-US" sz="1200">
                <a:solidFill>
                  <a:schemeClr val="dk1"/>
                </a:solidFill>
              </a:rPr>
              <a:t>Glaukomdrainage-Implantate</a:t>
            </a:r>
            <a:r>
              <a:rPr b="0" i="0" lang="en-US" sz="1200" u="none" cap="none" strike="noStrike">
                <a:solidFill>
                  <a:schemeClr val="dk1"/>
                </a:solidFill>
                <a:latin typeface="Arial"/>
                <a:ea typeface="Arial"/>
                <a:cs typeface="Arial"/>
                <a:sym typeface="Arial"/>
              </a:rPr>
              <a:t>, Goniotomie usw.</a:t>
            </a:r>
            <a:endParaRPr/>
          </a:p>
        </p:txBody>
      </p:sp>
      <p:sp>
        <p:nvSpPr>
          <p:cNvPr id="16487" name="Google Shape;16487;p550"/>
          <p:cNvSpPr txBox="1"/>
          <p:nvPr/>
        </p:nvSpPr>
        <p:spPr>
          <a:xfrm>
            <a:off x="222250" y="5391150"/>
            <a:ext cx="6903900" cy="533700"/>
          </a:xfrm>
          <a:prstGeom prst="rect">
            <a:avLst/>
          </a:prstGeom>
          <a:noFill/>
          <a:ln>
            <a:noFill/>
          </a:ln>
        </p:spPr>
        <p:txBody>
          <a:bodyPr anchorCtr="0" anchor="t" bIns="12700" lIns="25400" spcFirstLastPara="1" rIns="25400" wrap="square" tIns="12700">
            <a:spAutoFit/>
          </a:bodyPr>
          <a:lstStyle/>
          <a:p>
            <a:pPr indent="0" lvl="0" marL="0" marR="0" rtl="0" algn="l">
              <a:lnSpc>
                <a:spcPct val="175000"/>
              </a:lnSpc>
              <a:spcBef>
                <a:spcPts val="0"/>
              </a:spcBef>
              <a:spcAft>
                <a:spcPts val="0"/>
              </a:spcAft>
              <a:buNone/>
            </a:pPr>
            <a:r>
              <a:rPr b="1" i="0" lang="en-US" sz="1200" u="none" cap="none" strike="noStrike">
                <a:solidFill>
                  <a:srgbClr val="FF0000"/>
                </a:solidFill>
                <a:latin typeface="Arial"/>
                <a:ea typeface="Arial"/>
                <a:cs typeface="Arial"/>
                <a:sym typeface="Arial"/>
              </a:rPr>
              <a:t>Einige allgemeine Hinweise zur Behandlung:</a:t>
            </a:r>
            <a:endParaRPr/>
          </a:p>
          <a:p>
            <a:pPr indent="0" lvl="0" marL="0" marR="0" rtl="0" algn="l">
              <a:lnSpc>
                <a:spcPct val="175000"/>
              </a:lnSpc>
              <a:spcBef>
                <a:spcPts val="0"/>
              </a:spcBef>
              <a:spcAft>
                <a:spcPts val="0"/>
              </a:spcAft>
              <a:buNone/>
            </a:pPr>
            <a:r>
              <a:rPr b="0" i="0" lang="en-US" sz="1200" u="none" cap="none" strike="noStrike">
                <a:solidFill>
                  <a:srgbClr val="FF0000"/>
                </a:solidFill>
                <a:latin typeface="Arial"/>
                <a:ea typeface="Arial"/>
                <a:cs typeface="Arial"/>
                <a:sym typeface="Arial"/>
              </a:rPr>
              <a:t>--Im Wesentlichen werden </a:t>
            </a:r>
            <a:r>
              <a:rPr b="1" i="0" lang="en-US" sz="1200" u="none" cap="none" strike="noStrike">
                <a:solidFill>
                  <a:srgbClr val="FF0000"/>
                </a:solidFill>
                <a:latin typeface="Arial"/>
                <a:ea typeface="Arial"/>
                <a:cs typeface="Arial"/>
                <a:sym typeface="Arial"/>
              </a:rPr>
              <a:t>alle Fälle </a:t>
            </a:r>
            <a:r>
              <a:rPr b="0" i="0" lang="en-US" sz="1200" u="none" cap="none" strike="noStrike">
                <a:solidFill>
                  <a:srgbClr val="FF0000"/>
                </a:solidFill>
                <a:latin typeface="Arial"/>
                <a:ea typeface="Arial"/>
                <a:cs typeface="Arial"/>
                <a:sym typeface="Arial"/>
              </a:rPr>
              <a:t>von primär</a:t>
            </a:r>
            <a:r>
              <a:rPr lang="en-US" sz="1200">
                <a:solidFill>
                  <a:srgbClr val="FF0000"/>
                </a:solidFill>
              </a:rPr>
              <a:t> kongentialem Glaukom </a:t>
            </a:r>
            <a:r>
              <a:rPr b="0" i="0" lang="en-US" sz="1200" u="none" cap="none" strike="noStrike">
                <a:solidFill>
                  <a:srgbClr val="FF0000"/>
                </a:solidFill>
                <a:latin typeface="Arial"/>
                <a:ea typeface="Arial"/>
                <a:cs typeface="Arial"/>
                <a:sym typeface="Arial"/>
                <a:extLst>
                  <a:ext uri="http://customooxmlschemas.google.com/">
                    <go:slidesCustomData xmlns:go="http://customooxmlschemas.google.com/" textRoundtripDataId="96"/>
                  </a:ext>
                </a:extLst>
              </a:rPr>
              <a:t>operiert</a:t>
            </a:r>
            <a:r>
              <a:rPr b="0" i="0" lang="en-US" sz="1200" u="none" cap="none" strike="noStrike">
                <a:solidFill>
                  <a:srgbClr val="FF0000"/>
                </a:solidFill>
                <a:latin typeface="Arial"/>
                <a:ea typeface="Arial"/>
                <a:cs typeface="Arial"/>
                <a:sym typeface="Arial"/>
              </a:rPr>
              <a:t>*</a:t>
            </a:r>
            <a:endParaRPr/>
          </a:p>
        </p:txBody>
      </p:sp>
      <p:sp>
        <p:nvSpPr>
          <p:cNvPr id="16488" name="Google Shape;16488;p55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6489" name="Google Shape;16489;p550"/>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490" name="Google Shape;16490;p550"/>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491" name="Google Shape;16491;p550"/>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492" name="Google Shape;16492;p550"/>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cxnSp>
        <p:nvCxnSpPr>
          <p:cNvPr id="16493" name="Google Shape;16493;p550"/>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494" name="Google Shape;16494;p550"/>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495" name="Google Shape;16495;p550"/>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496" name="Google Shape;16496;p550"/>
          <p:cNvSpPr txBox="1"/>
          <p:nvPr/>
        </p:nvSpPr>
        <p:spPr>
          <a:xfrm>
            <a:off x="6700851" y="4805375"/>
            <a:ext cx="1634700" cy="21030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sp>
        <p:nvSpPr>
          <p:cNvPr id="16497" name="Google Shape;16497;p550"/>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spTree>
  </p:cSld>
  <p:clrMapOvr>
    <a:masterClrMapping/>
  </p:clrMapOvr>
</p:sld>
</file>

<file path=ppt/slides/slide5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01" name="Shape 16501"/>
        <p:cNvGrpSpPr/>
        <p:nvPr/>
      </p:nvGrpSpPr>
      <p:grpSpPr>
        <a:xfrm>
          <a:off x="0" y="0"/>
          <a:ext cx="0" cy="0"/>
          <a:chOff x="0" y="0"/>
          <a:chExt cx="0" cy="0"/>
        </a:xfrm>
      </p:grpSpPr>
      <p:sp>
        <p:nvSpPr>
          <p:cNvPr id="16502" name="Google Shape;16502;p55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503" name="Google Shape;16503;p55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Primär</a:t>
            </a:r>
            <a:endParaRPr/>
          </a:p>
        </p:txBody>
      </p:sp>
      <p:sp>
        <p:nvSpPr>
          <p:cNvPr id="16504" name="Google Shape;16504;p55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6505" name="Google Shape;16505;p551"/>
          <p:cNvCxnSpPr/>
          <p:nvPr/>
        </p:nvCxnSpPr>
        <p:spPr>
          <a:xfrm flipH="1">
            <a:off x="2743200" y="1570038"/>
            <a:ext cx="1822450" cy="485775"/>
          </a:xfrm>
          <a:prstGeom prst="straightConnector1">
            <a:avLst/>
          </a:prstGeom>
          <a:noFill/>
          <a:ln cap="flat" cmpd="sng" w="9525">
            <a:solidFill>
              <a:srgbClr val="0000FF"/>
            </a:solidFill>
            <a:prstDash val="solid"/>
            <a:round/>
            <a:headEnd len="sm" w="sm" type="none"/>
            <a:tailEnd len="med" w="med" type="triangle"/>
          </a:ln>
        </p:spPr>
      </p:cxnSp>
      <p:cxnSp>
        <p:nvCxnSpPr>
          <p:cNvPr id="16506" name="Google Shape;16506;p551"/>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16507" name="Google Shape;16507;p55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508" name="Google Shape;16508;p551"/>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rgbClr val="0000FF"/>
                </a:solidFill>
              </a:rPr>
              <a:t>Juveniles Offenwinkelglaukom</a:t>
            </a:r>
            <a:endParaRPr/>
          </a:p>
        </p:txBody>
      </p:sp>
      <p:cxnSp>
        <p:nvCxnSpPr>
          <p:cNvPr id="16509" name="Google Shape;16509;p551"/>
          <p:cNvCxnSpPr>
            <a:stCxn id="16503"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510" name="Google Shape;16510;p551"/>
          <p:cNvCxnSpPr>
            <a:stCxn id="16503" idx="2"/>
          </p:cNvCxnSpPr>
          <p:nvPr/>
        </p:nvCxnSpPr>
        <p:spPr>
          <a:xfrm>
            <a:off x="2182075" y="2226425"/>
            <a:ext cx="571500" cy="408000"/>
          </a:xfrm>
          <a:prstGeom prst="straightConnector1">
            <a:avLst/>
          </a:prstGeom>
          <a:noFill/>
          <a:ln cap="flat" cmpd="sng" w="9525">
            <a:solidFill>
              <a:srgbClr val="0000FF"/>
            </a:solidFill>
            <a:prstDash val="solid"/>
            <a:round/>
            <a:headEnd len="sm" w="sm" type="none"/>
            <a:tailEnd len="med" w="med" type="triangle"/>
          </a:ln>
        </p:spPr>
      </p:cxnSp>
      <p:sp>
        <p:nvSpPr>
          <p:cNvPr id="16511" name="Google Shape;16511;p551"/>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6512" name="Google Shape;16512;p551"/>
          <p:cNvSpPr txBox="1"/>
          <p:nvPr/>
        </p:nvSpPr>
        <p:spPr>
          <a:xfrm>
            <a:off x="565150" y="3671900"/>
            <a:ext cx="128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513" name="Google Shape;16513;p551"/>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514" name="Google Shape;16514;p551"/>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515" name="Google Shape;16515;p551"/>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516" name="Google Shape;16516;p551"/>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517" name="Google Shape;16517;p55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6518" name="Google Shape;16518;p55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6519" name="Google Shape;16519;p551"/>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520" name="Google Shape;16520;p551"/>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6521" name="Google Shape;16521;p55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522" name="Google Shape;16522;p551"/>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523" name="Google Shape;16523;p551"/>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524" name="Google Shape;16524;p55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525" name="Google Shape;16525;p551"/>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526" name="Google Shape;16526;p551"/>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527" name="Google Shape;16527;p551"/>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528" name="Google Shape;16528;p551"/>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529" name="Google Shape;16529;p551"/>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cxnSp>
        <p:nvCxnSpPr>
          <p:cNvPr id="16530" name="Google Shape;16530;p551"/>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531" name="Google Shape;16531;p551"/>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532" name="Google Shape;16532;p55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533" name="Google Shape;16533;p55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534" name="Google Shape;16534;p55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535" name="Google Shape;16535;p55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6536" name="Google Shape;16536;p551"/>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a:t>
            </a:r>
            <a:endParaRPr/>
          </a:p>
        </p:txBody>
      </p:sp>
      <p:cxnSp>
        <p:nvCxnSpPr>
          <p:cNvPr id="16537" name="Google Shape;16537;p551"/>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sp>
        <p:nvSpPr>
          <p:cNvPr id="16538" name="Google Shape;16538;p55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539" name="Google Shape;16539;p551"/>
          <p:cNvSpPr txBox="1"/>
          <p:nvPr/>
        </p:nvSpPr>
        <p:spPr>
          <a:xfrm>
            <a:off x="222250" y="5391150"/>
            <a:ext cx="6903900" cy="1180200"/>
          </a:xfrm>
          <a:prstGeom prst="rect">
            <a:avLst/>
          </a:prstGeom>
          <a:noFill/>
          <a:ln>
            <a:noFill/>
          </a:ln>
        </p:spPr>
        <p:txBody>
          <a:bodyPr anchorCtr="0" anchor="t" bIns="12700" lIns="25400" spcFirstLastPara="1" rIns="25400" wrap="square" tIns="12700">
            <a:spAutoFit/>
          </a:bodyPr>
          <a:lstStyle/>
          <a:p>
            <a:pPr indent="0" lvl="0" marL="0" marR="0" rtl="0" algn="l">
              <a:lnSpc>
                <a:spcPct val="175000"/>
              </a:lnSpc>
              <a:spcBef>
                <a:spcPts val="0"/>
              </a:spcBef>
              <a:spcAft>
                <a:spcPts val="0"/>
              </a:spcAft>
              <a:buNone/>
            </a:pPr>
            <a:r>
              <a:rPr b="1" i="0" lang="en-US" sz="1200" u="none" cap="none" strike="noStrike">
                <a:solidFill>
                  <a:srgbClr val="FF0000"/>
                </a:solidFill>
                <a:latin typeface="Arial"/>
                <a:ea typeface="Arial"/>
                <a:cs typeface="Arial"/>
                <a:sym typeface="Arial"/>
              </a:rPr>
              <a:t>Einige allgemeine Hinweise zur Behandlung:</a:t>
            </a:r>
            <a:endParaRPr/>
          </a:p>
          <a:p>
            <a:pPr indent="0" lvl="0" marL="0" marR="0" rtl="0" algn="l">
              <a:lnSpc>
                <a:spcPct val="175000"/>
              </a:lnSpc>
              <a:spcBef>
                <a:spcPts val="0"/>
              </a:spcBef>
              <a:spcAft>
                <a:spcPts val="0"/>
              </a:spcAft>
              <a:buNone/>
            </a:pPr>
            <a:r>
              <a:rPr b="0" i="0" lang="en-US" sz="1200" u="none" cap="none" strike="noStrike">
                <a:solidFill>
                  <a:srgbClr val="FF0000"/>
                </a:solidFill>
                <a:latin typeface="Arial"/>
                <a:ea typeface="Arial"/>
                <a:cs typeface="Arial"/>
                <a:sym typeface="Arial"/>
              </a:rPr>
              <a:t>--Praktisch </a:t>
            </a:r>
            <a:r>
              <a:rPr b="1" i="0" lang="en-US" sz="1200" u="none" cap="none" strike="noStrike">
                <a:solidFill>
                  <a:srgbClr val="FF0000"/>
                </a:solidFill>
                <a:latin typeface="Arial"/>
                <a:ea typeface="Arial"/>
                <a:cs typeface="Arial"/>
                <a:sym typeface="Arial"/>
              </a:rPr>
              <a:t>alle </a:t>
            </a:r>
            <a:r>
              <a:rPr lang="en-US" sz="1200">
                <a:solidFill>
                  <a:srgbClr val="FF0000"/>
                </a:solidFill>
              </a:rPr>
              <a:t>primäres Winkelblockglaukom</a:t>
            </a:r>
            <a:r>
              <a:rPr b="0" i="0" lang="en-US" sz="1200" u="none" cap="none" strike="noStrike">
                <a:solidFill>
                  <a:srgbClr val="FF0000"/>
                </a:solidFill>
                <a:latin typeface="Arial"/>
                <a:ea typeface="Arial"/>
                <a:cs typeface="Arial"/>
                <a:sym typeface="Arial"/>
              </a:rPr>
              <a:t>-</a:t>
            </a:r>
            <a:r>
              <a:rPr b="0" i="0" lang="en-US" sz="1200" u="none" cap="none" strike="noStrike">
                <a:solidFill>
                  <a:srgbClr val="FF0000"/>
                </a:solidFill>
                <a:latin typeface="Arial"/>
                <a:ea typeface="Arial"/>
                <a:cs typeface="Arial"/>
                <a:sym typeface="Arial"/>
                <a:extLst>
                  <a:ext uri="http://customooxmlschemas.google.com/">
                    <go:slidesCustomData xmlns:go="http://customooxmlschemas.google.com/" textRoundtripDataId="97"/>
                  </a:ext>
                </a:extLst>
              </a:rPr>
              <a:t>Fälle</a:t>
            </a:r>
            <a:r>
              <a:rPr b="0" i="0" lang="en-US" sz="1200" u="none" cap="none" strike="noStrike">
                <a:solidFill>
                  <a:srgbClr val="FF0000"/>
                </a:solidFill>
                <a:latin typeface="Arial"/>
                <a:ea typeface="Arial"/>
                <a:cs typeface="Arial"/>
                <a:sym typeface="Arial"/>
              </a:rPr>
              <a:t> werden operiert*</a:t>
            </a:r>
            <a:endParaRPr/>
          </a:p>
          <a:p>
            <a:pPr indent="0" lvl="0" marL="0" marR="0" rtl="0" algn="l">
              <a:lnSpc>
                <a:spcPct val="175000"/>
              </a:lnSpc>
              <a:spcBef>
                <a:spcPts val="0"/>
              </a:spcBef>
              <a:spcAft>
                <a:spcPts val="0"/>
              </a:spcAft>
              <a:buNone/>
            </a:pPr>
            <a:r>
              <a:rPr b="0" i="0" lang="en-US" sz="1200" u="none" cap="none" strike="noStrike">
                <a:solidFill>
                  <a:srgbClr val="0000FF"/>
                </a:solidFill>
                <a:latin typeface="Arial"/>
                <a:ea typeface="Arial"/>
                <a:cs typeface="Arial"/>
                <a:sym typeface="Arial"/>
              </a:rPr>
              <a:t>--</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wird deutlich seltener operiert als </a:t>
            </a:r>
            <a:r>
              <a:rPr lang="en-US" sz="1200">
                <a:solidFill>
                  <a:srgbClr val="0000FF"/>
                </a:solidFill>
              </a:rPr>
              <a:t>primäres Winkelblockglaukom</a:t>
            </a:r>
            <a:r>
              <a:rPr lang="en-US" sz="1200">
                <a:solidFill>
                  <a:srgbClr val="0000FF"/>
                </a:solidFill>
              </a:rPr>
              <a:t>      </a:t>
            </a:r>
            <a:r>
              <a:rPr b="0" i="0" lang="en-US" sz="1200" u="none" cap="none" strike="noStrike">
                <a:solidFill>
                  <a:srgbClr val="0000FF"/>
                </a:solidFill>
                <a:latin typeface="Arial"/>
                <a:ea typeface="Arial"/>
                <a:cs typeface="Arial"/>
                <a:sym typeface="Arial"/>
              </a:rPr>
              <a:t> (jedoch deutlich </a:t>
            </a:r>
            <a:r>
              <a:rPr b="1" i="0" lang="en-US" sz="1200" u="none" cap="none" strike="noStrike">
                <a:solidFill>
                  <a:srgbClr val="0000FF"/>
                </a:solidFill>
                <a:latin typeface="Arial"/>
                <a:ea typeface="Arial"/>
                <a:cs typeface="Arial"/>
                <a:sym typeface="Arial"/>
              </a:rPr>
              <a:t>häufiger </a:t>
            </a:r>
            <a:r>
              <a:rPr b="0" i="0" lang="en-US" sz="1200" u="none" cap="none" strike="noStrike">
                <a:solidFill>
                  <a:srgbClr val="0000FF"/>
                </a:solidFill>
                <a:latin typeface="Arial"/>
                <a:ea typeface="Arial"/>
                <a:cs typeface="Arial"/>
                <a:sym typeface="Arial"/>
              </a:rPr>
              <a:t>als</a:t>
            </a:r>
            <a:r>
              <a:rPr lang="en-US" sz="1200">
                <a:solidFill>
                  <a:srgbClr val="0000FF"/>
                </a:solidFill>
              </a:rPr>
              <a:t> </a:t>
            </a:r>
            <a:r>
              <a:rPr lang="en-US" sz="1200">
                <a:solidFill>
                  <a:srgbClr val="0000FF"/>
                </a:solidFill>
                <a:extLst>
                  <a:ext uri="http://customooxmlschemas.google.com/">
                    <go:slidesCustomData xmlns:go="http://customooxmlschemas.google.com/" textRoundtripDataId="98"/>
                  </a:ext>
                </a:extLst>
              </a:rPr>
              <a:t>POWG</a:t>
            </a:r>
            <a:r>
              <a:rPr b="0" i="0" lang="en-US" sz="1200" u="none" cap="none" strike="noStrike">
                <a:solidFill>
                  <a:srgbClr val="0000FF"/>
                </a:solidFill>
                <a:latin typeface="Arial"/>
                <a:ea typeface="Arial"/>
                <a:cs typeface="Arial"/>
                <a:sym typeface="Arial"/>
              </a:rPr>
              <a:t>)</a:t>
            </a:r>
            <a:endParaRPr/>
          </a:p>
        </p:txBody>
      </p:sp>
      <p:sp>
        <p:nvSpPr>
          <p:cNvPr id="16540" name="Google Shape;16540;p55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6541" name="Google Shape;16541;p551"/>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542" name="Google Shape;16542;p551"/>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543" name="Google Shape;16543;p551"/>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544" name="Google Shape;16544;p551"/>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cxnSp>
        <p:nvCxnSpPr>
          <p:cNvPr id="16545" name="Google Shape;16545;p551"/>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546" name="Google Shape;16546;p551"/>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547" name="Google Shape;16547;p551"/>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548" name="Google Shape;16548;p551"/>
          <p:cNvSpPr txBox="1"/>
          <p:nvPr/>
        </p:nvSpPr>
        <p:spPr>
          <a:xfrm>
            <a:off x="6700851" y="4805375"/>
            <a:ext cx="1646100" cy="21030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sp>
        <p:nvSpPr>
          <p:cNvPr id="16549" name="Google Shape;16549;p551"/>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spTree>
  </p:cSld>
  <p:clrMapOvr>
    <a:masterClrMapping/>
  </p:clrMapOvr>
</p:sld>
</file>

<file path=ppt/slides/slide5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53" name="Shape 16553"/>
        <p:cNvGrpSpPr/>
        <p:nvPr/>
      </p:nvGrpSpPr>
      <p:grpSpPr>
        <a:xfrm>
          <a:off x="0" y="0"/>
          <a:ext cx="0" cy="0"/>
          <a:chOff x="0" y="0"/>
          <a:chExt cx="0" cy="0"/>
        </a:xfrm>
      </p:grpSpPr>
      <p:sp>
        <p:nvSpPr>
          <p:cNvPr id="16554" name="Google Shape;16554;p55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555" name="Google Shape;16555;p55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556" name="Google Shape;16556;p55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6557" name="Google Shape;16557;p552"/>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558" name="Google Shape;16558;p55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6559" name="Google Shape;16559;p55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560" name="Google Shape;16560;p55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561" name="Google Shape;16561;p552"/>
          <p:cNvCxnSpPr>
            <a:stCxn id="1655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562" name="Google Shape;16562;p552"/>
          <p:cNvCxnSpPr>
            <a:stCxn id="1655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563" name="Google Shape;16563;p55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6564" name="Google Shape;16564;p552"/>
          <p:cNvSpPr txBox="1"/>
          <p:nvPr/>
        </p:nvSpPr>
        <p:spPr>
          <a:xfrm>
            <a:off x="565150" y="3671900"/>
            <a:ext cx="1404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565" name="Google Shape;16565;p552"/>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566" name="Google Shape;16566;p552"/>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567" name="Google Shape;16567;p552"/>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568" name="Google Shape;16568;p552"/>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569" name="Google Shape;16569;p55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cxnSp>
        <p:nvCxnSpPr>
          <p:cNvPr id="16570" name="Google Shape;16570;p552"/>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6571" name="Google Shape;16571;p552"/>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6572" name="Google Shape;16572;p55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6573" name="Google Shape;16573;p55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6574" name="Google Shape;16574;p552"/>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6575" name="Google Shape;16575;p55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576" name="Google Shape;16576;p552"/>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577" name="Google Shape;16577;p552"/>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578" name="Google Shape;16578;p552"/>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579" name="Google Shape;16579;p552"/>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580" name="Google Shape;16580;p552"/>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cxnSp>
        <p:nvCxnSpPr>
          <p:cNvPr id="16581" name="Google Shape;16581;p55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6582" name="Google Shape;16582;p552"/>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6583" name="Google Shape;16583;p55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6584" name="Google Shape;16584;p55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6585" name="Google Shape;16585;p55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586" name="Google Shape;16586;p55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6587" name="Google Shape;16587;p552"/>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Sturge-Weber</a:t>
            </a:r>
            <a:endParaRPr/>
          </a:p>
        </p:txBody>
      </p:sp>
      <p:cxnSp>
        <p:nvCxnSpPr>
          <p:cNvPr id="16588" name="Google Shape;16588;p552"/>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6589" name="Google Shape;16589;p55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590" name="Google Shape;16590;p552"/>
          <p:cNvSpPr txBox="1"/>
          <p:nvPr/>
        </p:nvSpPr>
        <p:spPr>
          <a:xfrm>
            <a:off x="222250" y="5391150"/>
            <a:ext cx="6903900" cy="1826700"/>
          </a:xfrm>
          <a:prstGeom prst="rect">
            <a:avLst/>
          </a:prstGeom>
          <a:noFill/>
          <a:ln>
            <a:noFill/>
          </a:ln>
        </p:spPr>
        <p:txBody>
          <a:bodyPr anchorCtr="0" anchor="t" bIns="12700" lIns="25400" spcFirstLastPara="1" rIns="25400" wrap="square" tIns="12700">
            <a:spAutoFit/>
          </a:bodyPr>
          <a:lstStyle/>
          <a:p>
            <a:pPr indent="0" lvl="0" marL="0" marR="0" rtl="0" algn="l">
              <a:lnSpc>
                <a:spcPct val="175000"/>
              </a:lnSpc>
              <a:spcBef>
                <a:spcPts val="0"/>
              </a:spcBef>
              <a:spcAft>
                <a:spcPts val="0"/>
              </a:spcAft>
              <a:buNone/>
            </a:pPr>
            <a:r>
              <a:rPr b="1" i="0" lang="en-US" sz="1200" u="none" cap="none" strike="noStrike">
                <a:solidFill>
                  <a:srgbClr val="FF0000"/>
                </a:solidFill>
                <a:latin typeface="Arial"/>
                <a:ea typeface="Arial"/>
                <a:cs typeface="Arial"/>
                <a:sym typeface="Arial"/>
              </a:rPr>
              <a:t>Einige allgemeine Hinweise zur Behandlung:</a:t>
            </a:r>
            <a:endParaRPr/>
          </a:p>
          <a:p>
            <a:pPr indent="0" lvl="0" marL="0" marR="0" rtl="0" algn="l">
              <a:lnSpc>
                <a:spcPct val="175000"/>
              </a:lnSpc>
              <a:spcBef>
                <a:spcPts val="0"/>
              </a:spcBef>
              <a:spcAft>
                <a:spcPts val="0"/>
              </a:spcAft>
              <a:buNone/>
            </a:pPr>
            <a:r>
              <a:rPr b="0" i="0" lang="en-US" sz="1200" u="none" cap="none" strike="noStrike">
                <a:solidFill>
                  <a:srgbClr val="FF0000"/>
                </a:solidFill>
                <a:latin typeface="Arial"/>
                <a:ea typeface="Arial"/>
                <a:cs typeface="Arial"/>
                <a:sym typeface="Arial"/>
              </a:rPr>
              <a:t>--Praktisch </a:t>
            </a:r>
            <a:r>
              <a:rPr b="1" i="0" lang="en-US" sz="1200" u="none" cap="none" strike="noStrike">
                <a:solidFill>
                  <a:srgbClr val="FF0000"/>
                </a:solidFill>
                <a:latin typeface="Arial"/>
                <a:ea typeface="Arial"/>
                <a:cs typeface="Arial"/>
                <a:sym typeface="Arial"/>
              </a:rPr>
              <a:t>alle </a:t>
            </a:r>
            <a:r>
              <a:rPr lang="en-US" sz="1200">
                <a:solidFill>
                  <a:srgbClr val="FF0000"/>
                </a:solidFill>
              </a:rPr>
              <a:t>primäres Winkelblockglaukom</a:t>
            </a:r>
            <a:r>
              <a:rPr b="0" i="0" lang="en-US" sz="1200" u="none" cap="none" strike="noStrike">
                <a:solidFill>
                  <a:srgbClr val="FF0000"/>
                </a:solidFill>
                <a:latin typeface="Arial"/>
                <a:ea typeface="Arial"/>
                <a:cs typeface="Arial"/>
                <a:sym typeface="Arial"/>
              </a:rPr>
              <a:t>-Fälle werden operiert*</a:t>
            </a:r>
            <a:endParaRPr/>
          </a:p>
          <a:p>
            <a:pPr indent="0" lvl="0" marL="0" marR="0" rtl="0" algn="l">
              <a:lnSpc>
                <a:spcPct val="175000"/>
              </a:lnSpc>
              <a:spcBef>
                <a:spcPts val="0"/>
              </a:spcBef>
              <a:spcAft>
                <a:spcPts val="0"/>
              </a:spcAft>
              <a:buNone/>
            </a:pPr>
            <a:r>
              <a:rPr b="0" i="0" lang="en-US" sz="1200" u="none" cap="none" strike="noStrike">
                <a:solidFill>
                  <a:srgbClr val="0000FF"/>
                </a:solidFill>
                <a:latin typeface="Arial"/>
                <a:ea typeface="Arial"/>
                <a:cs typeface="Arial"/>
                <a:sym typeface="Arial"/>
              </a:rPr>
              <a:t>--</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-Fälle werden deutlich seltener operiert als </a:t>
            </a:r>
            <a:r>
              <a:rPr lang="en-US" sz="1200">
                <a:solidFill>
                  <a:srgbClr val="0000FF"/>
                </a:solidFill>
              </a:rPr>
              <a:t>primäres Winkelblockglaukom</a:t>
            </a:r>
            <a:r>
              <a:rPr b="0" i="0" lang="en-US" sz="1200" u="none" cap="none" strike="noStrike">
                <a:solidFill>
                  <a:srgbClr val="0000FF"/>
                </a:solidFill>
                <a:latin typeface="Arial"/>
                <a:ea typeface="Arial"/>
                <a:cs typeface="Arial"/>
                <a:sym typeface="Arial"/>
              </a:rPr>
              <a:t>-Fälle</a:t>
            </a:r>
            <a:r>
              <a:rPr lang="en-US" sz="1200">
                <a:solidFill>
                  <a:srgbClr val="0000FF"/>
                </a:solidFill>
              </a:rPr>
              <a:t>      </a:t>
            </a:r>
            <a:r>
              <a:rPr b="0" i="0" lang="en-US" sz="1200" u="none" cap="none" strike="noStrike">
                <a:solidFill>
                  <a:srgbClr val="0000FF"/>
                </a:solidFill>
                <a:latin typeface="Arial"/>
                <a:ea typeface="Arial"/>
                <a:cs typeface="Arial"/>
                <a:sym typeface="Arial"/>
              </a:rPr>
              <a:t> (jedoch deutlich </a:t>
            </a:r>
            <a:r>
              <a:rPr b="1" i="0" lang="en-US" sz="1200" u="none" cap="none" strike="noStrike">
                <a:solidFill>
                  <a:srgbClr val="0000FF"/>
                </a:solidFill>
                <a:latin typeface="Arial"/>
                <a:ea typeface="Arial"/>
                <a:cs typeface="Arial"/>
                <a:sym typeface="Arial"/>
              </a:rPr>
              <a:t>häufiger </a:t>
            </a:r>
            <a:r>
              <a:rPr b="0" i="0" lang="en-US" sz="1200" u="none" cap="none" strike="noStrike">
                <a:solidFill>
                  <a:srgbClr val="0000FF"/>
                </a:solidFill>
                <a:latin typeface="Arial"/>
                <a:ea typeface="Arial"/>
                <a:cs typeface="Arial"/>
                <a:sym typeface="Arial"/>
              </a:rPr>
              <a:t>als</a:t>
            </a:r>
            <a:r>
              <a:rPr lang="en-US" sz="1200">
                <a:solidFill>
                  <a:srgbClr val="0000FF"/>
                </a:solidFill>
              </a:rPr>
              <a:t> </a:t>
            </a:r>
            <a:r>
              <a:rPr lang="en-US" sz="1200">
                <a:solidFill>
                  <a:srgbClr val="0000FF"/>
                </a:solidFill>
              </a:rPr>
              <a:t>POWG</a:t>
            </a:r>
            <a:r>
              <a:rPr b="0" i="0" lang="en-US" sz="1200" u="none" cap="none" strike="noStrike">
                <a:solidFill>
                  <a:srgbClr val="0000FF"/>
                </a:solidFill>
                <a:latin typeface="Arial"/>
                <a:ea typeface="Arial"/>
                <a:cs typeface="Arial"/>
                <a:sym typeface="Arial"/>
              </a:rPr>
              <a:t>-Fälle)</a:t>
            </a:r>
            <a:endParaRPr/>
          </a:p>
          <a:p>
            <a:pPr indent="0" lvl="0" marL="0" marR="0" rtl="0" algn="l">
              <a:lnSpc>
                <a:spcPct val="175000"/>
              </a:lnSpc>
              <a:spcBef>
                <a:spcPts val="0"/>
              </a:spcBef>
              <a:spcAft>
                <a:spcPts val="0"/>
              </a:spcAft>
              <a:buNone/>
            </a:pPr>
            <a:r>
              <a:rPr b="0" i="0" lang="en-US" sz="1200" u="none" cap="none" strike="noStrike">
                <a:solidFill>
                  <a:srgbClr val="FF0000"/>
                </a:solidFill>
                <a:latin typeface="Arial"/>
                <a:ea typeface="Arial"/>
                <a:cs typeface="Arial"/>
                <a:sym typeface="Arial"/>
              </a:rPr>
              <a:t>--Bei den Sekundärformen ist der Verlauf unvorhersehbar – manche erfordern eine Operation, andere nicht</a:t>
            </a:r>
            <a:endParaRPr/>
          </a:p>
        </p:txBody>
      </p:sp>
      <p:sp>
        <p:nvSpPr>
          <p:cNvPr id="16591" name="Google Shape;16591;p55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592" name="Google Shape;16592;p55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6593" name="Google Shape;16593;p552"/>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6594" name="Google Shape;16594;p552"/>
          <p:cNvCxnSpPr/>
          <p:nvPr/>
        </p:nvCxnSpPr>
        <p:spPr>
          <a:xfrm>
            <a:off x="6488113" y="4270375"/>
            <a:ext cx="220662" cy="0"/>
          </a:xfrm>
          <a:prstGeom prst="straightConnector1">
            <a:avLst/>
          </a:prstGeom>
          <a:noFill/>
          <a:ln cap="flat" cmpd="sng" w="9525">
            <a:solidFill>
              <a:schemeClr val="dk1"/>
            </a:solidFill>
            <a:prstDash val="solid"/>
            <a:round/>
            <a:headEnd len="sm" w="sm" type="none"/>
            <a:tailEnd len="sm" w="sm" type="none"/>
          </a:ln>
        </p:spPr>
      </p:cxnSp>
      <p:cxnSp>
        <p:nvCxnSpPr>
          <p:cNvPr id="16595" name="Google Shape;16595;p552"/>
          <p:cNvCxnSpPr/>
          <p:nvPr/>
        </p:nvCxnSpPr>
        <p:spPr>
          <a:xfrm>
            <a:off x="6491288" y="4632325"/>
            <a:ext cx="220662" cy="0"/>
          </a:xfrm>
          <a:prstGeom prst="straightConnector1">
            <a:avLst/>
          </a:prstGeom>
          <a:noFill/>
          <a:ln cap="flat" cmpd="sng" w="9525">
            <a:solidFill>
              <a:schemeClr val="dk1"/>
            </a:solidFill>
            <a:prstDash val="solid"/>
            <a:round/>
            <a:headEnd len="sm" w="sm" type="none"/>
            <a:tailEnd len="sm" w="sm" type="none"/>
          </a:ln>
        </p:spPr>
      </p:cxnSp>
      <p:cxnSp>
        <p:nvCxnSpPr>
          <p:cNvPr id="16596" name="Google Shape;16596;p552"/>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cxnSp>
        <p:nvCxnSpPr>
          <p:cNvPr id="16597" name="Google Shape;16597;p552"/>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6598" name="Google Shape;16598;p552"/>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Trauma</a:t>
            </a:r>
            <a:endParaRPr/>
          </a:p>
        </p:txBody>
      </p:sp>
      <p:sp>
        <p:nvSpPr>
          <p:cNvPr id="16599" name="Google Shape;16599;p552"/>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Entzündung</a:t>
            </a:r>
            <a:endParaRPr/>
          </a:p>
        </p:txBody>
      </p:sp>
      <p:sp>
        <p:nvSpPr>
          <p:cNvPr id="16600" name="Google Shape;16600;p552"/>
          <p:cNvSpPr txBox="1"/>
          <p:nvPr/>
        </p:nvSpPr>
        <p:spPr>
          <a:xfrm>
            <a:off x="6700852" y="4805375"/>
            <a:ext cx="1735200" cy="21030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Medikamenteninduziert</a:t>
            </a:r>
            <a:endParaRPr/>
          </a:p>
        </p:txBody>
      </p:sp>
      <p:sp>
        <p:nvSpPr>
          <p:cNvPr id="16601" name="Google Shape;16601;p552"/>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ROP</a:t>
            </a:r>
            <a:endParaRPr/>
          </a:p>
        </p:txBody>
      </p:sp>
    </p:spTree>
  </p:cSld>
  <p:clrMapOvr>
    <a:masterClrMapping/>
  </p:clrMapOvr>
</p:sld>
</file>

<file path=ppt/slides/slide5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05" name="Shape 16605"/>
        <p:cNvGrpSpPr/>
        <p:nvPr/>
      </p:nvGrpSpPr>
      <p:grpSpPr>
        <a:xfrm>
          <a:off x="0" y="0"/>
          <a:ext cx="0" cy="0"/>
          <a:chOff x="0" y="0"/>
          <a:chExt cx="0" cy="0"/>
        </a:xfrm>
      </p:grpSpPr>
      <p:sp>
        <p:nvSpPr>
          <p:cNvPr id="16606" name="Google Shape;16606;p55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607" name="Google Shape;16607;p55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608" name="Google Shape;16608;p55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6609" name="Google Shape;16609;p553"/>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610" name="Google Shape;16610;p553"/>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16611" name="Google Shape;16611;p55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612" name="Google Shape;16612;p55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613" name="Google Shape;16613;p553"/>
          <p:cNvCxnSpPr>
            <a:stCxn id="16607"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614" name="Google Shape;16614;p553"/>
          <p:cNvCxnSpPr>
            <a:stCxn id="16607"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615" name="Google Shape;16615;p55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6616" name="Google Shape;16616;p55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617" name="Google Shape;16617;p553"/>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618" name="Google Shape;16618;p553"/>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619" name="Google Shape;16619;p553"/>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620" name="Google Shape;16620;p553"/>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621" name="Google Shape;16621;p55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6622" name="Google Shape;16622;p55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6623" name="Google Shape;16623;p553"/>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624" name="Google Shape;16624;p553"/>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6625" name="Google Shape;16625;p55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626" name="Google Shape;16626;p553"/>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627" name="Google Shape;16627;p553"/>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628" name="Google Shape;16628;p55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629" name="Google Shape;16629;p553"/>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630" name="Google Shape;16630;p553"/>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631" name="Google Shape;16631;p553"/>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632" name="Google Shape;16632;p553"/>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633" name="Google Shape;16633;p553"/>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cxnSp>
        <p:nvCxnSpPr>
          <p:cNvPr id="16634" name="Google Shape;16634;p553"/>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635" name="Google Shape;16635;p553"/>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636" name="Google Shape;16636;p55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6637" name="Google Shape;16637;p55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638" name="Google Shape;16638;p55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639" name="Google Shape;16639;p55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6640" name="Google Shape;16640;p553"/>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a:t>
            </a:r>
            <a:endParaRPr/>
          </a:p>
        </p:txBody>
      </p:sp>
      <p:cxnSp>
        <p:nvCxnSpPr>
          <p:cNvPr id="16641" name="Google Shape;16641;p553"/>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sp>
        <p:nvSpPr>
          <p:cNvPr id="16642" name="Google Shape;16642;p55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643" name="Google Shape;16643;p553"/>
          <p:cNvSpPr txBox="1"/>
          <p:nvPr/>
        </p:nvSpPr>
        <p:spPr>
          <a:xfrm>
            <a:off x="222250" y="5391150"/>
            <a:ext cx="6903900" cy="1826700"/>
          </a:xfrm>
          <a:prstGeom prst="rect">
            <a:avLst/>
          </a:prstGeom>
          <a:noFill/>
          <a:ln>
            <a:noFill/>
          </a:ln>
        </p:spPr>
        <p:txBody>
          <a:bodyPr anchorCtr="0" anchor="t" bIns="12700" lIns="25400" spcFirstLastPara="1" rIns="25400" wrap="square" tIns="12700">
            <a:spAutoFit/>
          </a:bodyPr>
          <a:lstStyle/>
          <a:p>
            <a:pPr indent="0" lvl="0" marL="0" marR="0" rtl="0" algn="l">
              <a:lnSpc>
                <a:spcPct val="175000"/>
              </a:lnSpc>
              <a:spcBef>
                <a:spcPts val="0"/>
              </a:spcBef>
              <a:spcAft>
                <a:spcPts val="0"/>
              </a:spcAft>
              <a:buNone/>
            </a:pPr>
            <a:r>
              <a:rPr b="1" i="0" lang="en-US" sz="1200" u="none" cap="none" strike="noStrike">
                <a:solidFill>
                  <a:srgbClr val="BFBFBF"/>
                </a:solidFill>
                <a:latin typeface="Arial"/>
                <a:ea typeface="Arial"/>
                <a:cs typeface="Arial"/>
                <a:sym typeface="Arial"/>
              </a:rPr>
              <a:t>Einige allgemeine Hinweise zur Behandlung:</a:t>
            </a:r>
            <a:endParaRPr/>
          </a:p>
          <a:p>
            <a:pPr indent="0" lvl="0" marL="0" marR="0" rtl="0" algn="l">
              <a:lnSpc>
                <a:spcPct val="175000"/>
              </a:lnSpc>
              <a:spcBef>
                <a:spcPts val="0"/>
              </a:spcBef>
              <a:spcAft>
                <a:spcPts val="0"/>
              </a:spcAft>
              <a:buNone/>
            </a:pPr>
            <a:r>
              <a:rPr b="0" i="0" lang="en-US" sz="1200" u="none" cap="none" strike="noStrike">
                <a:solidFill>
                  <a:srgbClr val="BFBFBF"/>
                </a:solidFill>
                <a:latin typeface="Arial"/>
                <a:ea typeface="Arial"/>
                <a:cs typeface="Arial"/>
                <a:sym typeface="Arial"/>
              </a:rPr>
              <a:t>--Praktisch </a:t>
            </a:r>
            <a:r>
              <a:rPr b="1" i="0" lang="en-US" sz="1200" u="none" cap="none" strike="noStrike">
                <a:solidFill>
                  <a:srgbClr val="BFBFBF"/>
                </a:solidFill>
                <a:latin typeface="Arial"/>
                <a:ea typeface="Arial"/>
                <a:cs typeface="Arial"/>
                <a:sym typeface="Arial"/>
              </a:rPr>
              <a:t>alle </a:t>
            </a:r>
            <a:r>
              <a:rPr lang="en-US" sz="1200">
                <a:solidFill>
                  <a:srgbClr val="BFBFBF"/>
                </a:solidFill>
              </a:rPr>
              <a:t>primäres Winkelblockglaukom</a:t>
            </a:r>
            <a:r>
              <a:rPr b="0" i="0" lang="en-US" sz="1200" u="none" cap="none" strike="noStrike">
                <a:solidFill>
                  <a:srgbClr val="BFBFBF"/>
                </a:solidFill>
                <a:latin typeface="Arial"/>
                <a:ea typeface="Arial"/>
                <a:cs typeface="Arial"/>
                <a:sym typeface="Arial"/>
              </a:rPr>
              <a:t>-Fälle werden operiert*</a:t>
            </a:r>
            <a:endParaRPr/>
          </a:p>
          <a:p>
            <a:pPr indent="0" lvl="0" marL="0" marR="0" rtl="0" algn="l">
              <a:lnSpc>
                <a:spcPct val="175000"/>
              </a:lnSpc>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Juveniles Offenwinkelglaukom</a:t>
            </a:r>
            <a:r>
              <a:rPr b="0" i="0" lang="en-US" sz="1200" u="none" cap="none" strike="noStrike">
                <a:solidFill>
                  <a:srgbClr val="BFBFBF"/>
                </a:solidFill>
                <a:latin typeface="Arial"/>
                <a:ea typeface="Arial"/>
                <a:cs typeface="Arial"/>
                <a:sym typeface="Arial"/>
              </a:rPr>
              <a:t>-Fälle werden deutlich seltener operiert als </a:t>
            </a:r>
            <a:r>
              <a:rPr lang="en-US" sz="1200">
                <a:solidFill>
                  <a:srgbClr val="BFBFBF"/>
                </a:solidFill>
              </a:rPr>
              <a:t>primäres Winkelblockglaukom</a:t>
            </a:r>
            <a:r>
              <a:rPr b="0" i="0" lang="en-US" sz="1200" u="none" cap="none" strike="noStrike">
                <a:solidFill>
                  <a:srgbClr val="BFBFBF"/>
                </a:solidFill>
                <a:latin typeface="Arial"/>
                <a:ea typeface="Arial"/>
                <a:cs typeface="Arial"/>
                <a:sym typeface="Arial"/>
              </a:rPr>
              <a:t>-Fälle</a:t>
            </a:r>
            <a:r>
              <a:rPr lang="en-US" sz="1200">
                <a:solidFill>
                  <a:srgbClr val="BFBFBF"/>
                </a:solidFill>
              </a:rPr>
              <a:t>      </a:t>
            </a:r>
            <a:r>
              <a:rPr b="0" i="0" lang="en-US" sz="1200" u="none" cap="none" strike="noStrike">
                <a:solidFill>
                  <a:srgbClr val="BFBFBF"/>
                </a:solidFill>
                <a:latin typeface="Arial"/>
                <a:ea typeface="Arial"/>
                <a:cs typeface="Arial"/>
                <a:sym typeface="Arial"/>
              </a:rPr>
              <a:t> (jedoch deutlich </a:t>
            </a:r>
            <a:r>
              <a:rPr b="1" i="0" lang="en-US" sz="1200" u="none" cap="none" strike="noStrike">
                <a:solidFill>
                  <a:srgbClr val="BFBFBF"/>
                </a:solidFill>
                <a:latin typeface="Arial"/>
                <a:ea typeface="Arial"/>
                <a:cs typeface="Arial"/>
                <a:sym typeface="Arial"/>
              </a:rPr>
              <a:t>häufiger </a:t>
            </a:r>
            <a:r>
              <a:rPr b="0" i="0" lang="en-US" sz="1200" u="none" cap="none" strike="noStrike">
                <a:solidFill>
                  <a:srgbClr val="BFBFBF"/>
                </a:solidFill>
                <a:latin typeface="Arial"/>
                <a:ea typeface="Arial"/>
                <a:cs typeface="Arial"/>
                <a:sym typeface="Arial"/>
              </a:rPr>
              <a:t>als</a:t>
            </a:r>
            <a:r>
              <a:rPr lang="en-US" sz="1200">
                <a:solidFill>
                  <a:srgbClr val="BFBFBF"/>
                </a:solidFill>
              </a:rPr>
              <a:t> </a:t>
            </a:r>
            <a:r>
              <a:rPr lang="en-US" sz="1200">
                <a:solidFill>
                  <a:srgbClr val="BFBFBF"/>
                </a:solidFill>
              </a:rPr>
              <a:t>POWG</a:t>
            </a:r>
            <a:r>
              <a:rPr b="0" i="0" lang="en-US" sz="1200" u="none" cap="none" strike="noStrike">
                <a:solidFill>
                  <a:srgbClr val="BFBFBF"/>
                </a:solidFill>
                <a:latin typeface="Arial"/>
                <a:ea typeface="Arial"/>
                <a:cs typeface="Arial"/>
                <a:sym typeface="Arial"/>
              </a:rPr>
              <a:t>-Fälle)</a:t>
            </a:r>
            <a:endParaRPr/>
          </a:p>
          <a:p>
            <a:pPr indent="0" lvl="0" marL="0" marR="0" rtl="0" algn="l">
              <a:lnSpc>
                <a:spcPct val="175000"/>
              </a:lnSpc>
              <a:spcBef>
                <a:spcPts val="0"/>
              </a:spcBef>
              <a:spcAft>
                <a:spcPts val="0"/>
              </a:spcAft>
              <a:buNone/>
            </a:pPr>
            <a:r>
              <a:rPr b="0" i="0" lang="en-US" sz="1200" u="none" cap="none" strike="noStrike">
                <a:solidFill>
                  <a:srgbClr val="BFBFBF"/>
                </a:solidFill>
                <a:latin typeface="Arial"/>
                <a:ea typeface="Arial"/>
                <a:cs typeface="Arial"/>
                <a:sym typeface="Arial"/>
              </a:rPr>
              <a:t>--Bei den Sekundärformen ist der Verlauf unvorhersehbar – manche erfordern eine Operation, andere nicht</a:t>
            </a:r>
            <a:endParaRPr/>
          </a:p>
        </p:txBody>
      </p:sp>
      <p:sp>
        <p:nvSpPr>
          <p:cNvPr id="16644" name="Google Shape;16644;p55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6645" name="Google Shape;16645;p553"/>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646" name="Google Shape;16646;p553"/>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647" name="Google Shape;16647;p553"/>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648" name="Google Shape;16648;p553"/>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cxnSp>
        <p:nvCxnSpPr>
          <p:cNvPr id="16649" name="Google Shape;16649;p553"/>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650" name="Google Shape;16650;p553"/>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651" name="Google Shape;16651;p553"/>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652" name="Google Shape;16652;p553"/>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sp>
        <p:nvSpPr>
          <p:cNvPr id="16653" name="Google Shape;16653;p553"/>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sp>
        <p:nvSpPr>
          <p:cNvPr id="16654" name="Google Shape;16654;p553"/>
          <p:cNvSpPr txBox="1"/>
          <p:nvPr/>
        </p:nvSpPr>
        <p:spPr>
          <a:xfrm>
            <a:off x="1385888" y="3106738"/>
            <a:ext cx="6372225" cy="923925"/>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Behandlung des Glaukoms lässt sich in zwei große Bereiche unterteilen: die medikamentöse und die chirurgische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99"/>
                  </a:ext>
                </a:extLst>
              </a:rPr>
              <a:t>Behandlung</a:t>
            </a:r>
            <a:r>
              <a:rPr b="0" i="0" lang="en-US" sz="1200" u="none" cap="none" strike="noStrike">
                <a:solidFill>
                  <a:schemeClr val="dk1"/>
                </a:solidFill>
                <a:latin typeface="Arial"/>
                <a:ea typeface="Arial"/>
                <a:cs typeface="Arial"/>
                <a:sym typeface="Arial"/>
              </a:rPr>
              <a:t>. </a:t>
            </a:r>
            <a:r>
              <a:rPr b="0" i="0" lang="en-US" sz="1200" u="none" cap="none" strike="noStrike">
                <a:solidFill>
                  <a:srgbClr val="DCE8E8"/>
                </a:solidFill>
                <a:latin typeface="Arial"/>
                <a:ea typeface="Arial"/>
                <a:cs typeface="Arial"/>
                <a:sym typeface="Arial"/>
              </a:rPr>
              <a:t>Betrachten wir zunächst die medikamentöse Behandlung des kindlichen Glaukoms.</a:t>
            </a:r>
            <a:endParaRPr/>
          </a:p>
        </p:txBody>
      </p:sp>
      <p:sp>
        <p:nvSpPr>
          <p:cNvPr id="16655" name="Google Shape;16655;p553"/>
          <p:cNvSpPr/>
          <p:nvPr/>
        </p:nvSpPr>
        <p:spPr>
          <a:xfrm>
            <a:off x="1425602" y="3298050"/>
            <a:ext cx="1060500" cy="2778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6656" name="Google Shape;16656;p553"/>
          <p:cNvSpPr/>
          <p:nvPr/>
        </p:nvSpPr>
        <p:spPr>
          <a:xfrm>
            <a:off x="3070236" y="3322625"/>
            <a:ext cx="1727100" cy="2778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5" name="Shape 955"/>
        <p:cNvGrpSpPr/>
        <p:nvPr/>
      </p:nvGrpSpPr>
      <p:grpSpPr>
        <a:xfrm>
          <a:off x="0" y="0"/>
          <a:ext cx="0" cy="0"/>
          <a:chOff x="0" y="0"/>
          <a:chExt cx="0" cy="0"/>
        </a:xfrm>
      </p:grpSpPr>
      <p:sp>
        <p:nvSpPr>
          <p:cNvPr id="956" name="Google Shape;956;p5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957" name="Google Shape;957;p5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58" name="Google Shape;958;p59"/>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959" name="Google Shape;959;p59"/>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960" name="Google Shape;960;p59"/>
          <p:cNvSpPr txBox="1"/>
          <p:nvPr/>
        </p:nvSpPr>
        <p:spPr>
          <a:xfrm>
            <a:off x="762000" y="3990975"/>
            <a:ext cx="1800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an der Hornhaut</a:t>
            </a:r>
            <a:endParaRPr/>
          </a:p>
        </p:txBody>
      </p:sp>
      <p:sp>
        <p:nvSpPr>
          <p:cNvPr id="961" name="Google Shape;961;p59"/>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 </a:t>
            </a:r>
            <a:r>
              <a:rPr b="1" lang="en-US" sz="1200">
                <a:solidFill>
                  <a:schemeClr val="dk1"/>
                </a:solidFill>
              </a:rPr>
              <a:t>Achsenlänge</a:t>
            </a:r>
            <a:endParaRPr/>
          </a:p>
        </p:txBody>
      </p:sp>
      <p:sp>
        <p:nvSpPr>
          <p:cNvPr id="962" name="Google Shape;962;p59"/>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963" name="Google Shape;963;p59"/>
          <p:cNvSpPr txBox="1"/>
          <p:nvPr/>
        </p:nvSpPr>
        <p:spPr>
          <a:xfrm>
            <a:off x="3378200" y="2478088"/>
            <a:ext cx="5578500" cy="3104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kann sich die Achsenlänge verlängern?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unreife Sklera ist biegsam/elastisch. Daher kann ein anhaltend überdurchschnittlich hoher Augeninnendruck (IOD) zu einer </a:t>
            </a:r>
            <a:r>
              <a:rPr lang="en-US" sz="1200">
                <a:solidFill>
                  <a:srgbClr val="BFBFBF"/>
                </a:solidFill>
              </a:rPr>
              <a:t>Dehnung</a:t>
            </a:r>
            <a:r>
              <a:rPr b="0" i="0" lang="en-US" sz="1200" u="none" cap="none" strike="noStrike">
                <a:solidFill>
                  <a:srgbClr val="BFBFBF"/>
                </a:solidFill>
                <a:latin typeface="Arial"/>
                <a:ea typeface="Arial"/>
                <a:cs typeface="Arial"/>
                <a:sym typeface="Arial"/>
              </a:rPr>
              <a:t> führen, wodurch sich die Größe des Auges einschließlich seiner Achsenlänge vergrößert.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zwei mit der Achsenlänge zusammenhängende Faktoren, die die diagnostischen Kriterien für ein </a:t>
            </a:r>
            <a:r>
              <a:rPr i="1" lang="en-US" sz="1200">
                <a:solidFill>
                  <a:srgbClr val="BFBFBF"/>
                </a:solidFill>
              </a:rPr>
              <a:t>Glaukom im Kindes- und Säuglingsalter</a:t>
            </a:r>
            <a:r>
              <a:rPr b="0" i="1" lang="en-US" sz="1200" u="none" cap="none" strike="noStrike">
                <a:solidFill>
                  <a:srgbClr val="BFBFBF"/>
                </a:solidFill>
                <a:latin typeface="Arial"/>
                <a:ea typeface="Arial"/>
                <a:cs typeface="Arial"/>
                <a:sym typeface="Arial"/>
              </a:rPr>
              <a:t>erfüllen. Der eine ist die Achsenlänge selbst; was ist der andere?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Axiale Myopie</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Ebenso gibt es zwei Möglichkeiten, wie die Achsenlänge und die Myopie die Kriterien erfüllen können.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Die erste ist „statisch“: Ist die aktuelle AL </a:t>
            </a:r>
            <a:r>
              <a:rPr b="0" i="1" lang="en-US" sz="1200" u="none" cap="none" strike="noStrike">
                <a:solidFill>
                  <a:srgbClr val="BFBFBF"/>
                </a:solidFill>
                <a:latin typeface="Arial"/>
                <a:ea typeface="Arial"/>
                <a:cs typeface="Arial"/>
                <a:sym typeface="Arial"/>
              </a:rPr>
              <a:t>oder </a:t>
            </a:r>
            <a:r>
              <a:rPr b="0" i="0" lang="en-US" sz="1200" u="none" cap="none" strike="noStrike">
                <a:solidFill>
                  <a:srgbClr val="BFBFBF"/>
                </a:solidFill>
                <a:latin typeface="Arial"/>
                <a:ea typeface="Arial"/>
                <a:cs typeface="Arial"/>
                <a:sym typeface="Arial"/>
              </a:rPr>
              <a:t>Myopie deutlich größer als erwartet?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zweite ist „dynamisch“: Schreitet die AL </a:t>
            </a:r>
            <a:r>
              <a:rPr b="0" i="1" lang="en-US" sz="1200" u="none" cap="none" strike="noStrike">
                <a:solidFill>
                  <a:srgbClr val="BFBFBF"/>
                </a:solidFill>
                <a:latin typeface="Arial"/>
                <a:ea typeface="Arial"/>
                <a:cs typeface="Arial"/>
                <a:sym typeface="Arial"/>
              </a:rPr>
              <a:t>oder </a:t>
            </a:r>
            <a:r>
              <a:rPr b="0" i="0" lang="en-US" sz="1200" u="none" cap="none" strike="noStrike">
                <a:solidFill>
                  <a:srgbClr val="BFBFBF"/>
                </a:solidFill>
                <a:latin typeface="Arial"/>
                <a:ea typeface="Arial"/>
                <a:cs typeface="Arial"/>
                <a:sym typeface="Arial"/>
              </a:rPr>
              <a:t>Myopie schneller </a:t>
            </a:r>
            <a:r>
              <a:rPr b="1" i="0" lang="en-US" sz="1200" u="none" cap="none" strike="noStrike">
                <a:solidFill>
                  <a:srgbClr val="BFBFBF"/>
                </a:solidFill>
                <a:latin typeface="Arial"/>
                <a:ea typeface="Arial"/>
                <a:cs typeface="Arial"/>
                <a:sym typeface="Arial"/>
              </a:rPr>
              <a:t>voran </a:t>
            </a:r>
            <a:r>
              <a:rPr b="0" i="0" lang="en-US" sz="1200" u="none" cap="none" strike="noStrike">
                <a:solidFill>
                  <a:srgbClr val="BFBFBF"/>
                </a:solidFill>
                <a:latin typeface="Arial"/>
                <a:ea typeface="Arial"/>
                <a:cs typeface="Arial"/>
                <a:sym typeface="Arial"/>
              </a:rPr>
              <a:t>als erwartet?</a:t>
            </a:r>
            <a:endParaRPr/>
          </a:p>
        </p:txBody>
      </p:sp>
      <p:sp>
        <p:nvSpPr>
          <p:cNvPr id="964" name="Google Shape;964;p59"/>
          <p:cNvSpPr txBox="1"/>
          <p:nvPr/>
        </p:nvSpPr>
        <p:spPr>
          <a:xfrm>
            <a:off x="3392488" y="3089275"/>
            <a:ext cx="4038600" cy="1349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Begriff wird verwendet, um das mit dem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verbundene vergrößerte Auge zu beschreiben?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„Buphthalmus“</a:t>
            </a:r>
            <a:endParaRPr/>
          </a:p>
          <a:p>
            <a:pPr indent="0" lvl="0" marL="0" marR="0" rtl="0" algn="l">
              <a:spcBef>
                <a:spcPts val="0"/>
              </a:spcBef>
              <a:spcAft>
                <a:spcPts val="0"/>
              </a:spcAft>
              <a:buNone/>
            </a:pPr>
            <a:r>
              <a:t/>
            </a:r>
            <a:endParaRPr b="0" i="1" sz="14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a:t>
            </a:r>
            <a:r>
              <a:rPr b="0" i="0" lang="en-US" sz="1200" u="none" cap="none" strike="noStrike">
                <a:solidFill>
                  <a:schemeClr val="dk1"/>
                </a:solidFill>
                <a:latin typeface="Arial"/>
                <a:ea typeface="Arial"/>
                <a:cs typeface="Arial"/>
                <a:sym typeface="Arial"/>
              </a:rPr>
              <a:t>„Buphthalmus“ </a:t>
            </a:r>
            <a:r>
              <a:rPr b="0" i="1" lang="en-US" sz="1200" u="none" cap="none" strike="noStrike">
                <a:solidFill>
                  <a:schemeClr val="dk1"/>
                </a:solidFill>
                <a:latin typeface="Arial"/>
                <a:ea typeface="Arial"/>
                <a:cs typeface="Arial"/>
                <a:sym typeface="Arial"/>
              </a:rPr>
              <a:t>auf </a:t>
            </a:r>
            <a:r>
              <a:rPr i="1" lang="en-US" sz="1200">
                <a:solidFill>
                  <a:schemeClr val="dk1"/>
                </a:solidFill>
              </a:rPr>
              <a:t>Deutsch</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„Ochsenauge“</a:t>
            </a:r>
            <a:endParaRPr/>
          </a:p>
        </p:txBody>
      </p:sp>
      <p:sp>
        <p:nvSpPr>
          <p:cNvPr id="965" name="Google Shape;965;p5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66" name="Google Shape;966;p59"/>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967" name="Google Shape;967;p5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968" name="Google Shape;968;p5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5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60" name="Shape 16660"/>
        <p:cNvGrpSpPr/>
        <p:nvPr/>
      </p:nvGrpSpPr>
      <p:grpSpPr>
        <a:xfrm>
          <a:off x="0" y="0"/>
          <a:ext cx="0" cy="0"/>
          <a:chOff x="0" y="0"/>
          <a:chExt cx="0" cy="0"/>
        </a:xfrm>
      </p:grpSpPr>
      <p:sp>
        <p:nvSpPr>
          <p:cNvPr id="16661" name="Google Shape;16661;p55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662" name="Google Shape;16662;p55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663" name="Google Shape;16663;p55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6664" name="Google Shape;16664;p554"/>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665" name="Google Shape;16665;p554"/>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16666" name="Google Shape;16666;p55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667" name="Google Shape;16667;p55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668" name="Google Shape;16668;p554"/>
          <p:cNvCxnSpPr>
            <a:stCxn id="16662"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669" name="Google Shape;16669;p554"/>
          <p:cNvCxnSpPr>
            <a:stCxn id="16662"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670" name="Google Shape;16670;p554"/>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Neugeborene</a:t>
            </a:r>
            <a:endParaRPr/>
          </a:p>
        </p:txBody>
      </p:sp>
      <p:sp>
        <p:nvSpPr>
          <p:cNvPr id="16671" name="Google Shape;16671;p55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672" name="Google Shape;16672;p554"/>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673" name="Google Shape;16673;p554"/>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674" name="Google Shape;16674;p554"/>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675" name="Google Shape;16675;p554"/>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676" name="Google Shape;16676;p55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6677" name="Google Shape;16677;p55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6678" name="Google Shape;16678;p554"/>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679" name="Google Shape;16679;p554"/>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6680" name="Google Shape;16680;p55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681" name="Google Shape;16681;p554"/>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682" name="Google Shape;16682;p554"/>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683" name="Google Shape;16683;p55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684" name="Google Shape;16684;p554"/>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685" name="Google Shape;16685;p554"/>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686" name="Google Shape;16686;p554"/>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687" name="Google Shape;16687;p554"/>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688" name="Google Shape;16688;p554"/>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cxnSp>
        <p:nvCxnSpPr>
          <p:cNvPr id="16689" name="Google Shape;16689;p554"/>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690" name="Google Shape;16690;p554"/>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691" name="Google Shape;16691;p55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6692" name="Google Shape;16692;p55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693" name="Google Shape;16693;p55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694" name="Google Shape;16694;p55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6695" name="Google Shape;16695;p55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a:t>
            </a:r>
            <a:endParaRPr/>
          </a:p>
        </p:txBody>
      </p:sp>
      <p:cxnSp>
        <p:nvCxnSpPr>
          <p:cNvPr id="16696" name="Google Shape;16696;p554"/>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sp>
        <p:nvSpPr>
          <p:cNvPr id="16697" name="Google Shape;16697;p55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698" name="Google Shape;16698;p554"/>
          <p:cNvSpPr txBox="1"/>
          <p:nvPr/>
        </p:nvSpPr>
        <p:spPr>
          <a:xfrm>
            <a:off x="222250" y="5391150"/>
            <a:ext cx="6903900" cy="1826700"/>
          </a:xfrm>
          <a:prstGeom prst="rect">
            <a:avLst/>
          </a:prstGeom>
          <a:noFill/>
          <a:ln>
            <a:noFill/>
          </a:ln>
        </p:spPr>
        <p:txBody>
          <a:bodyPr anchorCtr="0" anchor="t" bIns="12700" lIns="25400" spcFirstLastPara="1" rIns="25400" wrap="square" tIns="12700">
            <a:spAutoFit/>
          </a:bodyPr>
          <a:lstStyle/>
          <a:p>
            <a:pPr indent="0" lvl="0" marL="0" marR="0" rtl="0" algn="l">
              <a:lnSpc>
                <a:spcPct val="175000"/>
              </a:lnSpc>
              <a:spcBef>
                <a:spcPts val="0"/>
              </a:spcBef>
              <a:spcAft>
                <a:spcPts val="0"/>
              </a:spcAft>
              <a:buNone/>
            </a:pPr>
            <a:r>
              <a:rPr b="1" i="0" lang="en-US" sz="1200" u="none" cap="none" strike="noStrike">
                <a:solidFill>
                  <a:srgbClr val="BFBFBF"/>
                </a:solidFill>
                <a:latin typeface="Arial"/>
                <a:ea typeface="Arial"/>
                <a:cs typeface="Arial"/>
                <a:sym typeface="Arial"/>
              </a:rPr>
              <a:t>Einige allgemeine Hinweise zur Behandlung:</a:t>
            </a:r>
            <a:endParaRPr/>
          </a:p>
          <a:p>
            <a:pPr indent="0" lvl="0" marL="0" marR="0" rtl="0" algn="l">
              <a:lnSpc>
                <a:spcPct val="175000"/>
              </a:lnSpc>
              <a:spcBef>
                <a:spcPts val="0"/>
              </a:spcBef>
              <a:spcAft>
                <a:spcPts val="0"/>
              </a:spcAft>
              <a:buNone/>
            </a:pPr>
            <a:r>
              <a:rPr b="0" i="0" lang="en-US" sz="1200" u="none" cap="none" strike="noStrike">
                <a:solidFill>
                  <a:srgbClr val="BFBFBF"/>
                </a:solidFill>
                <a:latin typeface="Arial"/>
                <a:ea typeface="Arial"/>
                <a:cs typeface="Arial"/>
                <a:sym typeface="Arial"/>
              </a:rPr>
              <a:t>--Praktisch </a:t>
            </a:r>
            <a:r>
              <a:rPr b="1" i="0" lang="en-US" sz="1200" u="none" cap="none" strike="noStrike">
                <a:solidFill>
                  <a:srgbClr val="BFBFBF"/>
                </a:solidFill>
                <a:latin typeface="Arial"/>
                <a:ea typeface="Arial"/>
                <a:cs typeface="Arial"/>
                <a:sym typeface="Arial"/>
              </a:rPr>
              <a:t>alle </a:t>
            </a:r>
            <a:r>
              <a:rPr lang="en-US" sz="1200">
                <a:solidFill>
                  <a:srgbClr val="BFBFBF"/>
                </a:solidFill>
              </a:rPr>
              <a:t>primäres Winkelblockglaukom</a:t>
            </a:r>
            <a:r>
              <a:rPr b="0" i="0" lang="en-US" sz="1200" u="none" cap="none" strike="noStrike">
                <a:solidFill>
                  <a:srgbClr val="BFBFBF"/>
                </a:solidFill>
                <a:latin typeface="Arial"/>
                <a:ea typeface="Arial"/>
                <a:cs typeface="Arial"/>
                <a:sym typeface="Arial"/>
              </a:rPr>
              <a:t>-Fälle werden operiert*</a:t>
            </a:r>
            <a:endParaRPr/>
          </a:p>
          <a:p>
            <a:pPr indent="0" lvl="0" marL="0" marR="0" rtl="0" algn="l">
              <a:lnSpc>
                <a:spcPct val="175000"/>
              </a:lnSpc>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Juveniles Offenwinkelglaukom</a:t>
            </a:r>
            <a:r>
              <a:rPr b="0" i="0" lang="en-US" sz="1200" u="none" cap="none" strike="noStrike">
                <a:solidFill>
                  <a:srgbClr val="BFBFBF"/>
                </a:solidFill>
                <a:latin typeface="Arial"/>
                <a:ea typeface="Arial"/>
                <a:cs typeface="Arial"/>
                <a:sym typeface="Arial"/>
              </a:rPr>
              <a:t>-Fälle werden deutlich seltener operiert als </a:t>
            </a:r>
            <a:r>
              <a:rPr lang="en-US" sz="1200">
                <a:solidFill>
                  <a:srgbClr val="BFBFBF"/>
                </a:solidFill>
              </a:rPr>
              <a:t>primäres Winkelblockglaukom</a:t>
            </a:r>
            <a:r>
              <a:rPr b="0" i="0" lang="en-US" sz="1200" u="none" cap="none" strike="noStrike">
                <a:solidFill>
                  <a:srgbClr val="BFBFBF"/>
                </a:solidFill>
                <a:latin typeface="Arial"/>
                <a:ea typeface="Arial"/>
                <a:cs typeface="Arial"/>
                <a:sym typeface="Arial"/>
              </a:rPr>
              <a:t>-Fälle</a:t>
            </a:r>
            <a:r>
              <a:rPr lang="en-US" sz="1200">
                <a:solidFill>
                  <a:srgbClr val="BFBFBF"/>
                </a:solidFill>
              </a:rPr>
              <a:t>      </a:t>
            </a:r>
            <a:r>
              <a:rPr b="0" i="0" lang="en-US" sz="1200" u="none" cap="none" strike="noStrike">
                <a:solidFill>
                  <a:srgbClr val="BFBFBF"/>
                </a:solidFill>
                <a:latin typeface="Arial"/>
                <a:ea typeface="Arial"/>
                <a:cs typeface="Arial"/>
                <a:sym typeface="Arial"/>
              </a:rPr>
              <a:t> (jedoch deutlich </a:t>
            </a:r>
            <a:r>
              <a:rPr b="1" i="0" lang="en-US" sz="1200" u="none" cap="none" strike="noStrike">
                <a:solidFill>
                  <a:srgbClr val="BFBFBF"/>
                </a:solidFill>
                <a:latin typeface="Arial"/>
                <a:ea typeface="Arial"/>
                <a:cs typeface="Arial"/>
                <a:sym typeface="Arial"/>
              </a:rPr>
              <a:t>häufiger </a:t>
            </a:r>
            <a:r>
              <a:rPr b="0" i="0" lang="en-US" sz="1200" u="none" cap="none" strike="noStrike">
                <a:solidFill>
                  <a:srgbClr val="BFBFBF"/>
                </a:solidFill>
                <a:latin typeface="Arial"/>
                <a:ea typeface="Arial"/>
                <a:cs typeface="Arial"/>
                <a:sym typeface="Arial"/>
              </a:rPr>
              <a:t>als</a:t>
            </a:r>
            <a:r>
              <a:rPr lang="en-US" sz="1200">
                <a:solidFill>
                  <a:srgbClr val="BFBFBF"/>
                </a:solidFill>
              </a:rPr>
              <a:t> </a:t>
            </a:r>
            <a:r>
              <a:rPr lang="en-US" sz="1200">
                <a:solidFill>
                  <a:srgbClr val="BFBFBF"/>
                </a:solidFill>
              </a:rPr>
              <a:t>POWG</a:t>
            </a:r>
            <a:r>
              <a:rPr b="0" i="0" lang="en-US" sz="1200" u="none" cap="none" strike="noStrike">
                <a:solidFill>
                  <a:srgbClr val="BFBFBF"/>
                </a:solidFill>
                <a:latin typeface="Arial"/>
                <a:ea typeface="Arial"/>
                <a:cs typeface="Arial"/>
                <a:sym typeface="Arial"/>
              </a:rPr>
              <a:t>-Fälle)</a:t>
            </a:r>
            <a:endParaRPr/>
          </a:p>
          <a:p>
            <a:pPr indent="0" lvl="0" marL="0" marR="0" rtl="0" algn="l">
              <a:lnSpc>
                <a:spcPct val="175000"/>
              </a:lnSpc>
              <a:spcBef>
                <a:spcPts val="0"/>
              </a:spcBef>
              <a:spcAft>
                <a:spcPts val="0"/>
              </a:spcAft>
              <a:buNone/>
            </a:pPr>
            <a:r>
              <a:rPr b="0" i="0" lang="en-US" sz="1200" u="none" cap="none" strike="noStrike">
                <a:solidFill>
                  <a:srgbClr val="BFBFBF"/>
                </a:solidFill>
                <a:latin typeface="Arial"/>
                <a:ea typeface="Arial"/>
                <a:cs typeface="Arial"/>
                <a:sym typeface="Arial"/>
              </a:rPr>
              <a:t>--Bei den Sekundärformen ist der Verlauf unvorhersehbar – manche erfordern eine Operation, andere nicht</a:t>
            </a:r>
            <a:endParaRPr/>
          </a:p>
        </p:txBody>
      </p:sp>
      <p:sp>
        <p:nvSpPr>
          <p:cNvPr id="16699" name="Google Shape;16699;p55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6700" name="Google Shape;16700;p554"/>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701" name="Google Shape;16701;p554"/>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702" name="Google Shape;16702;p554"/>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703" name="Google Shape;16703;p554"/>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cxnSp>
        <p:nvCxnSpPr>
          <p:cNvPr id="16704" name="Google Shape;16704;p554"/>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705" name="Google Shape;16705;p554"/>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706" name="Google Shape;16706;p554"/>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707" name="Google Shape;16707;p554"/>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sp>
        <p:nvSpPr>
          <p:cNvPr id="16708" name="Google Shape;16708;p554"/>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sp>
        <p:nvSpPr>
          <p:cNvPr id="16709" name="Google Shape;16709;p554"/>
          <p:cNvSpPr txBox="1"/>
          <p:nvPr/>
        </p:nvSpPr>
        <p:spPr>
          <a:xfrm>
            <a:off x="1385888" y="3106738"/>
            <a:ext cx="6372225" cy="923925"/>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Behandlung des Glaukoms lässt sich in zwei große Bereiche unterteilen: die medikamentöse und die chirurgische Behandlung. </a:t>
            </a:r>
            <a:r>
              <a:rPr b="0" i="0" lang="en-US" sz="1200" u="none" cap="none" strike="noStrike">
                <a:solidFill>
                  <a:srgbClr val="DCE8E8"/>
                </a:solidFill>
                <a:latin typeface="Arial"/>
                <a:ea typeface="Arial"/>
                <a:cs typeface="Arial"/>
                <a:sym typeface="Arial"/>
              </a:rPr>
              <a:t>Betrachten wir zunächst die medikamentöse Behandlung des kindlichen Glaukoms.</a:t>
            </a:r>
            <a:endParaRPr/>
          </a:p>
        </p:txBody>
      </p:sp>
    </p:spTree>
  </p:cSld>
  <p:clrMapOvr>
    <a:masterClrMapping/>
  </p:clrMapOvr>
</p:sld>
</file>

<file path=ppt/slides/slide5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13" name="Shape 16713"/>
        <p:cNvGrpSpPr/>
        <p:nvPr/>
      </p:nvGrpSpPr>
      <p:grpSpPr>
        <a:xfrm>
          <a:off x="0" y="0"/>
          <a:ext cx="0" cy="0"/>
          <a:chOff x="0" y="0"/>
          <a:chExt cx="0" cy="0"/>
        </a:xfrm>
      </p:grpSpPr>
      <p:sp>
        <p:nvSpPr>
          <p:cNvPr id="16714" name="Google Shape;16714;p55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715" name="Google Shape;16715;p55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Primär</a:t>
            </a:r>
            <a:endParaRPr/>
          </a:p>
        </p:txBody>
      </p:sp>
      <p:sp>
        <p:nvSpPr>
          <p:cNvPr id="16716" name="Google Shape;16716;p55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Sekundär</a:t>
            </a:r>
            <a:endParaRPr/>
          </a:p>
        </p:txBody>
      </p:sp>
      <p:cxnSp>
        <p:nvCxnSpPr>
          <p:cNvPr id="16717" name="Google Shape;16717;p555"/>
          <p:cNvCxnSpPr/>
          <p:nvPr/>
        </p:nvCxnSpPr>
        <p:spPr>
          <a:xfrm flipH="1">
            <a:off x="2743200" y="1570038"/>
            <a:ext cx="1822450" cy="485775"/>
          </a:xfrm>
          <a:prstGeom prst="straightConnector1">
            <a:avLst/>
          </a:prstGeom>
          <a:noFill/>
          <a:ln cap="flat" cmpd="sng" w="9525">
            <a:solidFill>
              <a:srgbClr val="BFBFBF"/>
            </a:solidFill>
            <a:prstDash val="solid"/>
            <a:round/>
            <a:headEnd len="sm" w="sm" type="none"/>
            <a:tailEnd len="med" w="med" type="triangle"/>
          </a:ln>
        </p:spPr>
      </p:cxnSp>
      <p:cxnSp>
        <p:nvCxnSpPr>
          <p:cNvPr id="16718" name="Google Shape;16718;p555"/>
          <p:cNvCxnSpPr/>
          <p:nvPr/>
        </p:nvCxnSpPr>
        <p:spPr>
          <a:xfrm>
            <a:off x="4565650" y="1570038"/>
            <a:ext cx="935038" cy="1265237"/>
          </a:xfrm>
          <a:prstGeom prst="straightConnector1">
            <a:avLst/>
          </a:prstGeom>
          <a:noFill/>
          <a:ln cap="flat" cmpd="sng" w="9525">
            <a:solidFill>
              <a:srgbClr val="BFBFBF"/>
            </a:solidFill>
            <a:prstDash val="solid"/>
            <a:round/>
            <a:headEnd len="sm" w="sm" type="none"/>
            <a:tailEnd len="med" w="med" type="triangle"/>
          </a:ln>
        </p:spPr>
      </p:cxnSp>
      <p:sp>
        <p:nvSpPr>
          <p:cNvPr id="16719" name="Google Shape;16719;p55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Angeboren</a:t>
            </a:r>
            <a:endParaRPr/>
          </a:p>
        </p:txBody>
      </p:sp>
      <p:sp>
        <p:nvSpPr>
          <p:cNvPr id="16720" name="Google Shape;16720;p55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Juveniles Offenwinkelglaukom</a:t>
            </a:r>
            <a:endParaRPr/>
          </a:p>
        </p:txBody>
      </p:sp>
      <p:cxnSp>
        <p:nvCxnSpPr>
          <p:cNvPr id="16721" name="Google Shape;16721;p555"/>
          <p:cNvCxnSpPr>
            <a:stCxn id="16715" idx="2"/>
          </p:cNvCxnSpPr>
          <p:nvPr/>
        </p:nvCxnSpPr>
        <p:spPr>
          <a:xfrm flipH="1">
            <a:off x="1562875" y="2226425"/>
            <a:ext cx="619200" cy="408000"/>
          </a:xfrm>
          <a:prstGeom prst="straightConnector1">
            <a:avLst/>
          </a:prstGeom>
          <a:noFill/>
          <a:ln cap="flat" cmpd="sng" w="9525">
            <a:solidFill>
              <a:srgbClr val="BFBFBF"/>
            </a:solidFill>
            <a:prstDash val="solid"/>
            <a:round/>
            <a:headEnd len="sm" w="sm" type="none"/>
            <a:tailEnd len="med" w="med" type="triangle"/>
          </a:ln>
        </p:spPr>
      </p:cxnSp>
      <p:cxnSp>
        <p:nvCxnSpPr>
          <p:cNvPr id="16722" name="Google Shape;16722;p555"/>
          <p:cNvCxnSpPr>
            <a:stCxn id="16715" idx="2"/>
          </p:cNvCxnSpPr>
          <p:nvPr/>
        </p:nvCxnSpPr>
        <p:spPr>
          <a:xfrm>
            <a:off x="2182075" y="2226425"/>
            <a:ext cx="571500" cy="408000"/>
          </a:xfrm>
          <a:prstGeom prst="straightConnector1">
            <a:avLst/>
          </a:prstGeom>
          <a:noFill/>
          <a:ln cap="flat" cmpd="sng" w="9525">
            <a:solidFill>
              <a:srgbClr val="BFBFBF"/>
            </a:solidFill>
            <a:prstDash val="solid"/>
            <a:round/>
            <a:headEnd len="sm" w="sm" type="none"/>
            <a:tailEnd len="med" w="med" type="triangle"/>
          </a:ln>
        </p:spPr>
      </p:cxnSp>
      <p:sp>
        <p:nvSpPr>
          <p:cNvPr id="16723" name="Google Shape;16723;p555"/>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Neugeborene</a:t>
            </a:r>
            <a:endParaRPr/>
          </a:p>
        </p:txBody>
      </p:sp>
      <p:sp>
        <p:nvSpPr>
          <p:cNvPr id="16724" name="Google Shape;16724;p55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Im Säuglingsalter</a:t>
            </a:r>
            <a:endParaRPr/>
          </a:p>
        </p:txBody>
      </p:sp>
      <p:cxnSp>
        <p:nvCxnSpPr>
          <p:cNvPr id="16725" name="Google Shape;16725;p555"/>
          <p:cNvCxnSpPr/>
          <p:nvPr/>
        </p:nvCxnSpPr>
        <p:spPr>
          <a:xfrm>
            <a:off x="374650" y="3162300"/>
            <a:ext cx="0" cy="1139825"/>
          </a:xfrm>
          <a:prstGeom prst="straightConnector1">
            <a:avLst/>
          </a:prstGeom>
          <a:noFill/>
          <a:ln cap="flat" cmpd="sng" w="9525">
            <a:solidFill>
              <a:srgbClr val="BFBFBF"/>
            </a:solidFill>
            <a:prstDash val="solid"/>
            <a:round/>
            <a:headEnd len="sm" w="sm" type="none"/>
            <a:tailEnd len="sm" w="sm" type="none"/>
          </a:ln>
        </p:spPr>
      </p:cxnSp>
      <p:cxnSp>
        <p:nvCxnSpPr>
          <p:cNvPr id="16726" name="Google Shape;16726;p555"/>
          <p:cNvCxnSpPr/>
          <p:nvPr/>
        </p:nvCxnSpPr>
        <p:spPr>
          <a:xfrm>
            <a:off x="374650" y="3417888"/>
            <a:ext cx="220663" cy="0"/>
          </a:xfrm>
          <a:prstGeom prst="straightConnector1">
            <a:avLst/>
          </a:prstGeom>
          <a:noFill/>
          <a:ln cap="flat" cmpd="sng" w="9525">
            <a:solidFill>
              <a:srgbClr val="BFBFBF"/>
            </a:solidFill>
            <a:prstDash val="solid"/>
            <a:round/>
            <a:headEnd len="sm" w="sm" type="none"/>
            <a:tailEnd len="sm" w="sm" type="none"/>
          </a:ln>
        </p:spPr>
      </p:cxnSp>
      <p:cxnSp>
        <p:nvCxnSpPr>
          <p:cNvPr id="16727" name="Google Shape;16727;p555"/>
          <p:cNvCxnSpPr/>
          <p:nvPr/>
        </p:nvCxnSpPr>
        <p:spPr>
          <a:xfrm>
            <a:off x="363538" y="3854450"/>
            <a:ext cx="220662" cy="0"/>
          </a:xfrm>
          <a:prstGeom prst="straightConnector1">
            <a:avLst/>
          </a:prstGeom>
          <a:noFill/>
          <a:ln cap="flat" cmpd="sng" w="9525">
            <a:solidFill>
              <a:srgbClr val="BFBFBF"/>
            </a:solidFill>
            <a:prstDash val="solid"/>
            <a:round/>
            <a:headEnd len="sm" w="sm" type="none"/>
            <a:tailEnd len="sm" w="sm" type="none"/>
          </a:ln>
        </p:spPr>
      </p:cxnSp>
      <p:cxnSp>
        <p:nvCxnSpPr>
          <p:cNvPr id="16728" name="Google Shape;16728;p555"/>
          <p:cNvCxnSpPr/>
          <p:nvPr/>
        </p:nvCxnSpPr>
        <p:spPr>
          <a:xfrm>
            <a:off x="363538" y="4302125"/>
            <a:ext cx="220662" cy="0"/>
          </a:xfrm>
          <a:prstGeom prst="straightConnector1">
            <a:avLst/>
          </a:prstGeom>
          <a:noFill/>
          <a:ln cap="flat" cmpd="sng" w="9525">
            <a:solidFill>
              <a:srgbClr val="BFBFBF"/>
            </a:solidFill>
            <a:prstDash val="solid"/>
            <a:round/>
            <a:headEnd len="sm" w="sm" type="none"/>
            <a:tailEnd len="sm" w="sm" type="none"/>
          </a:ln>
        </p:spPr>
      </p:cxnSp>
      <p:sp>
        <p:nvSpPr>
          <p:cNvPr id="16729" name="Google Shape;16729;p55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rgbClr val="BFBFBF"/>
                </a:solidFill>
                <a:latin typeface="Arial"/>
                <a:ea typeface="Arial"/>
                <a:cs typeface="Arial"/>
                <a:sym typeface="Arial"/>
              </a:rPr>
              <a:t>Nicht</a:t>
            </a:r>
            <a:r>
              <a:rPr b="0" i="0" lang="en-US" sz="1200" u="none" cap="none" strike="noStrike">
                <a:solidFill>
                  <a:srgbClr val="BFBFBF"/>
                </a:solidFill>
                <a:latin typeface="Arial"/>
                <a:ea typeface="Arial"/>
                <a:cs typeface="Arial"/>
                <a:sym typeface="Arial"/>
              </a:rPr>
              <a:t> erworbene Augenerkrankung</a:t>
            </a:r>
            <a:endParaRPr/>
          </a:p>
        </p:txBody>
      </p:sp>
      <p:sp>
        <p:nvSpPr>
          <p:cNvPr id="16730" name="Google Shape;16730;p55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Erworben</a:t>
            </a:r>
            <a:endParaRPr/>
          </a:p>
        </p:txBody>
      </p:sp>
      <p:cxnSp>
        <p:nvCxnSpPr>
          <p:cNvPr id="16731" name="Google Shape;16731;p555"/>
          <p:cNvCxnSpPr/>
          <p:nvPr/>
        </p:nvCxnSpPr>
        <p:spPr>
          <a:xfrm flipH="1">
            <a:off x="3886200" y="3167063"/>
            <a:ext cx="1735138" cy="533400"/>
          </a:xfrm>
          <a:prstGeom prst="straightConnector1">
            <a:avLst/>
          </a:prstGeom>
          <a:noFill/>
          <a:ln cap="flat" cmpd="sng" w="9525">
            <a:solidFill>
              <a:srgbClr val="BFBFBF"/>
            </a:solidFill>
            <a:prstDash val="solid"/>
            <a:round/>
            <a:headEnd len="sm" w="sm" type="none"/>
            <a:tailEnd len="med" w="med" type="triangle"/>
          </a:ln>
        </p:spPr>
      </p:cxnSp>
      <p:cxnSp>
        <p:nvCxnSpPr>
          <p:cNvPr id="16732" name="Google Shape;16732;p555"/>
          <p:cNvCxnSpPr/>
          <p:nvPr/>
        </p:nvCxnSpPr>
        <p:spPr>
          <a:xfrm>
            <a:off x="5600700" y="3149600"/>
            <a:ext cx="2305050" cy="550863"/>
          </a:xfrm>
          <a:prstGeom prst="straightConnector1">
            <a:avLst/>
          </a:prstGeom>
          <a:noFill/>
          <a:ln cap="flat" cmpd="sng" w="9525">
            <a:solidFill>
              <a:srgbClr val="BFBFBF"/>
            </a:solidFill>
            <a:prstDash val="solid"/>
            <a:round/>
            <a:headEnd len="sm" w="sm" type="none"/>
            <a:tailEnd len="med" w="med" type="triangle"/>
          </a:ln>
        </p:spPr>
      </p:cxnSp>
      <p:sp>
        <p:nvSpPr>
          <p:cNvPr id="16733" name="Google Shape;16733;p55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BFBFBF"/>
                </a:solidFill>
                <a:latin typeface="Arial"/>
                <a:ea typeface="Arial"/>
                <a:cs typeface="Arial"/>
                <a:sym typeface="Arial"/>
              </a:rPr>
              <a:t>Nicht erworbene </a:t>
            </a:r>
            <a:r>
              <a:rPr b="0" i="1" lang="en-US" sz="1200" u="none" cap="none" strike="noStrike">
                <a:solidFill>
                  <a:srgbClr val="BFBFBF"/>
                </a:solidFill>
                <a:latin typeface="Arial"/>
                <a:ea typeface="Arial"/>
                <a:cs typeface="Arial"/>
                <a:sym typeface="Arial"/>
              </a:rPr>
              <a:t>systemische </a:t>
            </a:r>
            <a:r>
              <a:rPr b="0" i="0" lang="en-US" sz="1200" u="none" cap="none" strike="noStrike">
                <a:solidFill>
                  <a:srgbClr val="BFBFBF"/>
                </a:solidFill>
                <a:latin typeface="Arial"/>
                <a:ea typeface="Arial"/>
                <a:cs typeface="Arial"/>
                <a:sym typeface="Arial"/>
              </a:rPr>
              <a:t>Erkrankung</a:t>
            </a:r>
            <a:endParaRPr/>
          </a:p>
        </p:txBody>
      </p:sp>
      <p:cxnSp>
        <p:nvCxnSpPr>
          <p:cNvPr id="16734" name="Google Shape;16734;p555"/>
          <p:cNvCxnSpPr/>
          <p:nvPr/>
        </p:nvCxnSpPr>
        <p:spPr>
          <a:xfrm flipH="1">
            <a:off x="5294313" y="3149600"/>
            <a:ext cx="317500" cy="550863"/>
          </a:xfrm>
          <a:prstGeom prst="straightConnector1">
            <a:avLst/>
          </a:prstGeom>
          <a:noFill/>
          <a:ln cap="flat" cmpd="sng" w="9525">
            <a:solidFill>
              <a:srgbClr val="BFBFBF"/>
            </a:solidFill>
            <a:prstDash val="solid"/>
            <a:round/>
            <a:headEnd len="sm" w="sm" type="none"/>
            <a:tailEnd len="med" w="med" type="triangle"/>
          </a:ln>
        </p:spPr>
      </p:cxnSp>
      <p:cxnSp>
        <p:nvCxnSpPr>
          <p:cNvPr id="16735" name="Google Shape;16735;p555"/>
          <p:cNvCxnSpPr/>
          <p:nvPr/>
        </p:nvCxnSpPr>
        <p:spPr>
          <a:xfrm>
            <a:off x="5637213" y="3160713"/>
            <a:ext cx="847725" cy="539750"/>
          </a:xfrm>
          <a:prstGeom prst="straightConnector1">
            <a:avLst/>
          </a:prstGeom>
          <a:noFill/>
          <a:ln cap="flat" cmpd="sng" w="9525">
            <a:solidFill>
              <a:srgbClr val="BFBFBF"/>
            </a:solidFill>
            <a:prstDash val="solid"/>
            <a:round/>
            <a:headEnd len="sm" w="sm" type="none"/>
            <a:tailEnd len="med" w="med" type="triangle"/>
          </a:ln>
        </p:spPr>
      </p:cxnSp>
      <p:sp>
        <p:nvSpPr>
          <p:cNvPr id="16736" name="Google Shape;16736;p55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Peters-Anomalie</a:t>
            </a:r>
            <a:endParaRPr/>
          </a:p>
        </p:txBody>
      </p:sp>
      <p:sp>
        <p:nvSpPr>
          <p:cNvPr id="16737" name="Google Shape;16737;p555"/>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Aniridie</a:t>
            </a:r>
            <a:endParaRPr/>
          </a:p>
        </p:txBody>
      </p:sp>
      <p:cxnSp>
        <p:nvCxnSpPr>
          <p:cNvPr id="16738" name="Google Shape;16738;p555"/>
          <p:cNvCxnSpPr/>
          <p:nvPr/>
        </p:nvCxnSpPr>
        <p:spPr>
          <a:xfrm flipH="1">
            <a:off x="2416175" y="4284663"/>
            <a:ext cx="14288" cy="958850"/>
          </a:xfrm>
          <a:prstGeom prst="straightConnector1">
            <a:avLst/>
          </a:prstGeom>
          <a:noFill/>
          <a:ln cap="flat" cmpd="sng" w="9525">
            <a:solidFill>
              <a:srgbClr val="BFBFBF"/>
            </a:solidFill>
            <a:prstDash val="solid"/>
            <a:round/>
            <a:headEnd len="sm" w="sm" type="none"/>
            <a:tailEnd len="sm" w="sm" type="none"/>
          </a:ln>
        </p:spPr>
      </p:cxnSp>
      <p:cxnSp>
        <p:nvCxnSpPr>
          <p:cNvPr id="16739" name="Google Shape;16739;p555"/>
          <p:cNvCxnSpPr/>
          <p:nvPr/>
        </p:nvCxnSpPr>
        <p:spPr>
          <a:xfrm>
            <a:off x="2430463" y="4513263"/>
            <a:ext cx="220662" cy="0"/>
          </a:xfrm>
          <a:prstGeom prst="straightConnector1">
            <a:avLst/>
          </a:prstGeom>
          <a:noFill/>
          <a:ln cap="flat" cmpd="sng" w="9525">
            <a:solidFill>
              <a:srgbClr val="BFBFBF"/>
            </a:solidFill>
            <a:prstDash val="solid"/>
            <a:round/>
            <a:headEnd len="sm" w="sm" type="none"/>
            <a:tailEnd len="sm" w="sm" type="none"/>
          </a:ln>
        </p:spPr>
      </p:cxnSp>
      <p:cxnSp>
        <p:nvCxnSpPr>
          <p:cNvPr id="16740" name="Google Shape;16740;p555"/>
          <p:cNvCxnSpPr/>
          <p:nvPr/>
        </p:nvCxnSpPr>
        <p:spPr>
          <a:xfrm>
            <a:off x="2406650" y="4876800"/>
            <a:ext cx="220663" cy="0"/>
          </a:xfrm>
          <a:prstGeom prst="straightConnector1">
            <a:avLst/>
          </a:prstGeom>
          <a:noFill/>
          <a:ln cap="flat" cmpd="sng" w="9525">
            <a:solidFill>
              <a:srgbClr val="BFBFBF"/>
            </a:solidFill>
            <a:prstDash val="solid"/>
            <a:round/>
            <a:headEnd len="sm" w="sm" type="none"/>
            <a:tailEnd len="sm" w="sm" type="none"/>
          </a:ln>
        </p:spPr>
      </p:cxnSp>
      <p:cxnSp>
        <p:nvCxnSpPr>
          <p:cNvPr id="16741" name="Google Shape;16741;p555"/>
          <p:cNvCxnSpPr/>
          <p:nvPr/>
        </p:nvCxnSpPr>
        <p:spPr>
          <a:xfrm>
            <a:off x="2432050" y="5240338"/>
            <a:ext cx="220663" cy="0"/>
          </a:xfrm>
          <a:prstGeom prst="straightConnector1">
            <a:avLst/>
          </a:prstGeom>
          <a:noFill/>
          <a:ln cap="flat" cmpd="sng" w="9525">
            <a:solidFill>
              <a:srgbClr val="BFBFBF"/>
            </a:solidFill>
            <a:prstDash val="solid"/>
            <a:round/>
            <a:headEnd len="sm" w="sm" type="none"/>
            <a:tailEnd len="sm" w="sm" type="none"/>
          </a:ln>
        </p:spPr>
      </p:cxnSp>
      <p:cxnSp>
        <p:nvCxnSpPr>
          <p:cNvPr id="16742" name="Google Shape;16742;p555"/>
          <p:cNvCxnSpPr/>
          <p:nvPr/>
        </p:nvCxnSpPr>
        <p:spPr>
          <a:xfrm>
            <a:off x="4602163" y="4281488"/>
            <a:ext cx="7937" cy="603250"/>
          </a:xfrm>
          <a:prstGeom prst="straightConnector1">
            <a:avLst/>
          </a:prstGeom>
          <a:noFill/>
          <a:ln cap="flat" cmpd="sng" w="9525">
            <a:solidFill>
              <a:srgbClr val="BFBFBF"/>
            </a:solidFill>
            <a:prstDash val="solid"/>
            <a:round/>
            <a:headEnd len="sm" w="sm" type="none"/>
            <a:tailEnd len="sm" w="sm" type="none"/>
          </a:ln>
        </p:spPr>
      </p:cxnSp>
      <p:cxnSp>
        <p:nvCxnSpPr>
          <p:cNvPr id="16743" name="Google Shape;16743;p555"/>
          <p:cNvCxnSpPr/>
          <p:nvPr/>
        </p:nvCxnSpPr>
        <p:spPr>
          <a:xfrm>
            <a:off x="4605338" y="4873625"/>
            <a:ext cx="220662" cy="0"/>
          </a:xfrm>
          <a:prstGeom prst="straightConnector1">
            <a:avLst/>
          </a:prstGeom>
          <a:noFill/>
          <a:ln cap="flat" cmpd="sng" w="9525">
            <a:solidFill>
              <a:srgbClr val="BFBFBF"/>
            </a:solidFill>
            <a:prstDash val="solid"/>
            <a:round/>
            <a:headEnd len="sm" w="sm" type="none"/>
            <a:tailEnd len="sm" w="sm" type="none"/>
          </a:ln>
        </p:spPr>
      </p:cxnSp>
      <p:sp>
        <p:nvSpPr>
          <p:cNvPr id="16744" name="Google Shape;16744;p55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Glaukom im Kindes- und Säuglingsalter</a:t>
            </a:r>
            <a:endParaRPr/>
          </a:p>
        </p:txBody>
      </p:sp>
      <p:sp>
        <p:nvSpPr>
          <p:cNvPr id="16745" name="Google Shape;16745;p55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NF</a:t>
            </a:r>
            <a:endParaRPr/>
          </a:p>
        </p:txBody>
      </p:sp>
      <p:sp>
        <p:nvSpPr>
          <p:cNvPr id="16746" name="Google Shape;16746;p55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Spät auftretend</a:t>
            </a:r>
            <a:endParaRPr/>
          </a:p>
        </p:txBody>
      </p:sp>
      <p:sp>
        <p:nvSpPr>
          <p:cNvPr id="16747" name="Google Shape;16747;p55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Erworben nach CE</a:t>
            </a:r>
            <a:endParaRPr/>
          </a:p>
        </p:txBody>
      </p:sp>
      <p:sp>
        <p:nvSpPr>
          <p:cNvPr id="16748" name="Google Shape;16748;p55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Sturge-Weber</a:t>
            </a:r>
            <a:endParaRPr/>
          </a:p>
        </p:txBody>
      </p:sp>
      <p:cxnSp>
        <p:nvCxnSpPr>
          <p:cNvPr id="16749" name="Google Shape;16749;p555"/>
          <p:cNvCxnSpPr/>
          <p:nvPr/>
        </p:nvCxnSpPr>
        <p:spPr>
          <a:xfrm>
            <a:off x="4602163" y="4549775"/>
            <a:ext cx="220662" cy="0"/>
          </a:xfrm>
          <a:prstGeom prst="straightConnector1">
            <a:avLst/>
          </a:prstGeom>
          <a:noFill/>
          <a:ln cap="flat" cmpd="sng" w="9525">
            <a:solidFill>
              <a:srgbClr val="BFBFBF"/>
            </a:solidFill>
            <a:prstDash val="solid"/>
            <a:round/>
            <a:headEnd len="sm" w="sm" type="none"/>
            <a:tailEnd len="sm" w="sm" type="none"/>
          </a:ln>
        </p:spPr>
      </p:cxnSp>
      <p:sp>
        <p:nvSpPr>
          <p:cNvPr id="16750" name="Google Shape;16750;p55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A-R-Anomalie</a:t>
            </a:r>
            <a:endParaRPr/>
          </a:p>
        </p:txBody>
      </p:sp>
      <p:sp>
        <p:nvSpPr>
          <p:cNvPr id="16751" name="Google Shape;16751;p555"/>
          <p:cNvSpPr txBox="1"/>
          <p:nvPr/>
        </p:nvSpPr>
        <p:spPr>
          <a:xfrm>
            <a:off x="222250" y="5391150"/>
            <a:ext cx="6903900" cy="1826700"/>
          </a:xfrm>
          <a:prstGeom prst="rect">
            <a:avLst/>
          </a:prstGeom>
          <a:noFill/>
          <a:ln>
            <a:noFill/>
          </a:ln>
        </p:spPr>
        <p:txBody>
          <a:bodyPr anchorCtr="0" anchor="t" bIns="12700" lIns="25400" spcFirstLastPara="1" rIns="25400" wrap="square" tIns="12700">
            <a:spAutoFit/>
          </a:bodyPr>
          <a:lstStyle/>
          <a:p>
            <a:pPr indent="0" lvl="0" marL="0" marR="0" rtl="0" algn="l">
              <a:lnSpc>
                <a:spcPct val="175000"/>
              </a:lnSpc>
              <a:spcBef>
                <a:spcPts val="0"/>
              </a:spcBef>
              <a:spcAft>
                <a:spcPts val="0"/>
              </a:spcAft>
              <a:buNone/>
            </a:pPr>
            <a:r>
              <a:rPr b="1" i="0" lang="en-US" sz="1200" u="none" cap="none" strike="noStrike">
                <a:solidFill>
                  <a:srgbClr val="BFBFBF"/>
                </a:solidFill>
                <a:latin typeface="Arial"/>
                <a:ea typeface="Arial"/>
                <a:cs typeface="Arial"/>
                <a:sym typeface="Arial"/>
              </a:rPr>
              <a:t>Einige allgemeine Hinweise zur Behandlung:</a:t>
            </a:r>
            <a:endParaRPr/>
          </a:p>
          <a:p>
            <a:pPr indent="0" lvl="0" marL="0" marR="0" rtl="0" algn="l">
              <a:lnSpc>
                <a:spcPct val="175000"/>
              </a:lnSpc>
              <a:spcBef>
                <a:spcPts val="0"/>
              </a:spcBef>
              <a:spcAft>
                <a:spcPts val="0"/>
              </a:spcAft>
              <a:buNone/>
            </a:pPr>
            <a:r>
              <a:rPr b="0" i="0" lang="en-US" sz="1200" u="none" cap="none" strike="noStrike">
                <a:solidFill>
                  <a:srgbClr val="BFBFBF"/>
                </a:solidFill>
                <a:latin typeface="Arial"/>
                <a:ea typeface="Arial"/>
                <a:cs typeface="Arial"/>
                <a:sym typeface="Arial"/>
              </a:rPr>
              <a:t>--Praktisch </a:t>
            </a:r>
            <a:r>
              <a:rPr b="1" i="0" lang="en-US" sz="1200" u="none" cap="none" strike="noStrike">
                <a:solidFill>
                  <a:srgbClr val="BFBFBF"/>
                </a:solidFill>
                <a:latin typeface="Arial"/>
                <a:ea typeface="Arial"/>
                <a:cs typeface="Arial"/>
                <a:sym typeface="Arial"/>
              </a:rPr>
              <a:t>alle </a:t>
            </a:r>
            <a:r>
              <a:rPr lang="en-US" sz="1200">
                <a:solidFill>
                  <a:srgbClr val="BFBFBF"/>
                </a:solidFill>
              </a:rPr>
              <a:t>primäres Winkelblockglaukom</a:t>
            </a:r>
            <a:r>
              <a:rPr b="0" i="0" lang="en-US" sz="1200" u="none" cap="none" strike="noStrike">
                <a:solidFill>
                  <a:srgbClr val="BFBFBF"/>
                </a:solidFill>
                <a:latin typeface="Arial"/>
                <a:ea typeface="Arial"/>
                <a:cs typeface="Arial"/>
                <a:sym typeface="Arial"/>
              </a:rPr>
              <a:t>-Fälle werden operiert*</a:t>
            </a:r>
            <a:endParaRPr/>
          </a:p>
          <a:p>
            <a:pPr indent="0" lvl="0" marL="0" marR="0" rtl="0" algn="l">
              <a:lnSpc>
                <a:spcPct val="175000"/>
              </a:lnSpc>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Juveniles Offenwinkelglaukom</a:t>
            </a:r>
            <a:r>
              <a:rPr b="0" i="0" lang="en-US" sz="1200" u="none" cap="none" strike="noStrike">
                <a:solidFill>
                  <a:srgbClr val="BFBFBF"/>
                </a:solidFill>
                <a:latin typeface="Arial"/>
                <a:ea typeface="Arial"/>
                <a:cs typeface="Arial"/>
                <a:sym typeface="Arial"/>
              </a:rPr>
              <a:t>-Fälle werden deutlich seltener operiert als </a:t>
            </a:r>
            <a:r>
              <a:rPr lang="en-US" sz="1200">
                <a:solidFill>
                  <a:srgbClr val="BFBFBF"/>
                </a:solidFill>
              </a:rPr>
              <a:t>primäres Winkelblockglaukom</a:t>
            </a:r>
            <a:r>
              <a:rPr b="0" i="0" lang="en-US" sz="1200" u="none" cap="none" strike="noStrike">
                <a:solidFill>
                  <a:srgbClr val="BFBFBF"/>
                </a:solidFill>
                <a:latin typeface="Arial"/>
                <a:ea typeface="Arial"/>
                <a:cs typeface="Arial"/>
                <a:sym typeface="Arial"/>
              </a:rPr>
              <a:t>-Fälle</a:t>
            </a:r>
            <a:r>
              <a:rPr lang="en-US" sz="1200">
                <a:solidFill>
                  <a:srgbClr val="BFBFBF"/>
                </a:solidFill>
              </a:rPr>
              <a:t>      </a:t>
            </a:r>
            <a:r>
              <a:rPr b="0" i="0" lang="en-US" sz="1200" u="none" cap="none" strike="noStrike">
                <a:solidFill>
                  <a:srgbClr val="BFBFBF"/>
                </a:solidFill>
                <a:latin typeface="Arial"/>
                <a:ea typeface="Arial"/>
                <a:cs typeface="Arial"/>
                <a:sym typeface="Arial"/>
              </a:rPr>
              <a:t> (jedoch deutlich </a:t>
            </a:r>
            <a:r>
              <a:rPr b="1" i="0" lang="en-US" sz="1200" u="none" cap="none" strike="noStrike">
                <a:solidFill>
                  <a:srgbClr val="BFBFBF"/>
                </a:solidFill>
                <a:latin typeface="Arial"/>
                <a:ea typeface="Arial"/>
                <a:cs typeface="Arial"/>
                <a:sym typeface="Arial"/>
              </a:rPr>
              <a:t>häufiger </a:t>
            </a:r>
            <a:r>
              <a:rPr b="0" i="0" lang="en-US" sz="1200" u="none" cap="none" strike="noStrike">
                <a:solidFill>
                  <a:srgbClr val="BFBFBF"/>
                </a:solidFill>
                <a:latin typeface="Arial"/>
                <a:ea typeface="Arial"/>
                <a:cs typeface="Arial"/>
                <a:sym typeface="Arial"/>
              </a:rPr>
              <a:t>als</a:t>
            </a:r>
            <a:r>
              <a:rPr lang="en-US" sz="1200">
                <a:solidFill>
                  <a:srgbClr val="BFBFBF"/>
                </a:solidFill>
              </a:rPr>
              <a:t> </a:t>
            </a:r>
            <a:r>
              <a:rPr lang="en-US" sz="1200">
                <a:solidFill>
                  <a:srgbClr val="BFBFBF"/>
                </a:solidFill>
              </a:rPr>
              <a:t>POWG</a:t>
            </a:r>
            <a:r>
              <a:rPr b="0" i="0" lang="en-US" sz="1200" u="none" cap="none" strike="noStrike">
                <a:solidFill>
                  <a:srgbClr val="BFBFBF"/>
                </a:solidFill>
                <a:latin typeface="Arial"/>
                <a:ea typeface="Arial"/>
                <a:cs typeface="Arial"/>
                <a:sym typeface="Arial"/>
              </a:rPr>
              <a:t>-Fälle)</a:t>
            </a:r>
            <a:endParaRPr/>
          </a:p>
          <a:p>
            <a:pPr indent="0" lvl="0" marL="0" marR="0" rtl="0" algn="l">
              <a:lnSpc>
                <a:spcPct val="175000"/>
              </a:lnSpc>
              <a:spcBef>
                <a:spcPts val="0"/>
              </a:spcBef>
              <a:spcAft>
                <a:spcPts val="0"/>
              </a:spcAft>
              <a:buNone/>
            </a:pPr>
            <a:r>
              <a:rPr b="0" i="0" lang="en-US" sz="1200" u="none" cap="none" strike="noStrike">
                <a:solidFill>
                  <a:srgbClr val="BFBFBF"/>
                </a:solidFill>
                <a:latin typeface="Arial"/>
                <a:ea typeface="Arial"/>
                <a:cs typeface="Arial"/>
                <a:sym typeface="Arial"/>
              </a:rPr>
              <a:t>--Bei den Sekundärformen ist der Verlauf unvorhersehbar – manche erfordern eine Operation, andere nicht</a:t>
            </a:r>
            <a:endParaRPr/>
          </a:p>
        </p:txBody>
      </p:sp>
      <p:sp>
        <p:nvSpPr>
          <p:cNvPr id="16752" name="Google Shape;16752;p55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6753" name="Google Shape;16753;p555"/>
          <p:cNvCxnSpPr/>
          <p:nvPr/>
        </p:nvCxnSpPr>
        <p:spPr>
          <a:xfrm>
            <a:off x="6488113" y="4040188"/>
            <a:ext cx="3175" cy="1296987"/>
          </a:xfrm>
          <a:prstGeom prst="straightConnector1">
            <a:avLst/>
          </a:prstGeom>
          <a:noFill/>
          <a:ln cap="flat" cmpd="sng" w="9525">
            <a:solidFill>
              <a:srgbClr val="BFBFBF"/>
            </a:solidFill>
            <a:prstDash val="solid"/>
            <a:round/>
            <a:headEnd len="sm" w="sm" type="none"/>
            <a:tailEnd len="sm" w="sm" type="none"/>
          </a:ln>
        </p:spPr>
      </p:cxnSp>
      <p:cxnSp>
        <p:nvCxnSpPr>
          <p:cNvPr id="16754" name="Google Shape;16754;p555"/>
          <p:cNvCxnSpPr/>
          <p:nvPr/>
        </p:nvCxnSpPr>
        <p:spPr>
          <a:xfrm>
            <a:off x="6488113" y="4270375"/>
            <a:ext cx="220662" cy="0"/>
          </a:xfrm>
          <a:prstGeom prst="straightConnector1">
            <a:avLst/>
          </a:prstGeom>
          <a:noFill/>
          <a:ln cap="flat" cmpd="sng" w="9525">
            <a:solidFill>
              <a:srgbClr val="BFBFBF"/>
            </a:solidFill>
            <a:prstDash val="solid"/>
            <a:round/>
            <a:headEnd len="sm" w="sm" type="none"/>
            <a:tailEnd len="sm" w="sm" type="none"/>
          </a:ln>
        </p:spPr>
      </p:cxnSp>
      <p:cxnSp>
        <p:nvCxnSpPr>
          <p:cNvPr id="16755" name="Google Shape;16755;p555"/>
          <p:cNvCxnSpPr/>
          <p:nvPr/>
        </p:nvCxnSpPr>
        <p:spPr>
          <a:xfrm>
            <a:off x="6491288" y="4632325"/>
            <a:ext cx="220662" cy="0"/>
          </a:xfrm>
          <a:prstGeom prst="straightConnector1">
            <a:avLst/>
          </a:prstGeom>
          <a:noFill/>
          <a:ln cap="flat" cmpd="sng" w="9525">
            <a:solidFill>
              <a:srgbClr val="BFBFBF"/>
            </a:solidFill>
            <a:prstDash val="solid"/>
            <a:round/>
            <a:headEnd len="sm" w="sm" type="none"/>
            <a:tailEnd len="sm" w="sm" type="none"/>
          </a:ln>
        </p:spPr>
      </p:cxnSp>
      <p:cxnSp>
        <p:nvCxnSpPr>
          <p:cNvPr id="16756" name="Google Shape;16756;p555"/>
          <p:cNvCxnSpPr/>
          <p:nvPr/>
        </p:nvCxnSpPr>
        <p:spPr>
          <a:xfrm>
            <a:off x="6502400" y="4983163"/>
            <a:ext cx="220663" cy="0"/>
          </a:xfrm>
          <a:prstGeom prst="straightConnector1">
            <a:avLst/>
          </a:prstGeom>
          <a:noFill/>
          <a:ln cap="flat" cmpd="sng" w="9525">
            <a:solidFill>
              <a:srgbClr val="BFBFBF"/>
            </a:solidFill>
            <a:prstDash val="solid"/>
            <a:round/>
            <a:headEnd len="sm" w="sm" type="none"/>
            <a:tailEnd len="sm" w="sm" type="none"/>
          </a:ln>
        </p:spPr>
      </p:cxnSp>
      <p:cxnSp>
        <p:nvCxnSpPr>
          <p:cNvPr id="16757" name="Google Shape;16757;p555"/>
          <p:cNvCxnSpPr/>
          <p:nvPr/>
        </p:nvCxnSpPr>
        <p:spPr>
          <a:xfrm>
            <a:off x="6510338" y="5337175"/>
            <a:ext cx="220662" cy="0"/>
          </a:xfrm>
          <a:prstGeom prst="straightConnector1">
            <a:avLst/>
          </a:prstGeom>
          <a:noFill/>
          <a:ln cap="flat" cmpd="sng" w="9525">
            <a:solidFill>
              <a:srgbClr val="BFBFBF"/>
            </a:solidFill>
            <a:prstDash val="solid"/>
            <a:round/>
            <a:headEnd len="sm" w="sm" type="none"/>
            <a:tailEnd len="sm" w="sm" type="none"/>
          </a:ln>
        </p:spPr>
      </p:cxnSp>
      <p:sp>
        <p:nvSpPr>
          <p:cNvPr id="16758" name="Google Shape;16758;p555"/>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Trauma</a:t>
            </a:r>
            <a:endParaRPr/>
          </a:p>
        </p:txBody>
      </p:sp>
      <p:sp>
        <p:nvSpPr>
          <p:cNvPr id="16759" name="Google Shape;16759;p555"/>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Entzündung</a:t>
            </a:r>
            <a:endParaRPr/>
          </a:p>
        </p:txBody>
      </p:sp>
      <p:sp>
        <p:nvSpPr>
          <p:cNvPr id="16760" name="Google Shape;16760;p555"/>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Medikamenteninduziert</a:t>
            </a:r>
            <a:endParaRPr/>
          </a:p>
        </p:txBody>
      </p:sp>
      <p:sp>
        <p:nvSpPr>
          <p:cNvPr id="16761" name="Google Shape;16761;p555"/>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rgbClr val="BFBFBF"/>
                </a:solidFill>
                <a:latin typeface="Arial"/>
                <a:ea typeface="Arial"/>
                <a:cs typeface="Arial"/>
                <a:sym typeface="Arial"/>
              </a:rPr>
              <a:t>ROP</a:t>
            </a:r>
            <a:endParaRPr/>
          </a:p>
        </p:txBody>
      </p:sp>
      <p:sp>
        <p:nvSpPr>
          <p:cNvPr id="16762" name="Google Shape;16762;p555"/>
          <p:cNvSpPr txBox="1"/>
          <p:nvPr/>
        </p:nvSpPr>
        <p:spPr>
          <a:xfrm>
            <a:off x="1385888" y="3106738"/>
            <a:ext cx="6372225" cy="923925"/>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Behandlung des Glaukoms lässt sich in zwei große Bereiche unterteilen: die medikamentöse und die chirurgische Behandlung. </a:t>
            </a:r>
            <a:r>
              <a:rPr b="0" i="0" lang="en-US" sz="1200" u="none" cap="none" strike="noStrike">
                <a:solidFill>
                  <a:srgbClr val="0000FF"/>
                </a:solidFill>
                <a:latin typeface="Arial"/>
                <a:ea typeface="Arial"/>
                <a:cs typeface="Arial"/>
                <a:sym typeface="Arial"/>
              </a:rPr>
              <a:t>Betrachten wir zunächst die </a:t>
            </a:r>
            <a:r>
              <a:rPr b="0" i="1" lang="en-US" sz="1200" u="none" cap="none" strike="noStrike">
                <a:solidFill>
                  <a:srgbClr val="0000FF"/>
                </a:solidFill>
                <a:latin typeface="Arial"/>
                <a:ea typeface="Arial"/>
                <a:cs typeface="Arial"/>
                <a:sym typeface="Arial"/>
              </a:rPr>
              <a:t>medikamentöse Behandlung des kindlichen Glaukoms.</a:t>
            </a:r>
            <a:endParaRPr/>
          </a:p>
        </p:txBody>
      </p:sp>
    </p:spTree>
  </p:cSld>
  <p:clrMapOvr>
    <a:masterClrMapping/>
  </p:clrMapOvr>
</p:sld>
</file>

<file path=ppt/slides/slide5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66" name="Shape 16766"/>
        <p:cNvGrpSpPr/>
        <p:nvPr/>
      </p:nvGrpSpPr>
      <p:grpSpPr>
        <a:xfrm>
          <a:off x="0" y="0"/>
          <a:ext cx="0" cy="0"/>
          <a:chOff x="0" y="0"/>
          <a:chExt cx="0" cy="0"/>
        </a:xfrm>
      </p:grpSpPr>
      <p:sp>
        <p:nvSpPr>
          <p:cNvPr id="16767" name="Google Shape;16767;p55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768" name="Google Shape;16768;p556"/>
          <p:cNvSpPr txBox="1"/>
          <p:nvPr/>
        </p:nvSpPr>
        <p:spPr>
          <a:xfrm>
            <a:off x="738188" y="1447800"/>
            <a:ext cx="32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6769" name="Google Shape;16769;p556"/>
          <p:cNvSpPr txBox="1"/>
          <p:nvPr/>
        </p:nvSpPr>
        <p:spPr>
          <a:xfrm>
            <a:off x="738188" y="2133600"/>
            <a:ext cx="32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6770" name="Google Shape;16770;p556"/>
          <p:cNvSpPr txBox="1"/>
          <p:nvPr/>
        </p:nvSpPr>
        <p:spPr>
          <a:xfrm>
            <a:off x="738188" y="2971800"/>
            <a:ext cx="32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6771" name="Google Shape;16771;p556"/>
          <p:cNvSpPr txBox="1"/>
          <p:nvPr/>
        </p:nvSpPr>
        <p:spPr>
          <a:xfrm>
            <a:off x="738188" y="3886200"/>
            <a:ext cx="32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6772" name="Google Shape;16772;p556"/>
          <p:cNvSpPr txBox="1"/>
          <p:nvPr/>
        </p:nvSpPr>
        <p:spPr>
          <a:xfrm>
            <a:off x="738188" y="4768850"/>
            <a:ext cx="32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6773" name="Google Shape;16773;p556"/>
          <p:cNvSpPr txBox="1"/>
          <p:nvPr/>
        </p:nvSpPr>
        <p:spPr>
          <a:xfrm>
            <a:off x="741363" y="5649913"/>
            <a:ext cx="32543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6774" name="Google Shape;16774;p556"/>
          <p:cNvSpPr txBox="1"/>
          <p:nvPr/>
        </p:nvSpPr>
        <p:spPr>
          <a:xfrm>
            <a:off x="3446463" y="3225800"/>
            <a:ext cx="5257800" cy="9223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den Büchern </a:t>
            </a:r>
            <a:r>
              <a:rPr b="0" i="0" lang="en-US" sz="1200" u="none" cap="none" strike="noStrike">
                <a:solidFill>
                  <a:schemeClr val="dk1"/>
                </a:solidFill>
                <a:latin typeface="Arial"/>
                <a:ea typeface="Arial"/>
                <a:cs typeface="Arial"/>
                <a:sym typeface="Arial"/>
              </a:rPr>
              <a:t>zu Glaukom </a:t>
            </a:r>
            <a:r>
              <a:rPr b="0" i="1" lang="en-US" sz="1200" u="none" cap="none" strike="noStrike">
                <a:solidFill>
                  <a:schemeClr val="dk1"/>
                </a:solidFill>
                <a:latin typeface="Arial"/>
                <a:ea typeface="Arial"/>
                <a:cs typeface="Arial"/>
                <a:sym typeface="Arial"/>
              </a:rPr>
              <a:t>und </a:t>
            </a:r>
            <a:r>
              <a:rPr b="0" i="0" lang="en-US" sz="1200" u="none" cap="none" strike="noStrike">
                <a:solidFill>
                  <a:schemeClr val="dk1"/>
                </a:solidFill>
                <a:latin typeface="Arial"/>
                <a:ea typeface="Arial"/>
                <a:cs typeface="Arial"/>
                <a:sym typeface="Arial"/>
              </a:rPr>
              <a:t>Pädiatrie </a:t>
            </a:r>
            <a:r>
              <a:rPr b="0" i="1" lang="en-US" sz="1200" u="none" cap="none" strike="noStrike">
                <a:solidFill>
                  <a:schemeClr val="dk1"/>
                </a:solidFill>
                <a:latin typeface="Arial"/>
                <a:ea typeface="Arial"/>
                <a:cs typeface="Arial"/>
                <a:sym typeface="Arial"/>
              </a:rPr>
              <a:t>werden sechs Klassen von Glaukom-Medikamenten behandelt, die bei kindlichem Glaukom in Betracht gezogen werden können – welche sind das?</a:t>
            </a:r>
            <a:endParaRPr/>
          </a:p>
        </p:txBody>
      </p:sp>
      <p:sp>
        <p:nvSpPr>
          <p:cNvPr id="16775" name="Google Shape;16775;p55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79" name="Shape 16779"/>
        <p:cNvGrpSpPr/>
        <p:nvPr/>
      </p:nvGrpSpPr>
      <p:grpSpPr>
        <a:xfrm>
          <a:off x="0" y="0"/>
          <a:ext cx="0" cy="0"/>
          <a:chOff x="0" y="0"/>
          <a:chExt cx="0" cy="0"/>
        </a:xfrm>
      </p:grpSpPr>
      <p:sp>
        <p:nvSpPr>
          <p:cNvPr id="16780" name="Google Shape;16780;p55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781" name="Google Shape;16781;p557"/>
          <p:cNvSpPr txBox="1"/>
          <p:nvPr/>
        </p:nvSpPr>
        <p:spPr>
          <a:xfrm>
            <a:off x="3446463" y="3225800"/>
            <a:ext cx="5257800" cy="9223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den Fachbüchern </a:t>
            </a:r>
            <a:r>
              <a:rPr b="0" i="0" lang="en-US" sz="1200" u="none" cap="none" strike="noStrike">
                <a:solidFill>
                  <a:schemeClr val="dk1"/>
                </a:solidFill>
                <a:latin typeface="Arial"/>
                <a:ea typeface="Arial"/>
                <a:cs typeface="Arial"/>
                <a:sym typeface="Arial"/>
              </a:rPr>
              <a:t>zu Glaukom </a:t>
            </a:r>
            <a:r>
              <a:rPr b="0" i="1" lang="en-US" sz="1200" u="none" cap="none" strike="noStrike">
                <a:solidFill>
                  <a:schemeClr val="dk1"/>
                </a:solidFill>
                <a:latin typeface="Arial"/>
                <a:ea typeface="Arial"/>
                <a:cs typeface="Arial"/>
                <a:sym typeface="Arial"/>
              </a:rPr>
              <a:t>und </a:t>
            </a:r>
            <a:r>
              <a:rPr b="0" i="0" lang="en-US" sz="1200" u="none" cap="none" strike="noStrike">
                <a:solidFill>
                  <a:schemeClr val="dk1"/>
                </a:solidFill>
                <a:latin typeface="Arial"/>
                <a:ea typeface="Arial"/>
                <a:cs typeface="Arial"/>
                <a:sym typeface="Arial"/>
              </a:rPr>
              <a:t>Pädiatrie </a:t>
            </a:r>
            <a:r>
              <a:rPr b="0" i="1" lang="en-US" sz="1200" u="none" cap="none" strike="noStrike">
                <a:solidFill>
                  <a:schemeClr val="dk1"/>
                </a:solidFill>
                <a:latin typeface="Arial"/>
                <a:ea typeface="Arial"/>
                <a:cs typeface="Arial"/>
                <a:sym typeface="Arial"/>
              </a:rPr>
              <a:t>werden sechs Klassen von Glaukom-Medikamenten behandelt, die bei kindlichem Glaukom in Betracht gezogen werden können – um welche handelt es sich dabei?</a:t>
            </a:r>
            <a:endParaRPr/>
          </a:p>
        </p:txBody>
      </p:sp>
      <p:sp>
        <p:nvSpPr>
          <p:cNvPr id="16782" name="Google Shape;16782;p55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783" name="Google Shape;16783;p557"/>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784" name="Google Shape;16784;p557"/>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a:t>
            </a:r>
            <a:r>
              <a:rPr b="1"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00"/>
                  </a:ext>
                </a:extLst>
              </a:rPr>
              <a:t>CAIs</a:t>
            </a:r>
            <a:endParaRPr/>
          </a:p>
        </p:txBody>
      </p:sp>
      <p:sp>
        <p:nvSpPr>
          <p:cNvPr id="16785" name="Google Shape;16785;p557"/>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786" name="Google Shape;16786;p557"/>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787" name="Google Shape;16787;p557"/>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788" name="Google Shape;16788;p557"/>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Tree>
  </p:cSld>
  <p:clrMapOvr>
    <a:masterClrMapping/>
  </p:clrMapOvr>
</p:sld>
</file>

<file path=ppt/slides/slide5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92" name="Shape 16792"/>
        <p:cNvGrpSpPr/>
        <p:nvPr/>
      </p:nvGrpSpPr>
      <p:grpSpPr>
        <a:xfrm>
          <a:off x="0" y="0"/>
          <a:ext cx="0" cy="0"/>
          <a:chOff x="0" y="0"/>
          <a:chExt cx="0" cy="0"/>
        </a:xfrm>
      </p:grpSpPr>
      <p:sp>
        <p:nvSpPr>
          <p:cNvPr id="16793" name="Google Shape;16793;p55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794" name="Google Shape;16794;p558"/>
          <p:cNvSpPr txBox="1"/>
          <p:nvPr/>
        </p:nvSpPr>
        <p:spPr>
          <a:xfrm>
            <a:off x="3452813" y="3227388"/>
            <a:ext cx="5257800" cy="9223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Glaukom-Buch nennt drei Klassen, die als „sinnvolle Mittel der ersten Wahl bei Kindern“ gelten.</a:t>
            </a:r>
            <a:endParaRPr b="0" i="1" sz="1800" u="none" cap="none" strike="noStrike">
              <a:solidFill>
                <a:schemeClr val="dk1"/>
              </a:solidFill>
              <a:latin typeface="Arial"/>
              <a:ea typeface="Arial"/>
              <a:cs typeface="Arial"/>
              <a:sym typeface="Arial"/>
            </a:endParaRPr>
          </a:p>
        </p:txBody>
      </p:sp>
      <p:sp>
        <p:nvSpPr>
          <p:cNvPr id="16795" name="Google Shape;16795;p558"/>
          <p:cNvSpPr/>
          <p:nvPr/>
        </p:nvSpPr>
        <p:spPr>
          <a:xfrm>
            <a:off x="6615113" y="3313113"/>
            <a:ext cx="547687" cy="252412"/>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16796" name="Google Shape;16796;p55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797" name="Google Shape;16797;p558"/>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798" name="Google Shape;16798;p558"/>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799" name="Google Shape;16799;p558"/>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800" name="Google Shape;16800;p558"/>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801" name="Google Shape;16801;p558"/>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802" name="Google Shape;16802;p558"/>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Tree>
  </p:cSld>
  <p:clrMapOvr>
    <a:masterClrMapping/>
  </p:clrMapOvr>
</p:sld>
</file>

<file path=ppt/slides/slide5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06" name="Shape 16806"/>
        <p:cNvGrpSpPr/>
        <p:nvPr/>
      </p:nvGrpSpPr>
      <p:grpSpPr>
        <a:xfrm>
          <a:off x="0" y="0"/>
          <a:ext cx="0" cy="0"/>
          <a:chOff x="0" y="0"/>
          <a:chExt cx="0" cy="0"/>
        </a:xfrm>
      </p:grpSpPr>
      <p:sp>
        <p:nvSpPr>
          <p:cNvPr id="16807" name="Google Shape;16807;p55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808" name="Google Shape;16808;p559"/>
          <p:cNvSpPr txBox="1"/>
          <p:nvPr/>
        </p:nvSpPr>
        <p:spPr>
          <a:xfrm>
            <a:off x="3452813" y="3227388"/>
            <a:ext cx="5257800" cy="9223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Glaukom-Handbuch nennt drei Klassen, die als „sinnvolle Mittel der ersten Wahl bei Kindern“ gelten.</a:t>
            </a:r>
            <a:endParaRPr b="0" i="1" sz="1800" u="none" cap="none" strike="noStrike">
              <a:solidFill>
                <a:schemeClr val="dk1"/>
              </a:solidFill>
              <a:latin typeface="Arial"/>
              <a:ea typeface="Arial"/>
              <a:cs typeface="Arial"/>
              <a:sym typeface="Arial"/>
            </a:endParaRPr>
          </a:p>
        </p:txBody>
      </p:sp>
      <p:sp>
        <p:nvSpPr>
          <p:cNvPr id="16809" name="Google Shape;16809;p55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810" name="Google Shape;16810;p559"/>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811" name="Google Shape;16811;p559"/>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812" name="Google Shape;16812;p559"/>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813" name="Google Shape;16813;p559"/>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814" name="Google Shape;16814;p559"/>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815" name="Google Shape;16815;p559"/>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Tree>
  </p:cSld>
  <p:clrMapOvr>
    <a:masterClrMapping/>
  </p:clrMapOvr>
</p:sld>
</file>

<file path=ppt/slides/slide5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19" name="Shape 16819"/>
        <p:cNvGrpSpPr/>
        <p:nvPr/>
      </p:nvGrpSpPr>
      <p:grpSpPr>
        <a:xfrm>
          <a:off x="0" y="0"/>
          <a:ext cx="0" cy="0"/>
          <a:chOff x="0" y="0"/>
          <a:chExt cx="0" cy="0"/>
        </a:xfrm>
      </p:grpSpPr>
      <p:sp>
        <p:nvSpPr>
          <p:cNvPr id="16820" name="Google Shape;16820;p56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821" name="Google Shape;16821;p560"/>
          <p:cNvSpPr txBox="1"/>
          <p:nvPr/>
        </p:nvSpPr>
        <p:spPr>
          <a:xfrm>
            <a:off x="3452813" y="3227388"/>
            <a:ext cx="5257800" cy="9223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Glaukom-Buch nennt drei Klassen, die als „sinnvolle Mittel der ersten Wahl bei Kindern“ gelten. </a:t>
            </a:r>
            <a:r>
              <a:rPr b="0" i="1" lang="en-US" sz="1200" u="none" cap="none" strike="noStrike">
                <a:solidFill>
                  <a:schemeClr val="dk1"/>
                </a:solidFill>
                <a:latin typeface="Arial"/>
                <a:ea typeface="Arial"/>
                <a:cs typeface="Arial"/>
                <a:sym typeface="Arial"/>
              </a:rPr>
              <a:t>Welche drei?</a:t>
            </a:r>
            <a:endParaRPr/>
          </a:p>
        </p:txBody>
      </p:sp>
      <p:sp>
        <p:nvSpPr>
          <p:cNvPr id="16822" name="Google Shape;16822;p56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823" name="Google Shape;16823;p560"/>
          <p:cNvSpPr txBox="1"/>
          <p:nvPr/>
        </p:nvSpPr>
        <p:spPr>
          <a:xfrm>
            <a:off x="452438" y="1397000"/>
            <a:ext cx="18383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Betablocker?</a:t>
            </a:r>
            <a:endParaRPr/>
          </a:p>
        </p:txBody>
      </p:sp>
      <p:sp>
        <p:nvSpPr>
          <p:cNvPr id="16824" name="Google Shape;16824;p560"/>
          <p:cNvSpPr txBox="1"/>
          <p:nvPr/>
        </p:nvSpPr>
        <p:spPr>
          <a:xfrm>
            <a:off x="504825" y="2133600"/>
            <a:ext cx="1716088"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Topische CAIs?</a:t>
            </a:r>
            <a:endParaRPr/>
          </a:p>
        </p:txBody>
      </p:sp>
      <p:sp>
        <p:nvSpPr>
          <p:cNvPr id="16825" name="Google Shape;16825;p560"/>
          <p:cNvSpPr txBox="1"/>
          <p:nvPr/>
        </p:nvSpPr>
        <p:spPr>
          <a:xfrm>
            <a:off x="439738" y="2962275"/>
            <a:ext cx="1927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Systemische CAIs?</a:t>
            </a:r>
            <a:endParaRPr/>
          </a:p>
        </p:txBody>
      </p:sp>
      <p:sp>
        <p:nvSpPr>
          <p:cNvPr id="16826" name="Google Shape;16826;p560"/>
          <p:cNvSpPr txBox="1"/>
          <p:nvPr/>
        </p:nvSpPr>
        <p:spPr>
          <a:xfrm>
            <a:off x="412750" y="3873500"/>
            <a:ext cx="19923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Prostaglandine?</a:t>
            </a:r>
            <a:endParaRPr/>
          </a:p>
        </p:txBody>
      </p:sp>
      <p:sp>
        <p:nvSpPr>
          <p:cNvPr id="16827" name="Google Shape;16827;p560"/>
          <p:cNvSpPr txBox="1"/>
          <p:nvPr/>
        </p:nvSpPr>
        <p:spPr>
          <a:xfrm>
            <a:off x="215900" y="4767263"/>
            <a:ext cx="23383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Alpha-Adrenorezeptor-Agonisten?</a:t>
            </a:r>
            <a:endParaRPr/>
          </a:p>
        </p:txBody>
      </p:sp>
      <p:sp>
        <p:nvSpPr>
          <p:cNvPr id="16828" name="Google Shape;16828;p560"/>
          <p:cNvSpPr txBox="1"/>
          <p:nvPr/>
        </p:nvSpPr>
        <p:spPr>
          <a:xfrm>
            <a:off x="115888" y="5673725"/>
            <a:ext cx="2608262"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Cholinerge Agonisten?</a:t>
            </a:r>
            <a:endParaRPr/>
          </a:p>
        </p:txBody>
      </p:sp>
    </p:spTree>
  </p:cSld>
  <p:clrMapOvr>
    <a:masterClrMapping/>
  </p:clrMapOvr>
</p:sld>
</file>

<file path=ppt/slides/slide5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32" name="Shape 16832"/>
        <p:cNvGrpSpPr/>
        <p:nvPr/>
      </p:nvGrpSpPr>
      <p:grpSpPr>
        <a:xfrm>
          <a:off x="0" y="0"/>
          <a:ext cx="0" cy="0"/>
          <a:chOff x="0" y="0"/>
          <a:chExt cx="0" cy="0"/>
        </a:xfrm>
      </p:grpSpPr>
      <p:sp>
        <p:nvSpPr>
          <p:cNvPr id="16833" name="Google Shape;16833;p56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834" name="Google Shape;16834;p561"/>
          <p:cNvSpPr txBox="1"/>
          <p:nvPr/>
        </p:nvSpPr>
        <p:spPr>
          <a:xfrm>
            <a:off x="3452813" y="3227388"/>
            <a:ext cx="5257800" cy="9223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Glaukom-Buch nennt drei Klassen, die als „sinnvolle Mittel der ersten Wahl bei Kindern“ gelten. </a:t>
            </a:r>
            <a:r>
              <a:rPr b="0" i="1" lang="en-US" sz="1200" u="none" cap="none" strike="noStrike">
                <a:solidFill>
                  <a:schemeClr val="dk1"/>
                </a:solidFill>
                <a:latin typeface="Arial"/>
                <a:ea typeface="Arial"/>
                <a:cs typeface="Arial"/>
                <a:sym typeface="Arial"/>
              </a:rPr>
              <a:t>Welche drei?</a:t>
            </a:r>
            <a:endParaRPr/>
          </a:p>
        </p:txBody>
      </p:sp>
      <p:sp>
        <p:nvSpPr>
          <p:cNvPr id="16835" name="Google Shape;16835;p56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836" name="Google Shape;16836;p561"/>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837" name="Google Shape;16837;p561"/>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838" name="Google Shape;16838;p561"/>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A5A5A5"/>
                </a:solidFill>
                <a:latin typeface="Arial"/>
                <a:ea typeface="Arial"/>
                <a:cs typeface="Arial"/>
                <a:sym typeface="Arial"/>
              </a:rPr>
              <a:t>Systemische CAIs</a:t>
            </a:r>
            <a:endParaRPr/>
          </a:p>
        </p:txBody>
      </p:sp>
      <p:sp>
        <p:nvSpPr>
          <p:cNvPr id="16839" name="Google Shape;16839;p561"/>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840" name="Google Shape;16840;p561"/>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A5A5A5"/>
                </a:solidFill>
                <a:latin typeface="Arial"/>
                <a:ea typeface="Arial"/>
                <a:cs typeface="Arial"/>
                <a:sym typeface="Arial"/>
              </a:rPr>
              <a:t>Alpha-Adrenorezeptor-Agonisten</a:t>
            </a:r>
            <a:endParaRPr b="1" i="0" sz="1800" u="none" cap="none" strike="noStrike">
              <a:solidFill>
                <a:srgbClr val="A5A5A5"/>
              </a:solidFill>
              <a:latin typeface="Arial"/>
              <a:ea typeface="Arial"/>
              <a:cs typeface="Arial"/>
              <a:sym typeface="Arial"/>
            </a:endParaRPr>
          </a:p>
        </p:txBody>
      </p:sp>
      <p:sp>
        <p:nvSpPr>
          <p:cNvPr id="16841" name="Google Shape;16841;p561"/>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A5A5A5"/>
                </a:solidFill>
                <a:latin typeface="Arial"/>
                <a:ea typeface="Arial"/>
                <a:cs typeface="Arial"/>
                <a:sym typeface="Arial"/>
              </a:rPr>
              <a:t>Cholinerge Agonisten</a:t>
            </a:r>
            <a:endParaRPr/>
          </a:p>
        </p:txBody>
      </p:sp>
    </p:spTree>
  </p:cSld>
  <p:clrMapOvr>
    <a:masterClrMapping/>
  </p:clrMapOvr>
</p:sld>
</file>

<file path=ppt/slides/slide5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45" name="Shape 16845"/>
        <p:cNvGrpSpPr/>
        <p:nvPr/>
      </p:nvGrpSpPr>
      <p:grpSpPr>
        <a:xfrm>
          <a:off x="0" y="0"/>
          <a:ext cx="0" cy="0"/>
          <a:chOff x="0" y="0"/>
          <a:chExt cx="0" cy="0"/>
        </a:xfrm>
      </p:grpSpPr>
      <p:sp>
        <p:nvSpPr>
          <p:cNvPr id="16846" name="Google Shape;16846;p562"/>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847" name="Google Shape;16847;p56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848" name="Google Shape;16848;p562"/>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849" name="Google Shape;16849;p562"/>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850" name="Google Shape;16850;p562"/>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851" name="Google Shape;16851;p562"/>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852" name="Google Shape;16852;p562"/>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853" name="Google Shape;16853;p562"/>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6854" name="Google Shape;16854;p562"/>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855" name="Google Shape;16855;p562"/>
          <p:cNvSpPr txBox="1"/>
          <p:nvPr/>
        </p:nvSpPr>
        <p:spPr>
          <a:xfrm>
            <a:off x="4995863" y="3873500"/>
            <a:ext cx="2200275" cy="2778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(Das erste Beispiel finden Sie auf der nächsten Folie)</a:t>
            </a:r>
            <a:endParaRPr/>
          </a:p>
        </p:txBody>
      </p:sp>
      <p:sp>
        <p:nvSpPr>
          <p:cNvPr id="16856" name="Google Shape;16856;p56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857" name="Google Shape;16857;p562"/>
          <p:cNvSpPr txBox="1"/>
          <p:nvPr/>
        </p:nvSpPr>
        <p:spPr>
          <a:xfrm>
            <a:off x="3465513" y="3136900"/>
            <a:ext cx="5257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Jede der folgenden Aussagen ist ein wichtiger Kernpunkt zu einer der Wirkstoffklassen. Ordnen Sie jede Aussage der entsprechenden Klasse zu.</a:t>
            </a:r>
            <a:endParaRPr/>
          </a:p>
        </p:txBody>
      </p:sp>
    </p:spTree>
  </p:cSld>
  <p:clrMapOvr>
    <a:masterClrMapping/>
  </p:clrMapOvr>
</p:sld>
</file>

<file path=ppt/slides/slide5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61" name="Shape 16861"/>
        <p:cNvGrpSpPr/>
        <p:nvPr/>
      </p:nvGrpSpPr>
      <p:grpSpPr>
        <a:xfrm>
          <a:off x="0" y="0"/>
          <a:ext cx="0" cy="0"/>
          <a:chOff x="0" y="0"/>
          <a:chExt cx="0" cy="0"/>
        </a:xfrm>
      </p:grpSpPr>
      <p:sp>
        <p:nvSpPr>
          <p:cNvPr id="16862" name="Google Shape;16862;p563"/>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863" name="Google Shape;16863;p56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864" name="Google Shape;16864;p563"/>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865" name="Google Shape;16865;p563"/>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866" name="Google Shape;16866;p563"/>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867" name="Google Shape;16867;p563"/>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868" name="Google Shape;16868;p563"/>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869" name="Google Shape;16869;p563"/>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6870" name="Google Shape;16870;p563"/>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871" name="Google Shape;16871;p563"/>
          <p:cNvSpPr txBox="1"/>
          <p:nvPr/>
        </p:nvSpPr>
        <p:spPr>
          <a:xfrm>
            <a:off x="4656138" y="3733800"/>
            <a:ext cx="287972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Kontraindiziert bei Kindern unter 2 Jahren</a:t>
            </a:r>
            <a:endParaRPr/>
          </a:p>
        </p:txBody>
      </p:sp>
      <p:sp>
        <p:nvSpPr>
          <p:cNvPr id="16872" name="Google Shape;16872;p56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873" name="Google Shape;16873;p563"/>
          <p:cNvSpPr txBox="1"/>
          <p:nvPr/>
        </p:nvSpPr>
        <p:spPr>
          <a:xfrm>
            <a:off x="3465513" y="3136900"/>
            <a:ext cx="5257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Jede der folgenden Aussagen ist eine wichtige Erkenntnis zu einer der Wirkstoffklassen. Ordnen Sie jede Aussage der entsprechenden Klasse zu.</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2" name="Shape 972"/>
        <p:cNvGrpSpPr/>
        <p:nvPr/>
      </p:nvGrpSpPr>
      <p:grpSpPr>
        <a:xfrm>
          <a:off x="0" y="0"/>
          <a:ext cx="0" cy="0"/>
          <a:chOff x="0" y="0"/>
          <a:chExt cx="0" cy="0"/>
        </a:xfrm>
      </p:grpSpPr>
      <p:sp>
        <p:nvSpPr>
          <p:cNvPr id="973" name="Google Shape;973;p6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974" name="Google Shape;974;p6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75" name="Google Shape;975;p60"/>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976" name="Google Shape;976;p60"/>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977" name="Google Shape;977;p60"/>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978" name="Google Shape;978;p60"/>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979" name="Google Shape;979;p60"/>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980" name="Google Shape;980;p60"/>
          <p:cNvSpPr txBox="1"/>
          <p:nvPr/>
        </p:nvSpPr>
        <p:spPr>
          <a:xfrm>
            <a:off x="3176588" y="3619500"/>
            <a:ext cx="5670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Durch welchen Mechanismus wird die Hornhaut </a:t>
            </a:r>
            <a:r>
              <a:rPr i="1" lang="en-US" sz="1200">
                <a:solidFill>
                  <a:schemeClr val="dk1"/>
                </a:solidFill>
              </a:rPr>
              <a:t>geschädigt</a:t>
            </a:r>
            <a:r>
              <a:rPr b="0" i="1" lang="en-US" sz="1200" u="none" cap="none" strike="noStrike">
                <a:solidFill>
                  <a:schemeClr val="dk1"/>
                </a:solidFill>
                <a:latin typeface="Arial"/>
                <a:ea typeface="Arial"/>
                <a:cs typeface="Arial"/>
                <a:sym typeface="Arial"/>
              </a:rPr>
              <a:t>?</a:t>
            </a:r>
            <a:endParaRPr/>
          </a:p>
        </p:txBody>
      </p:sp>
      <p:sp>
        <p:nvSpPr>
          <p:cNvPr id="981" name="Google Shape;981;p6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82" name="Google Shape;982;p60"/>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983" name="Google Shape;983;p6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984" name="Google Shape;984;p6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5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77" name="Shape 16877"/>
        <p:cNvGrpSpPr/>
        <p:nvPr/>
      </p:nvGrpSpPr>
      <p:grpSpPr>
        <a:xfrm>
          <a:off x="0" y="0"/>
          <a:ext cx="0" cy="0"/>
          <a:chOff x="0" y="0"/>
          <a:chExt cx="0" cy="0"/>
        </a:xfrm>
      </p:grpSpPr>
      <p:sp>
        <p:nvSpPr>
          <p:cNvPr id="16878" name="Google Shape;16878;p564"/>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879" name="Google Shape;16879;p56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880" name="Google Shape;16880;p564"/>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881" name="Google Shape;16881;p564"/>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882" name="Google Shape;16882;p564"/>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883" name="Google Shape;16883;p564"/>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884" name="Google Shape;16884;p564"/>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885" name="Google Shape;16885;p564"/>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6886" name="Google Shape;16886;p564"/>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887" name="Google Shape;16887;p564"/>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6888" name="Google Shape;16888;p564"/>
          <p:cNvSpPr txBox="1"/>
          <p:nvPr/>
        </p:nvSpPr>
        <p:spPr>
          <a:xfrm>
            <a:off x="4656138" y="3733800"/>
            <a:ext cx="287972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Kontraindiziert bei Kindern unter 2 Jahren</a:t>
            </a:r>
            <a:endParaRPr/>
          </a:p>
        </p:txBody>
      </p:sp>
      <p:sp>
        <p:nvSpPr>
          <p:cNvPr id="16889" name="Google Shape;16889;p56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890" name="Google Shape;16890;p564"/>
          <p:cNvSpPr txBox="1"/>
          <p:nvPr/>
        </p:nvSpPr>
        <p:spPr>
          <a:xfrm>
            <a:off x="3465513" y="3136900"/>
            <a:ext cx="5257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Jede der folgenden Aussagen ist eine wichtige Erkenntnis zu einer der Wirkstoffklassen. Ordnen Sie jede Aussage der entsprechenden Klasse zu.</a:t>
            </a:r>
            <a:endParaRPr/>
          </a:p>
        </p:txBody>
      </p:sp>
    </p:spTree>
  </p:cSld>
  <p:clrMapOvr>
    <a:masterClrMapping/>
  </p:clrMapOvr>
</p:sld>
</file>

<file path=ppt/slides/slide5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94" name="Shape 16894"/>
        <p:cNvGrpSpPr/>
        <p:nvPr/>
      </p:nvGrpSpPr>
      <p:grpSpPr>
        <a:xfrm>
          <a:off x="0" y="0"/>
          <a:ext cx="0" cy="0"/>
          <a:chOff x="0" y="0"/>
          <a:chExt cx="0" cy="0"/>
        </a:xfrm>
      </p:grpSpPr>
      <p:sp>
        <p:nvSpPr>
          <p:cNvPr id="16895" name="Google Shape;16895;p565"/>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896" name="Google Shape;16896;p56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897" name="Google Shape;16897;p565"/>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898" name="Google Shape;16898;p565"/>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899" name="Google Shape;16899;p565"/>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900" name="Google Shape;16900;p565"/>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901" name="Google Shape;16901;p565"/>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902" name="Google Shape;16902;p565"/>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6903" name="Google Shape;16903;p565"/>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04" name="Google Shape;16904;p565"/>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6905" name="Google Shape;16905;p565"/>
          <p:cNvSpPr txBox="1"/>
          <p:nvPr/>
        </p:nvSpPr>
        <p:spPr>
          <a:xfrm>
            <a:off x="4191000" y="3733800"/>
            <a:ext cx="3810000"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Nur bei Patienten mit hohem Risiko für einen Sehverlust anwenden</a:t>
            </a:r>
            <a:endParaRPr/>
          </a:p>
        </p:txBody>
      </p:sp>
      <p:sp>
        <p:nvSpPr>
          <p:cNvPr id="16906" name="Google Shape;16906;p56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907" name="Google Shape;16907;p565"/>
          <p:cNvSpPr txBox="1"/>
          <p:nvPr/>
        </p:nvSpPr>
        <p:spPr>
          <a:xfrm>
            <a:off x="3465513" y="3136900"/>
            <a:ext cx="5257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Jede der folgenden Aussagen ist eine wichtige Erkenntnis zu einer der Wirkstoffklassen. Ordnen Sie jede Aussage der entsprechenden Klasse zu.</a:t>
            </a:r>
            <a:endParaRPr/>
          </a:p>
        </p:txBody>
      </p:sp>
    </p:spTree>
  </p:cSld>
  <p:clrMapOvr>
    <a:masterClrMapping/>
  </p:clrMapOvr>
</p:sld>
</file>

<file path=ppt/slides/slide5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11" name="Shape 16911"/>
        <p:cNvGrpSpPr/>
        <p:nvPr/>
      </p:nvGrpSpPr>
      <p:grpSpPr>
        <a:xfrm>
          <a:off x="0" y="0"/>
          <a:ext cx="0" cy="0"/>
          <a:chOff x="0" y="0"/>
          <a:chExt cx="0" cy="0"/>
        </a:xfrm>
      </p:grpSpPr>
      <p:sp>
        <p:nvSpPr>
          <p:cNvPr id="16912" name="Google Shape;16912;p566"/>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13" name="Google Shape;16913;p56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914" name="Google Shape;16914;p566"/>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915" name="Google Shape;16915;p566"/>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916" name="Google Shape;16916;p566"/>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917" name="Google Shape;16917;p566"/>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918" name="Google Shape;16918;p566"/>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919" name="Google Shape;16919;p566"/>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6920" name="Google Shape;16920;p566"/>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21" name="Google Shape;16921;p566"/>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6922" name="Google Shape;16922;p566"/>
          <p:cNvSpPr txBox="1"/>
          <p:nvPr/>
        </p:nvSpPr>
        <p:spPr>
          <a:xfrm>
            <a:off x="4643438" y="3733800"/>
            <a:ext cx="29052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Nur bei </a:t>
            </a:r>
            <a:r>
              <a:rPr lang="en-US" sz="1200">
                <a:solidFill>
                  <a:srgbClr val="0000FF"/>
                </a:solidFill>
              </a:rPr>
              <a:t>aphak</a:t>
            </a:r>
            <a:r>
              <a:rPr b="0" i="0" lang="en-US" sz="1200" u="none" cap="none" strike="noStrike">
                <a:solidFill>
                  <a:srgbClr val="0000FF"/>
                </a:solidFill>
                <a:latin typeface="Arial"/>
                <a:ea typeface="Arial"/>
                <a:cs typeface="Arial"/>
                <a:sym typeface="Arial"/>
              </a:rPr>
              <a:t>em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101"/>
                  </a:ext>
                </a:extLst>
              </a:rPr>
              <a:t>Glaukom</a:t>
            </a:r>
            <a:r>
              <a:rPr b="0" i="0" lang="en-US" sz="1200" u="none" cap="none" strike="noStrike">
                <a:solidFill>
                  <a:srgbClr val="0000FF"/>
                </a:solidFill>
                <a:latin typeface="Arial"/>
                <a:ea typeface="Arial"/>
                <a:cs typeface="Arial"/>
                <a:sym typeface="Arial"/>
              </a:rPr>
              <a:t> anwenden</a:t>
            </a:r>
            <a:endParaRPr/>
          </a:p>
        </p:txBody>
      </p:sp>
      <p:sp>
        <p:nvSpPr>
          <p:cNvPr id="16923" name="Google Shape;16923;p566"/>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6924" name="Google Shape;16924;p566"/>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6925" name="Google Shape;16925;p566"/>
          <p:cNvSpPr txBox="1"/>
          <p:nvPr/>
        </p:nvSpPr>
        <p:spPr>
          <a:xfrm>
            <a:off x="3465513" y="3136900"/>
            <a:ext cx="5257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Jede der folgenden Aussagen ist eine wichtige Erkenntnis zu einer der Wirkstoffklassen. Ordnen Sie jede Aussage der entsprechenden Klasse zu.</a:t>
            </a:r>
            <a:endParaRPr/>
          </a:p>
        </p:txBody>
      </p:sp>
    </p:spTree>
  </p:cSld>
  <p:clrMapOvr>
    <a:masterClrMapping/>
  </p:clrMapOvr>
</p:sld>
</file>

<file path=ppt/slides/slide5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29" name="Shape 16929"/>
        <p:cNvGrpSpPr/>
        <p:nvPr/>
      </p:nvGrpSpPr>
      <p:grpSpPr>
        <a:xfrm>
          <a:off x="0" y="0"/>
          <a:ext cx="0" cy="0"/>
          <a:chOff x="0" y="0"/>
          <a:chExt cx="0" cy="0"/>
        </a:xfrm>
      </p:grpSpPr>
      <p:sp>
        <p:nvSpPr>
          <p:cNvPr id="16930" name="Google Shape;16930;p567"/>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31" name="Google Shape;16931;p56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932" name="Google Shape;16932;p567"/>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933" name="Google Shape;16933;p567"/>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934" name="Google Shape;16934;p567"/>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935" name="Google Shape;16935;p567"/>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936" name="Google Shape;16936;p567"/>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937" name="Google Shape;16937;p567"/>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6938" name="Google Shape;16938;p567"/>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39" name="Google Shape;16939;p567"/>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6940" name="Google Shape;16940;p567"/>
          <p:cNvSpPr txBox="1"/>
          <p:nvPr/>
        </p:nvSpPr>
        <p:spPr>
          <a:xfrm>
            <a:off x="4084638" y="3733800"/>
            <a:ext cx="402272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Wirkt gut bei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102"/>
                  </a:ext>
                </a:extLst>
              </a:rPr>
              <a:t>älteren</a:t>
            </a:r>
            <a:r>
              <a:rPr b="0" i="0" lang="en-US" sz="1200" u="none" cap="none" strike="noStrike">
                <a:solidFill>
                  <a:srgbClr val="0000FF"/>
                </a:solidFill>
                <a:latin typeface="Arial"/>
                <a:ea typeface="Arial"/>
                <a:cs typeface="Arial"/>
                <a:sym typeface="Arial"/>
              </a:rPr>
              <a:t> Kindern, nicht bei jüngeren</a:t>
            </a:r>
            <a:endParaRPr/>
          </a:p>
        </p:txBody>
      </p:sp>
      <p:sp>
        <p:nvSpPr>
          <p:cNvPr id="16941" name="Google Shape;16941;p567"/>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6942" name="Google Shape;16942;p56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943" name="Google Shape;16943;p567"/>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6944" name="Google Shape;16944;p567"/>
          <p:cNvSpPr txBox="1"/>
          <p:nvPr/>
        </p:nvSpPr>
        <p:spPr>
          <a:xfrm>
            <a:off x="3465513" y="3136900"/>
            <a:ext cx="5257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Jede der folgenden Aussagen ist eine wichtige Erkenntnis zu einer der Wirkstoffklassen. Ordnen Sie jede Aussage der entsprechenden Klasse zu.</a:t>
            </a:r>
            <a:endParaRPr/>
          </a:p>
        </p:txBody>
      </p:sp>
    </p:spTree>
  </p:cSld>
  <p:clrMapOvr>
    <a:masterClrMapping/>
  </p:clrMapOvr>
</p:sld>
</file>

<file path=ppt/slides/slide5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48" name="Shape 16948"/>
        <p:cNvGrpSpPr/>
        <p:nvPr/>
      </p:nvGrpSpPr>
      <p:grpSpPr>
        <a:xfrm>
          <a:off x="0" y="0"/>
          <a:ext cx="0" cy="0"/>
          <a:chOff x="0" y="0"/>
          <a:chExt cx="0" cy="0"/>
        </a:xfrm>
      </p:grpSpPr>
      <p:sp>
        <p:nvSpPr>
          <p:cNvPr id="16949" name="Google Shape;16949;p568"/>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50" name="Google Shape;16950;p56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951" name="Google Shape;16951;p568"/>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952" name="Google Shape;16952;p568"/>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953" name="Google Shape;16953;p568"/>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954" name="Google Shape;16954;p568"/>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955" name="Google Shape;16955;p568"/>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956" name="Google Shape;16956;p568"/>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6957" name="Google Shape;16957;p568"/>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58" name="Google Shape;16958;p568"/>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6959" name="Google Shape;16959;p568"/>
          <p:cNvSpPr txBox="1"/>
          <p:nvPr/>
        </p:nvSpPr>
        <p:spPr>
          <a:xfrm>
            <a:off x="4084638" y="3733800"/>
            <a:ext cx="402272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Wirkt gut bei älteren Kindern, nicht bei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103"/>
                  </a:ext>
                </a:extLst>
              </a:rPr>
              <a:t>jüngeren</a:t>
            </a:r>
            <a:endParaRPr/>
          </a:p>
        </p:txBody>
      </p:sp>
      <p:sp>
        <p:nvSpPr>
          <p:cNvPr id="16960" name="Google Shape;16960;p568"/>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6961" name="Google Shape;16961;p56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962" name="Google Shape;16962;p568"/>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6963" name="Google Shape;16963;p568"/>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6964" name="Google Shape;16964;p568"/>
          <p:cNvSpPr txBox="1"/>
          <p:nvPr/>
        </p:nvSpPr>
        <p:spPr>
          <a:xfrm>
            <a:off x="3465513" y="3136900"/>
            <a:ext cx="5257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Jede der folgenden Aussagen ist eine wichtige Erkenntnis zu einer der Wirkstoffklassen. Ordnen Sie jede Aussage der entsprechenden Klasse zu.</a:t>
            </a:r>
            <a:endParaRPr/>
          </a:p>
        </p:txBody>
      </p:sp>
    </p:spTree>
  </p:cSld>
  <p:clrMapOvr>
    <a:masterClrMapping/>
  </p:clrMapOvr>
</p:sld>
</file>

<file path=ppt/slides/slide5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68" name="Shape 16968"/>
        <p:cNvGrpSpPr/>
        <p:nvPr/>
      </p:nvGrpSpPr>
      <p:grpSpPr>
        <a:xfrm>
          <a:off x="0" y="0"/>
          <a:ext cx="0" cy="0"/>
          <a:chOff x="0" y="0"/>
          <a:chExt cx="0" cy="0"/>
        </a:xfrm>
      </p:grpSpPr>
      <p:sp>
        <p:nvSpPr>
          <p:cNvPr id="16969" name="Google Shape;16969;p569"/>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70" name="Google Shape;16970;p56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971" name="Google Shape;16971;p569"/>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972" name="Google Shape;16972;p569"/>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973" name="Google Shape;16973;p569"/>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974" name="Google Shape;16974;p569"/>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975" name="Google Shape;16975;p569"/>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976" name="Google Shape;16976;p569"/>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6977" name="Google Shape;16977;p569"/>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78" name="Google Shape;16978;p569"/>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6979" name="Google Shape;16979;p569"/>
          <p:cNvSpPr txBox="1"/>
          <p:nvPr/>
        </p:nvSpPr>
        <p:spPr>
          <a:xfrm>
            <a:off x="5091113" y="3733800"/>
            <a:ext cx="20097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Herrvorangedes Mittel der ersten Wahl</a:t>
            </a:r>
            <a:endParaRPr/>
          </a:p>
        </p:txBody>
      </p:sp>
      <p:sp>
        <p:nvSpPr>
          <p:cNvPr id="16980" name="Google Shape;16980;p569"/>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6981" name="Google Shape;16981;p56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982" name="Google Shape;16982;p569"/>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6983" name="Google Shape;16983;p569"/>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6984" name="Google Shape;16984;p569"/>
          <p:cNvSpPr txBox="1"/>
          <p:nvPr/>
        </p:nvSpPr>
        <p:spPr>
          <a:xfrm>
            <a:off x="3465513" y="3136900"/>
            <a:ext cx="5257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Jede der folgenden Aussagen ist eine wichtige Erkenntnis zu einer der Wirkstoffklassen. Ordnen Sie jede Aussage der entsprechenden Klasse zu.</a:t>
            </a:r>
            <a:endParaRPr/>
          </a:p>
        </p:txBody>
      </p:sp>
    </p:spTree>
  </p:cSld>
  <p:clrMapOvr>
    <a:masterClrMapping/>
  </p:clrMapOvr>
</p:sld>
</file>

<file path=ppt/slides/slide5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88" name="Shape 16988"/>
        <p:cNvGrpSpPr/>
        <p:nvPr/>
      </p:nvGrpSpPr>
      <p:grpSpPr>
        <a:xfrm>
          <a:off x="0" y="0"/>
          <a:ext cx="0" cy="0"/>
          <a:chOff x="0" y="0"/>
          <a:chExt cx="0" cy="0"/>
        </a:xfrm>
      </p:grpSpPr>
      <p:sp>
        <p:nvSpPr>
          <p:cNvPr id="16989" name="Google Shape;16989;p570"/>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90" name="Google Shape;16990;p57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991" name="Google Shape;16991;p570"/>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6992" name="Google Shape;16992;p570"/>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6993" name="Google Shape;16993;p570"/>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6994" name="Google Shape;16994;p570"/>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6995" name="Google Shape;16995;p570"/>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6996" name="Google Shape;16996;p570"/>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6997" name="Google Shape;16997;p570"/>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6998" name="Google Shape;16998;p570"/>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6999" name="Google Shape;16999;p570"/>
          <p:cNvSpPr txBox="1"/>
          <p:nvPr/>
        </p:nvSpPr>
        <p:spPr>
          <a:xfrm>
            <a:off x="5091113" y="3733800"/>
            <a:ext cx="20097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0000FF"/>
                </a:solidFill>
              </a:rPr>
              <a:t>Herrvorangedes Mittel der ersten Wahl</a:t>
            </a:r>
            <a:endParaRPr/>
          </a:p>
        </p:txBody>
      </p:sp>
      <p:sp>
        <p:nvSpPr>
          <p:cNvPr id="17000" name="Google Shape;17000;p570"/>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001" name="Google Shape;17001;p57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002" name="Google Shape;17002;p570"/>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003" name="Google Shape;17003;p570"/>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004" name="Google Shape;17004;p570"/>
          <p:cNvSpPr txBox="1"/>
          <p:nvPr/>
        </p:nvSpPr>
        <p:spPr>
          <a:xfrm>
            <a:off x="120650" y="2443163"/>
            <a:ext cx="2648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a:t>
            </a:r>
            <a:r>
              <a:rPr lang="en-US" sz="1200">
                <a:solidFill>
                  <a:srgbClr val="0000FF"/>
                </a:solidFill>
                <a:latin typeface="Caveat"/>
                <a:ea typeface="Caveat"/>
                <a:cs typeface="Caveat"/>
                <a:sym typeface="Caveat"/>
              </a:rPr>
              <a:t>Herrvorangedes Mittel der ersten Wahl</a:t>
            </a:r>
            <a:r>
              <a:rPr b="0" i="0" lang="en-US" sz="1200" u="none" cap="none" strike="noStrike">
                <a:solidFill>
                  <a:srgbClr val="0000FF"/>
                </a:solidFill>
                <a:latin typeface="Caveat"/>
                <a:ea typeface="Caveat"/>
                <a:cs typeface="Caveat"/>
                <a:sym typeface="Caveat"/>
              </a:rPr>
              <a:t>“ </a:t>
            </a:r>
            <a:endParaRPr/>
          </a:p>
        </p:txBody>
      </p:sp>
      <p:sp>
        <p:nvSpPr>
          <p:cNvPr id="17005" name="Google Shape;17005;p570"/>
          <p:cNvSpPr txBox="1"/>
          <p:nvPr/>
        </p:nvSpPr>
        <p:spPr>
          <a:xfrm>
            <a:off x="3465513" y="3136900"/>
            <a:ext cx="5257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Jede der folgenden Aussagen ist eine wichtige Erkenntnis zu einer der Wirkstoffklassen. Ordnen Sie jede Aussage der entsprechenden Klasse zu.</a:t>
            </a:r>
            <a:endParaRPr/>
          </a:p>
        </p:txBody>
      </p:sp>
    </p:spTree>
  </p:cSld>
  <p:clrMapOvr>
    <a:masterClrMapping/>
  </p:clrMapOvr>
</p:sld>
</file>

<file path=ppt/slides/slide5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09" name="Shape 17009"/>
        <p:cNvGrpSpPr/>
        <p:nvPr/>
      </p:nvGrpSpPr>
      <p:grpSpPr>
        <a:xfrm>
          <a:off x="0" y="0"/>
          <a:ext cx="0" cy="0"/>
          <a:chOff x="0" y="0"/>
          <a:chExt cx="0" cy="0"/>
        </a:xfrm>
      </p:grpSpPr>
      <p:sp>
        <p:nvSpPr>
          <p:cNvPr id="17010" name="Google Shape;17010;p571"/>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011" name="Google Shape;17011;p57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012" name="Google Shape;17012;p571"/>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013" name="Google Shape;17013;p571"/>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014" name="Google Shape;17014;p571"/>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015" name="Google Shape;17015;p571"/>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016" name="Google Shape;17016;p571"/>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017" name="Google Shape;17017;p571"/>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018" name="Google Shape;17018;p571"/>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019" name="Google Shape;17019;p571"/>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020" name="Google Shape;17020;p571"/>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021" name="Google Shape;17021;p57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022" name="Google Shape;17022;p571"/>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023" name="Google Shape;17023;p571"/>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024" name="Google Shape;17024;p571"/>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025" name="Google Shape;17025;p571"/>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026" name="Google Shape;17026;p571"/>
          <p:cNvSpPr/>
          <p:nvPr/>
        </p:nvSpPr>
        <p:spPr>
          <a:xfrm>
            <a:off x="2582863" y="1524000"/>
            <a:ext cx="2566987" cy="623888"/>
          </a:xfrm>
          <a:prstGeom prst="left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Der nächste Punkt gehört natürlich hierher</a:t>
            </a:r>
            <a:endParaRPr/>
          </a:p>
        </p:txBody>
      </p:sp>
      <p:sp>
        <p:nvSpPr>
          <p:cNvPr id="17027" name="Google Shape;17027;p571"/>
          <p:cNvSpPr txBox="1"/>
          <p:nvPr/>
        </p:nvSpPr>
        <p:spPr>
          <a:xfrm>
            <a:off x="3465513" y="3136900"/>
            <a:ext cx="5257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Jede der folgenden Aussagen ist eine wichtige Erkenntnis zu einer der Wirkstoffklassen. Ordnen Sie jede Aussage der entsprechenden Klasse zu.</a:t>
            </a:r>
            <a:endParaRPr/>
          </a:p>
        </p:txBody>
      </p:sp>
    </p:spTree>
  </p:cSld>
  <p:clrMapOvr>
    <a:masterClrMapping/>
  </p:clrMapOvr>
</p:sld>
</file>

<file path=ppt/slides/slide5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31" name="Shape 17031"/>
        <p:cNvGrpSpPr/>
        <p:nvPr/>
      </p:nvGrpSpPr>
      <p:grpSpPr>
        <a:xfrm>
          <a:off x="0" y="0"/>
          <a:ext cx="0" cy="0"/>
          <a:chOff x="0" y="0"/>
          <a:chExt cx="0" cy="0"/>
        </a:xfrm>
      </p:grpSpPr>
      <p:sp>
        <p:nvSpPr>
          <p:cNvPr id="17032" name="Google Shape;17032;p572"/>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033" name="Google Shape;17033;p57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034" name="Google Shape;17034;p572"/>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035" name="Google Shape;17035;p57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036" name="Google Shape;17036;p572"/>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037" name="Google Shape;17037;p572"/>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038" name="Google Shape;17038;p572"/>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039" name="Google Shape;17039;p572"/>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040" name="Google Shape;17040;p572"/>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041" name="Google Shape;17041;p572"/>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042" name="Google Shape;17042;p572"/>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043" name="Google Shape;17043;p572"/>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044" name="Google Shape;17044;p572"/>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045" name="Google Shape;17045;p572"/>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046" name="Google Shape;17046;p572"/>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047" name="Google Shape;17047;p572"/>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048" name="Google Shape;17048;p572"/>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049" name="Google Shape;17049;p572"/>
          <p:cNvSpPr txBox="1"/>
          <p:nvPr/>
        </p:nvSpPr>
        <p:spPr>
          <a:xfrm>
            <a:off x="5867400" y="5133975"/>
            <a:ext cx="2200275" cy="2762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(Der erste Punkt steht auf der nächsten Folie)</a:t>
            </a:r>
            <a:endParaRPr/>
          </a:p>
        </p:txBody>
      </p:sp>
    </p:spTree>
  </p:cSld>
  <p:clrMapOvr>
    <a:masterClrMapping/>
  </p:clrMapOvr>
</p:sld>
</file>

<file path=ppt/slides/slide5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53" name="Shape 17053"/>
        <p:cNvGrpSpPr/>
        <p:nvPr/>
      </p:nvGrpSpPr>
      <p:grpSpPr>
        <a:xfrm>
          <a:off x="0" y="0"/>
          <a:ext cx="0" cy="0"/>
          <a:chOff x="0" y="0"/>
          <a:chExt cx="0" cy="0"/>
        </a:xfrm>
      </p:grpSpPr>
      <p:sp>
        <p:nvSpPr>
          <p:cNvPr id="17054" name="Google Shape;17054;p573"/>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055" name="Google Shape;17055;p57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056" name="Google Shape;17056;p573"/>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057" name="Google Shape;17057;p57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058" name="Google Shape;17058;p573"/>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059" name="Google Shape;17059;p573"/>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060" name="Google Shape;17060;p573"/>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061" name="Google Shape;17061;p573"/>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062" name="Google Shape;17062;p573"/>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063" name="Google Shape;17063;p573"/>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064" name="Google Shape;17064;p573"/>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065" name="Google Shape;17065;p573"/>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066" name="Google Shape;17066;p573"/>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067" name="Google Shape;17067;p573"/>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068" name="Google Shape;17068;p573"/>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069" name="Google Shape;17069;p573"/>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070" name="Google Shape;17070;p573"/>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071" name="Google Shape;17071;p573"/>
          <p:cNvSpPr txBox="1"/>
          <p:nvPr/>
        </p:nvSpPr>
        <p:spPr>
          <a:xfrm>
            <a:off x="5791200" y="5070475"/>
            <a:ext cx="2286000"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 name="Shape 988"/>
        <p:cNvGrpSpPr/>
        <p:nvPr/>
      </p:nvGrpSpPr>
      <p:grpSpPr>
        <a:xfrm>
          <a:off x="0" y="0"/>
          <a:ext cx="0" cy="0"/>
          <a:chOff x="0" y="0"/>
          <a:chExt cx="0" cy="0"/>
        </a:xfrm>
      </p:grpSpPr>
      <p:sp>
        <p:nvSpPr>
          <p:cNvPr id="989" name="Google Shape;989;p6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990" name="Google Shape;990;p6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991" name="Google Shape;991;p61"/>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992" name="Google Shape;992;p61"/>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993" name="Google Shape;993;p61"/>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994" name="Google Shape;994;p61"/>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995" name="Google Shape;995;p61"/>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996" name="Google Shape;996;p61"/>
          <p:cNvSpPr txBox="1"/>
          <p:nvPr/>
        </p:nvSpPr>
        <p:spPr>
          <a:xfrm>
            <a:off x="3176588" y="3619500"/>
            <a:ext cx="56706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Durch welchen Mechanismus wird die Hornhaut </a:t>
            </a:r>
            <a:r>
              <a:rPr i="1" lang="en-US" sz="1200">
                <a:solidFill>
                  <a:schemeClr val="dk1"/>
                </a:solidFill>
              </a:rPr>
              <a:t>geschädigt</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Genau wie bei der Sklera – sie ist biegsam/elastisch. Ein anhaltend erhöhter Augeninnendruck führt zu einer </a:t>
            </a:r>
            <a:r>
              <a:rPr lang="en-US" sz="1200">
                <a:solidFill>
                  <a:schemeClr val="dk1"/>
                </a:solidFill>
                <a:extLst>
                  <a:ext uri="http://customooxmlschemas.google.com/">
                    <go:slidesCustomData xmlns:go="http://customooxmlschemas.google.com/" textRoundtripDataId="5"/>
                  </a:ext>
                </a:extLst>
              </a:rPr>
              <a:t>Dehnung</a:t>
            </a:r>
            <a:r>
              <a:rPr b="0" i="0" lang="en-US" sz="1200" u="none" cap="none" strike="noStrike">
                <a:solidFill>
                  <a:schemeClr val="dk1"/>
                </a:solidFill>
                <a:latin typeface="Arial"/>
                <a:ea typeface="Arial"/>
                <a:cs typeface="Arial"/>
                <a:sym typeface="Arial"/>
              </a:rPr>
              <a:t>, was mehrere klassische Hornhautzeichen eines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s zur Folge hat.</a:t>
            </a:r>
            <a:endParaRPr/>
          </a:p>
        </p:txBody>
      </p:sp>
      <p:sp>
        <p:nvSpPr>
          <p:cNvPr id="997" name="Google Shape;997;p6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998" name="Google Shape;998;p61"/>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999" name="Google Shape;999;p61"/>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000" name="Google Shape;1000;p6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5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75" name="Shape 17075"/>
        <p:cNvGrpSpPr/>
        <p:nvPr/>
      </p:nvGrpSpPr>
      <p:grpSpPr>
        <a:xfrm>
          <a:off x="0" y="0"/>
          <a:ext cx="0" cy="0"/>
          <a:chOff x="0" y="0"/>
          <a:chExt cx="0" cy="0"/>
        </a:xfrm>
      </p:grpSpPr>
      <p:sp>
        <p:nvSpPr>
          <p:cNvPr id="17076" name="Google Shape;17076;p574"/>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077" name="Google Shape;17077;p57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078" name="Google Shape;17078;p574"/>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079" name="Google Shape;17079;p57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080" name="Google Shape;17080;p574"/>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081" name="Google Shape;17081;p574"/>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082" name="Google Shape;17082;p574"/>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083" name="Google Shape;17083;p574"/>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084" name="Google Shape;17084;p574"/>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085" name="Google Shape;17085;p574"/>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086" name="Google Shape;17086;p574"/>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087" name="Google Shape;17087;p574"/>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088" name="Google Shape;17088;p574"/>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089" name="Google Shape;17089;p574"/>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090" name="Google Shape;17090;p574"/>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091" name="Google Shape;17091;p574"/>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092" name="Google Shape;17092;p574"/>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093" name="Google Shape;17093;p574"/>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
        <p:nvSpPr>
          <p:cNvPr id="17094" name="Google Shape;17094;p574"/>
          <p:cNvSpPr txBox="1"/>
          <p:nvPr/>
        </p:nvSpPr>
        <p:spPr>
          <a:xfrm>
            <a:off x="5791200" y="5070475"/>
            <a:ext cx="2286000"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Tree>
  </p:cSld>
  <p:clrMapOvr>
    <a:masterClrMapping/>
  </p:clrMapOvr>
</p:sld>
</file>

<file path=ppt/slides/slide5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98" name="Shape 17098"/>
        <p:cNvGrpSpPr/>
        <p:nvPr/>
      </p:nvGrpSpPr>
      <p:grpSpPr>
        <a:xfrm>
          <a:off x="0" y="0"/>
          <a:ext cx="0" cy="0"/>
          <a:chOff x="0" y="0"/>
          <a:chExt cx="0" cy="0"/>
        </a:xfrm>
      </p:grpSpPr>
      <p:sp>
        <p:nvSpPr>
          <p:cNvPr id="17099" name="Google Shape;17099;p575"/>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100" name="Google Shape;17100;p57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101" name="Google Shape;17101;p575"/>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102" name="Google Shape;17102;p575"/>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7103" name="Google Shape;17103;p575"/>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104" name="Google Shape;17104;p575"/>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105" name="Google Shape;17105;p575"/>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106" name="Google Shape;17106;p575"/>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107" name="Google Shape;17107;p575"/>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108" name="Google Shape;17108;p575"/>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109" name="Google Shape;17109;p575"/>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110" name="Google Shape;17110;p575"/>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111" name="Google Shape;17111;p575"/>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112" name="Google Shape;17112;p575"/>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113" name="Google Shape;17113;p575"/>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114" name="Google Shape;17114;p575"/>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115" name="Google Shape;17115;p575"/>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116" name="Google Shape;17116;p575"/>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
        <p:nvSpPr>
          <p:cNvPr id="17117" name="Google Shape;17117;p575"/>
          <p:cNvSpPr txBox="1"/>
          <p:nvPr/>
        </p:nvSpPr>
        <p:spPr>
          <a:xfrm>
            <a:off x="5791200" y="5070475"/>
            <a:ext cx="22860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endParaRPr/>
          </a:p>
        </p:txBody>
      </p:sp>
    </p:spTree>
  </p:cSld>
  <p:clrMapOvr>
    <a:masterClrMapping/>
  </p:clrMapOvr>
</p:sld>
</file>

<file path=ppt/slides/slide5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21" name="Shape 17121"/>
        <p:cNvGrpSpPr/>
        <p:nvPr/>
      </p:nvGrpSpPr>
      <p:grpSpPr>
        <a:xfrm>
          <a:off x="0" y="0"/>
          <a:ext cx="0" cy="0"/>
          <a:chOff x="0" y="0"/>
          <a:chExt cx="0" cy="0"/>
        </a:xfrm>
      </p:grpSpPr>
      <p:sp>
        <p:nvSpPr>
          <p:cNvPr id="17122" name="Google Shape;17122;p576"/>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123" name="Google Shape;17123;p57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124" name="Google Shape;17124;p576"/>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125" name="Google Shape;17125;p576"/>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7126" name="Google Shape;17126;p576"/>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127" name="Google Shape;17127;p576"/>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128" name="Google Shape;17128;p576"/>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129" name="Google Shape;17129;p576"/>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130" name="Google Shape;17130;p576"/>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131" name="Google Shape;17131;p576"/>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132" name="Google Shape;17132;p576"/>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133" name="Google Shape;17133;p576"/>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134" name="Google Shape;17134;p576"/>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135" name="Google Shape;17135;p576"/>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136" name="Google Shape;17136;p576"/>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137" name="Google Shape;17137;p576"/>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138" name="Google Shape;17138;p576"/>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139" name="Google Shape;17139;p576"/>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
        <p:nvSpPr>
          <p:cNvPr id="17140" name="Google Shape;17140;p576"/>
          <p:cNvSpPr txBox="1"/>
          <p:nvPr/>
        </p:nvSpPr>
        <p:spPr>
          <a:xfrm>
            <a:off x="5791200" y="5070475"/>
            <a:ext cx="22860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endParaRPr/>
          </a:p>
        </p:txBody>
      </p:sp>
      <p:sp>
        <p:nvSpPr>
          <p:cNvPr id="17141" name="Google Shape;17141;p576"/>
          <p:cNvSpPr txBox="1"/>
          <p:nvPr/>
        </p:nvSpPr>
        <p:spPr>
          <a:xfrm>
            <a:off x="2905125" y="2155825"/>
            <a:ext cx="1605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04"/>
                  </a:ext>
                </a:extLst>
              </a:rPr>
              <a:t>achten</a:t>
            </a:r>
            <a:r>
              <a:rPr b="0" i="0" lang="en-US" sz="1200" u="none" cap="none" strike="noStrike">
                <a:solidFill>
                  <a:schemeClr val="dk1"/>
                </a:solidFill>
                <a:latin typeface="Arial"/>
                <a:ea typeface="Arial"/>
                <a:cs typeface="Arial"/>
                <a:sym typeface="Arial"/>
              </a:rPr>
              <a:t> </a:t>
            </a:r>
            <a:endParaRPr/>
          </a:p>
        </p:txBody>
      </p:sp>
      <p:sp>
        <p:nvSpPr>
          <p:cNvPr id="17142" name="Google Shape;17142;p576"/>
          <p:cNvSpPr txBox="1"/>
          <p:nvPr/>
        </p:nvSpPr>
        <p:spPr>
          <a:xfrm>
            <a:off x="2901950" y="2978150"/>
            <a:ext cx="5634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a:t>
            </a:r>
            <a:endParaRPr/>
          </a:p>
        </p:txBody>
      </p:sp>
      <p:sp>
        <p:nvSpPr>
          <p:cNvPr id="17143" name="Google Shape;17143;p576"/>
          <p:cNvSpPr txBox="1"/>
          <p:nvPr/>
        </p:nvSpPr>
        <p:spPr>
          <a:xfrm>
            <a:off x="3805238" y="2590800"/>
            <a:ext cx="3059112" cy="2778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(Dies ist der einzige Hinweis, der zweimal erscheint)</a:t>
            </a:r>
            <a:endParaRPr/>
          </a:p>
        </p:txBody>
      </p:sp>
    </p:spTree>
  </p:cSld>
  <p:clrMapOvr>
    <a:masterClrMapping/>
  </p:clrMapOvr>
</p:sld>
</file>

<file path=ppt/slides/slide5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47" name="Shape 17147"/>
        <p:cNvGrpSpPr/>
        <p:nvPr/>
      </p:nvGrpSpPr>
      <p:grpSpPr>
        <a:xfrm>
          <a:off x="0" y="0"/>
          <a:ext cx="0" cy="0"/>
          <a:chOff x="0" y="0"/>
          <a:chExt cx="0" cy="0"/>
        </a:xfrm>
      </p:grpSpPr>
      <p:sp>
        <p:nvSpPr>
          <p:cNvPr id="17148" name="Google Shape;17148;p577"/>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149" name="Google Shape;17149;p57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150" name="Google Shape;17150;p577"/>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151" name="Google Shape;17151;p577"/>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7152" name="Google Shape;17152;p577"/>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153" name="Google Shape;17153;p577"/>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Betablocker</a:t>
            </a:r>
            <a:endParaRPr/>
          </a:p>
        </p:txBody>
      </p:sp>
      <p:sp>
        <p:nvSpPr>
          <p:cNvPr id="17154" name="Google Shape;17154;p577"/>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Topische CAIs</a:t>
            </a:r>
            <a:endParaRPr/>
          </a:p>
        </p:txBody>
      </p:sp>
      <p:sp>
        <p:nvSpPr>
          <p:cNvPr id="17155" name="Google Shape;17155;p577"/>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Systemische CAIs</a:t>
            </a:r>
            <a:endParaRPr/>
          </a:p>
        </p:txBody>
      </p:sp>
      <p:sp>
        <p:nvSpPr>
          <p:cNvPr id="17156" name="Google Shape;17156;p577"/>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Prostaglandine</a:t>
            </a:r>
            <a:endParaRPr/>
          </a:p>
        </p:txBody>
      </p:sp>
      <p:sp>
        <p:nvSpPr>
          <p:cNvPr id="17157" name="Google Shape;17157;p577"/>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Alpha-Adrenorezeptor-Agonisten</a:t>
            </a:r>
            <a:endParaRPr b="1" i="0" sz="1800" u="none" cap="none" strike="noStrike">
              <a:solidFill>
                <a:srgbClr val="BFBFBF"/>
              </a:solidFill>
              <a:latin typeface="Arial"/>
              <a:ea typeface="Arial"/>
              <a:cs typeface="Arial"/>
              <a:sym typeface="Arial"/>
            </a:endParaRPr>
          </a:p>
        </p:txBody>
      </p:sp>
      <p:sp>
        <p:nvSpPr>
          <p:cNvPr id="17158" name="Google Shape;17158;p577"/>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Cholinerge Agonisten</a:t>
            </a:r>
            <a:endParaRPr/>
          </a:p>
        </p:txBody>
      </p:sp>
      <p:sp>
        <p:nvSpPr>
          <p:cNvPr id="17159" name="Google Shape;17159;p577"/>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„Kontraindiziert bei Kindern unter 2 Jahren“</a:t>
            </a:r>
            <a:endParaRPr/>
          </a:p>
        </p:txBody>
      </p:sp>
      <p:sp>
        <p:nvSpPr>
          <p:cNvPr id="17160" name="Google Shape;17160;p577"/>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„Nur bei Patienten mit hohem Risiko für einen Sehverlust anwenden“ </a:t>
            </a:r>
            <a:endParaRPr/>
          </a:p>
        </p:txBody>
      </p:sp>
      <p:sp>
        <p:nvSpPr>
          <p:cNvPr id="17161" name="Google Shape;17161;p577"/>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„Nur bei </a:t>
            </a:r>
            <a:r>
              <a:rPr lang="en-US" sz="1200">
                <a:solidFill>
                  <a:srgbClr val="BFBFBF"/>
                </a:solidFill>
                <a:latin typeface="Caveat"/>
                <a:ea typeface="Caveat"/>
                <a:cs typeface="Caveat"/>
                <a:sym typeface="Caveat"/>
              </a:rPr>
              <a:t>aphak</a:t>
            </a:r>
            <a:r>
              <a:rPr b="0" i="0" lang="en-US" sz="1200" u="none" cap="none" strike="noStrike">
                <a:solidFill>
                  <a:srgbClr val="BFBFBF"/>
                </a:solidFill>
                <a:latin typeface="Caveat"/>
                <a:ea typeface="Caveat"/>
                <a:cs typeface="Caveat"/>
                <a:sym typeface="Caveat"/>
              </a:rPr>
              <a:t>em Glaukom anwenden“ </a:t>
            </a:r>
            <a:endParaRPr b="0" i="0" sz="1500" u="none" cap="none" strike="noStrike">
              <a:solidFill>
                <a:srgbClr val="BFBFBF"/>
              </a:solidFill>
              <a:latin typeface="Caveat"/>
              <a:ea typeface="Caveat"/>
              <a:cs typeface="Caveat"/>
              <a:sym typeface="Caveat"/>
            </a:endParaRPr>
          </a:p>
        </p:txBody>
      </p:sp>
      <p:sp>
        <p:nvSpPr>
          <p:cNvPr id="17162" name="Google Shape;17162;p577"/>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„Wirkt gut bei älteren Kindern, nicht bei jüngeren“ </a:t>
            </a:r>
            <a:endParaRPr/>
          </a:p>
        </p:txBody>
      </p:sp>
      <p:sp>
        <p:nvSpPr>
          <p:cNvPr id="17163" name="Google Shape;17163;p577"/>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„Hervorragende Erstlinientherapie“ </a:t>
            </a:r>
            <a:endParaRPr/>
          </a:p>
        </p:txBody>
      </p:sp>
      <p:sp>
        <p:nvSpPr>
          <p:cNvPr id="17164" name="Google Shape;17164;p577"/>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„Mit Vorsicht anwenden.“ </a:t>
            </a:r>
            <a:endParaRPr/>
          </a:p>
        </p:txBody>
      </p:sp>
      <p:sp>
        <p:nvSpPr>
          <p:cNvPr id="17165" name="Google Shape;17165;p577"/>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Gutes Nebenwirkungsprofil </a:t>
            </a:r>
            <a:endParaRPr/>
          </a:p>
        </p:txBody>
      </p:sp>
      <p:sp>
        <p:nvSpPr>
          <p:cNvPr id="17166" name="Google Shape;17166;p577"/>
          <p:cNvSpPr txBox="1"/>
          <p:nvPr/>
        </p:nvSpPr>
        <p:spPr>
          <a:xfrm>
            <a:off x="5791200" y="5070475"/>
            <a:ext cx="22860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Achten Sie </a:t>
            </a:r>
            <a:r>
              <a:rPr lang="en-US" sz="1200">
                <a:solidFill>
                  <a:srgbClr val="BFBFBF"/>
                </a:solidFill>
              </a:rPr>
              <a:t>auf ein SJS</a:t>
            </a:r>
            <a:endParaRPr/>
          </a:p>
        </p:txBody>
      </p:sp>
      <p:sp>
        <p:nvSpPr>
          <p:cNvPr id="17167" name="Google Shape;17167;p577"/>
          <p:cNvSpPr txBox="1"/>
          <p:nvPr/>
        </p:nvSpPr>
        <p:spPr>
          <a:xfrm>
            <a:off x="2905125" y="2155825"/>
            <a:ext cx="1605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auf ein SJS</a:t>
            </a:r>
            <a:r>
              <a:rPr b="0" i="0" lang="en-US" sz="1200" u="none" cap="none" strike="noStrike">
                <a:solidFill>
                  <a:srgbClr val="BFBFBF"/>
                </a:solidFill>
                <a:latin typeface="Arial"/>
                <a:ea typeface="Arial"/>
                <a:cs typeface="Arial"/>
                <a:sym typeface="Arial"/>
              </a:rPr>
              <a:t> achten </a:t>
            </a:r>
            <a:endParaRPr/>
          </a:p>
        </p:txBody>
      </p:sp>
      <p:sp>
        <p:nvSpPr>
          <p:cNvPr id="17168" name="Google Shape;17168;p577"/>
          <p:cNvSpPr txBox="1"/>
          <p:nvPr/>
        </p:nvSpPr>
        <p:spPr>
          <a:xfrm>
            <a:off x="2901950" y="2978150"/>
            <a:ext cx="5634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Achten Sie </a:t>
            </a:r>
            <a:r>
              <a:rPr lang="en-US" sz="1200">
                <a:solidFill>
                  <a:srgbClr val="BFBFBF"/>
                </a:solidFill>
              </a:rPr>
              <a:t>auf ein SJS</a:t>
            </a:r>
            <a:endParaRPr/>
          </a:p>
        </p:txBody>
      </p:sp>
      <p:sp>
        <p:nvSpPr>
          <p:cNvPr id="17169" name="Google Shape;17169;p577"/>
          <p:cNvSpPr txBox="1"/>
          <p:nvPr/>
        </p:nvSpPr>
        <p:spPr>
          <a:xfrm>
            <a:off x="5305425" y="5519738"/>
            <a:ext cx="3409950"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SJS </a:t>
            </a:r>
            <a:r>
              <a:rPr b="0" i="1" lang="en-US" sz="1200" u="none" cap="none" strike="noStrike">
                <a:solidFill>
                  <a:schemeClr val="dk1"/>
                </a:solidFill>
                <a:latin typeface="Arial"/>
                <a:ea typeface="Arial"/>
                <a:cs typeface="Arial"/>
                <a:sym typeface="Arial"/>
              </a:rPr>
              <a:t>in diesem Zusammenhang?</a:t>
            </a:r>
            <a:endParaRPr/>
          </a:p>
        </p:txBody>
      </p:sp>
    </p:spTree>
  </p:cSld>
  <p:clrMapOvr>
    <a:masterClrMapping/>
  </p:clrMapOvr>
</p:sld>
</file>

<file path=ppt/slides/slide5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73" name="Shape 17173"/>
        <p:cNvGrpSpPr/>
        <p:nvPr/>
      </p:nvGrpSpPr>
      <p:grpSpPr>
        <a:xfrm>
          <a:off x="0" y="0"/>
          <a:ext cx="0" cy="0"/>
          <a:chOff x="0" y="0"/>
          <a:chExt cx="0" cy="0"/>
        </a:xfrm>
      </p:grpSpPr>
      <p:sp>
        <p:nvSpPr>
          <p:cNvPr id="17174" name="Google Shape;17174;p578"/>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175" name="Google Shape;17175;p57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176" name="Google Shape;17176;p578"/>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177" name="Google Shape;17177;p578"/>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7178" name="Google Shape;17178;p578"/>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179" name="Google Shape;17179;p578"/>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Betablocker</a:t>
            </a:r>
            <a:endParaRPr/>
          </a:p>
        </p:txBody>
      </p:sp>
      <p:sp>
        <p:nvSpPr>
          <p:cNvPr id="17180" name="Google Shape;17180;p578"/>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Topische CAIs</a:t>
            </a:r>
            <a:endParaRPr/>
          </a:p>
        </p:txBody>
      </p:sp>
      <p:sp>
        <p:nvSpPr>
          <p:cNvPr id="17181" name="Google Shape;17181;p578"/>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Systemische CAIs</a:t>
            </a:r>
            <a:endParaRPr/>
          </a:p>
        </p:txBody>
      </p:sp>
      <p:sp>
        <p:nvSpPr>
          <p:cNvPr id="17182" name="Google Shape;17182;p578"/>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Prostaglandine</a:t>
            </a:r>
            <a:endParaRPr/>
          </a:p>
        </p:txBody>
      </p:sp>
      <p:sp>
        <p:nvSpPr>
          <p:cNvPr id="17183" name="Google Shape;17183;p578"/>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Alpha-Adrenorezeptor-Agonisten</a:t>
            </a:r>
            <a:endParaRPr b="1" i="0" sz="1800" u="none" cap="none" strike="noStrike">
              <a:solidFill>
                <a:srgbClr val="BFBFBF"/>
              </a:solidFill>
              <a:latin typeface="Arial"/>
              <a:ea typeface="Arial"/>
              <a:cs typeface="Arial"/>
              <a:sym typeface="Arial"/>
            </a:endParaRPr>
          </a:p>
        </p:txBody>
      </p:sp>
      <p:sp>
        <p:nvSpPr>
          <p:cNvPr id="17184" name="Google Shape;17184;p578"/>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Cholinerge Agonisten</a:t>
            </a:r>
            <a:endParaRPr/>
          </a:p>
        </p:txBody>
      </p:sp>
      <p:sp>
        <p:nvSpPr>
          <p:cNvPr id="17185" name="Google Shape;17185;p578"/>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„Kontraindiziert bei Kindern unter 2 Jahren“</a:t>
            </a:r>
            <a:endParaRPr/>
          </a:p>
        </p:txBody>
      </p:sp>
      <p:sp>
        <p:nvSpPr>
          <p:cNvPr id="17186" name="Google Shape;17186;p578"/>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„Nur bei Patienten mit hohem Risiko für einen Sehverlust anwenden“ </a:t>
            </a:r>
            <a:endParaRPr/>
          </a:p>
        </p:txBody>
      </p:sp>
      <p:sp>
        <p:nvSpPr>
          <p:cNvPr id="17187" name="Google Shape;17187;p578"/>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„Nur bei </a:t>
            </a:r>
            <a:r>
              <a:rPr lang="en-US" sz="1200">
                <a:solidFill>
                  <a:srgbClr val="BFBFBF"/>
                </a:solidFill>
                <a:latin typeface="Caveat"/>
                <a:ea typeface="Caveat"/>
                <a:cs typeface="Caveat"/>
                <a:sym typeface="Caveat"/>
              </a:rPr>
              <a:t>aphak</a:t>
            </a:r>
            <a:r>
              <a:rPr b="0" i="0" lang="en-US" sz="1200" u="none" cap="none" strike="noStrike">
                <a:solidFill>
                  <a:srgbClr val="BFBFBF"/>
                </a:solidFill>
                <a:latin typeface="Caveat"/>
                <a:ea typeface="Caveat"/>
                <a:cs typeface="Caveat"/>
                <a:sym typeface="Caveat"/>
              </a:rPr>
              <a:t>em Glaukom anwenden“ </a:t>
            </a:r>
            <a:endParaRPr b="0" i="0" sz="1500" u="none" cap="none" strike="noStrike">
              <a:solidFill>
                <a:srgbClr val="BFBFBF"/>
              </a:solidFill>
              <a:latin typeface="Caveat"/>
              <a:ea typeface="Caveat"/>
              <a:cs typeface="Caveat"/>
              <a:sym typeface="Caveat"/>
            </a:endParaRPr>
          </a:p>
        </p:txBody>
      </p:sp>
      <p:sp>
        <p:nvSpPr>
          <p:cNvPr id="17188" name="Google Shape;17188;p578"/>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„Wirkt gut bei älteren Kindern, nicht bei jüngeren“ </a:t>
            </a:r>
            <a:endParaRPr/>
          </a:p>
        </p:txBody>
      </p:sp>
      <p:sp>
        <p:nvSpPr>
          <p:cNvPr id="17189" name="Google Shape;17189;p578"/>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„Hervorragende Erstlinientherapie“ </a:t>
            </a:r>
            <a:endParaRPr/>
          </a:p>
        </p:txBody>
      </p:sp>
      <p:sp>
        <p:nvSpPr>
          <p:cNvPr id="17190" name="Google Shape;17190;p578"/>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„Mit Vorsicht anwenden.“ </a:t>
            </a:r>
            <a:endParaRPr/>
          </a:p>
        </p:txBody>
      </p:sp>
      <p:sp>
        <p:nvSpPr>
          <p:cNvPr id="17191" name="Google Shape;17191;p578"/>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Gutes Nebenwirkungsprofil </a:t>
            </a:r>
            <a:endParaRPr/>
          </a:p>
        </p:txBody>
      </p:sp>
      <p:sp>
        <p:nvSpPr>
          <p:cNvPr id="17192" name="Google Shape;17192;p578"/>
          <p:cNvSpPr txBox="1"/>
          <p:nvPr/>
        </p:nvSpPr>
        <p:spPr>
          <a:xfrm>
            <a:off x="5791200" y="5070475"/>
            <a:ext cx="22860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Achten Sie </a:t>
            </a:r>
            <a:r>
              <a:rPr lang="en-US" sz="1200">
                <a:solidFill>
                  <a:srgbClr val="BFBFBF"/>
                </a:solidFill>
              </a:rPr>
              <a:t>auf ein SJS</a:t>
            </a:r>
            <a:endParaRPr/>
          </a:p>
        </p:txBody>
      </p:sp>
      <p:sp>
        <p:nvSpPr>
          <p:cNvPr id="17193" name="Google Shape;17193;p578"/>
          <p:cNvSpPr txBox="1"/>
          <p:nvPr/>
        </p:nvSpPr>
        <p:spPr>
          <a:xfrm>
            <a:off x="2905125" y="2155825"/>
            <a:ext cx="1605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auf ein SJS</a:t>
            </a:r>
            <a:r>
              <a:rPr b="0" i="0" lang="en-US" sz="1200" u="none" cap="none" strike="noStrike">
                <a:solidFill>
                  <a:srgbClr val="BFBFBF"/>
                </a:solidFill>
                <a:latin typeface="Arial"/>
                <a:ea typeface="Arial"/>
                <a:cs typeface="Arial"/>
                <a:sym typeface="Arial"/>
              </a:rPr>
              <a:t> achten </a:t>
            </a:r>
            <a:endParaRPr/>
          </a:p>
        </p:txBody>
      </p:sp>
      <p:sp>
        <p:nvSpPr>
          <p:cNvPr id="17194" name="Google Shape;17194;p578"/>
          <p:cNvSpPr txBox="1"/>
          <p:nvPr/>
        </p:nvSpPr>
        <p:spPr>
          <a:xfrm>
            <a:off x="2901950" y="2978150"/>
            <a:ext cx="5634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Achten Sie </a:t>
            </a:r>
            <a:r>
              <a:rPr lang="en-US" sz="1200">
                <a:solidFill>
                  <a:srgbClr val="BFBFBF"/>
                </a:solidFill>
              </a:rPr>
              <a:t>auf ein SJS</a:t>
            </a:r>
            <a:endParaRPr/>
          </a:p>
        </p:txBody>
      </p:sp>
      <p:sp>
        <p:nvSpPr>
          <p:cNvPr id="17195" name="Google Shape;17195;p578"/>
          <p:cNvSpPr txBox="1"/>
          <p:nvPr/>
        </p:nvSpPr>
        <p:spPr>
          <a:xfrm>
            <a:off x="5305425" y="5519738"/>
            <a:ext cx="3409950" cy="5222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Wofür steht </a:t>
            </a:r>
            <a:r>
              <a:rPr b="0" i="0" lang="en-US" sz="1200" u="none" cap="none" strike="noStrike">
                <a:solidFill>
                  <a:schemeClr val="dk1"/>
                </a:solidFill>
                <a:latin typeface="Arial"/>
                <a:ea typeface="Arial"/>
                <a:cs typeface="Arial"/>
                <a:sym typeface="Arial"/>
              </a:rPr>
              <a:t>SJS </a:t>
            </a:r>
            <a:r>
              <a:rPr b="0" i="1" lang="en-US" sz="1200" u="none" cap="none" strike="noStrike">
                <a:solidFill>
                  <a:schemeClr val="dk1"/>
                </a:solidFill>
                <a:latin typeface="Arial"/>
                <a:ea typeface="Arial"/>
                <a:cs typeface="Arial"/>
                <a:sym typeface="Arial"/>
              </a:rPr>
              <a:t>in diesem Zusammenhang?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Stevens-Johnson-Syndrom</a:t>
            </a:r>
            <a:endParaRPr/>
          </a:p>
        </p:txBody>
      </p:sp>
    </p:spTree>
  </p:cSld>
  <p:clrMapOvr>
    <a:masterClrMapping/>
  </p:clrMapOvr>
</p:sld>
</file>

<file path=ppt/slides/slide5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99" name="Shape 17199"/>
        <p:cNvGrpSpPr/>
        <p:nvPr/>
      </p:nvGrpSpPr>
      <p:grpSpPr>
        <a:xfrm>
          <a:off x="0" y="0"/>
          <a:ext cx="0" cy="0"/>
          <a:chOff x="0" y="0"/>
          <a:chExt cx="0" cy="0"/>
        </a:xfrm>
      </p:grpSpPr>
      <p:sp>
        <p:nvSpPr>
          <p:cNvPr id="17200" name="Google Shape;17200;p579"/>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201" name="Google Shape;17201;p57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202" name="Google Shape;17202;p579"/>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203" name="Google Shape;17203;p579"/>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7204" name="Google Shape;17204;p579"/>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205" name="Google Shape;17205;p579"/>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206" name="Google Shape;17206;p579"/>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207" name="Google Shape;17207;p579"/>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208" name="Google Shape;17208;p579"/>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209" name="Google Shape;17209;p579"/>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210" name="Google Shape;17210;p579"/>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211" name="Google Shape;17211;p579"/>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212" name="Google Shape;17212;p579"/>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213" name="Google Shape;17213;p579"/>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214" name="Google Shape;17214;p579"/>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215" name="Google Shape;17215;p579"/>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216" name="Google Shape;17216;p579"/>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217" name="Google Shape;17217;p579"/>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
        <p:nvSpPr>
          <p:cNvPr id="17218" name="Google Shape;17218;p579"/>
          <p:cNvSpPr txBox="1"/>
          <p:nvPr/>
        </p:nvSpPr>
        <p:spPr>
          <a:xfrm>
            <a:off x="5791200" y="5070475"/>
            <a:ext cx="2286000" cy="5857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Verursacht häufig gastrointestinale Beschwerden und Hypokaliämie</a:t>
            </a:r>
            <a:endParaRPr/>
          </a:p>
        </p:txBody>
      </p:sp>
      <p:sp>
        <p:nvSpPr>
          <p:cNvPr id="17219" name="Google Shape;17219;p579"/>
          <p:cNvSpPr txBox="1"/>
          <p:nvPr/>
        </p:nvSpPr>
        <p:spPr>
          <a:xfrm>
            <a:off x="2905125" y="2155825"/>
            <a:ext cx="1605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 </a:t>
            </a:r>
            <a:endParaRPr/>
          </a:p>
        </p:txBody>
      </p:sp>
      <p:sp>
        <p:nvSpPr>
          <p:cNvPr id="17220" name="Google Shape;17220;p579"/>
          <p:cNvSpPr txBox="1"/>
          <p:nvPr/>
        </p:nvSpPr>
        <p:spPr>
          <a:xfrm>
            <a:off x="2901950" y="2978150"/>
            <a:ext cx="5634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a:t>
            </a:r>
            <a:r>
              <a:rPr lang="en-US" sz="1200">
                <a:solidFill>
                  <a:schemeClr val="dk1"/>
                </a:solidFill>
              </a:rPr>
              <a:t> </a:t>
            </a:r>
            <a:endParaRPr/>
          </a:p>
        </p:txBody>
      </p:sp>
    </p:spTree>
  </p:cSld>
  <p:clrMapOvr>
    <a:masterClrMapping/>
  </p:clrMapOvr>
</p:sld>
</file>

<file path=ppt/slides/slide5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24" name="Shape 17224"/>
        <p:cNvGrpSpPr/>
        <p:nvPr/>
      </p:nvGrpSpPr>
      <p:grpSpPr>
        <a:xfrm>
          <a:off x="0" y="0"/>
          <a:ext cx="0" cy="0"/>
          <a:chOff x="0" y="0"/>
          <a:chExt cx="0" cy="0"/>
        </a:xfrm>
      </p:grpSpPr>
      <p:sp>
        <p:nvSpPr>
          <p:cNvPr id="17225" name="Google Shape;17225;p580"/>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226" name="Google Shape;17226;p58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227" name="Google Shape;17227;p580"/>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228" name="Google Shape;17228;p580"/>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7229" name="Google Shape;17229;p580"/>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230" name="Google Shape;17230;p580"/>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231" name="Google Shape;17231;p580"/>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232" name="Google Shape;17232;p580"/>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233" name="Google Shape;17233;p580"/>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234" name="Google Shape;17234;p580"/>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235" name="Google Shape;17235;p580"/>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236" name="Google Shape;17236;p580"/>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237" name="Google Shape;17237;p580"/>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238" name="Google Shape;17238;p580"/>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239" name="Google Shape;17239;p580"/>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240" name="Google Shape;17240;p580"/>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241" name="Google Shape;17241;p580"/>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242" name="Google Shape;17242;p580"/>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
        <p:nvSpPr>
          <p:cNvPr id="17243" name="Google Shape;17243;p580"/>
          <p:cNvSpPr txBox="1"/>
          <p:nvPr/>
        </p:nvSpPr>
        <p:spPr>
          <a:xfrm>
            <a:off x="5791200" y="5070475"/>
            <a:ext cx="2286000" cy="5857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Verursacht häufig gastrointestinale Beschwerden und Hypokaliämie</a:t>
            </a:r>
            <a:endParaRPr/>
          </a:p>
        </p:txBody>
      </p:sp>
      <p:sp>
        <p:nvSpPr>
          <p:cNvPr id="17244" name="Google Shape;17244;p580"/>
          <p:cNvSpPr txBox="1"/>
          <p:nvPr/>
        </p:nvSpPr>
        <p:spPr>
          <a:xfrm>
            <a:off x="2905125" y="2155825"/>
            <a:ext cx="1605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r>
              <a:rPr b="0" i="0" lang="en-US" sz="1200" u="none" cap="none" strike="noStrike">
                <a:solidFill>
                  <a:schemeClr val="dk1"/>
                </a:solidFill>
                <a:latin typeface="Arial"/>
                <a:ea typeface="Arial"/>
                <a:cs typeface="Arial"/>
                <a:sym typeface="Arial"/>
              </a:rPr>
              <a:t> </a:t>
            </a:r>
            <a:endParaRPr/>
          </a:p>
        </p:txBody>
      </p:sp>
      <p:sp>
        <p:nvSpPr>
          <p:cNvPr id="17245" name="Google Shape;17245;p580"/>
          <p:cNvSpPr txBox="1"/>
          <p:nvPr/>
        </p:nvSpPr>
        <p:spPr>
          <a:xfrm>
            <a:off x="2901950" y="2978150"/>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 </a:t>
            </a:r>
            <a:r>
              <a:rPr b="0" i="0" lang="en-US" sz="1200" u="none" cap="none" strike="noStrike">
                <a:solidFill>
                  <a:srgbClr val="0000FF"/>
                </a:solidFill>
                <a:latin typeface="Arial"/>
                <a:ea typeface="Arial"/>
                <a:cs typeface="Arial"/>
                <a:sym typeface="Arial"/>
              </a:rPr>
              <a:t>Verursacht häufig gastrointestinale Probleme und Hypokaliämie. </a:t>
            </a:r>
            <a:endParaRPr/>
          </a:p>
        </p:txBody>
      </p:sp>
    </p:spTree>
  </p:cSld>
  <p:clrMapOvr>
    <a:masterClrMapping/>
  </p:clrMapOvr>
</p:sld>
</file>

<file path=ppt/slides/slide5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49" name="Shape 17249"/>
        <p:cNvGrpSpPr/>
        <p:nvPr/>
      </p:nvGrpSpPr>
      <p:grpSpPr>
        <a:xfrm>
          <a:off x="0" y="0"/>
          <a:ext cx="0" cy="0"/>
          <a:chOff x="0" y="0"/>
          <a:chExt cx="0" cy="0"/>
        </a:xfrm>
      </p:grpSpPr>
      <p:sp>
        <p:nvSpPr>
          <p:cNvPr id="17250" name="Google Shape;17250;p581"/>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251" name="Google Shape;17251;p58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252" name="Google Shape;17252;p581"/>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253" name="Google Shape;17253;p581"/>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7254" name="Google Shape;17254;p581"/>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255" name="Google Shape;17255;p581"/>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256" name="Google Shape;17256;p581"/>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257" name="Google Shape;17257;p581"/>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258" name="Google Shape;17258;p581"/>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259" name="Google Shape;17259;p581"/>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260" name="Google Shape;17260;p581"/>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261" name="Google Shape;17261;p581"/>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262" name="Google Shape;17262;p581"/>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263" name="Google Shape;17263;p581"/>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264" name="Google Shape;17264;p581"/>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265" name="Google Shape;17265;p581"/>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266" name="Google Shape;17266;p581"/>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267" name="Google Shape;17267;p581"/>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
        <p:nvSpPr>
          <p:cNvPr id="17268" name="Google Shape;17268;p581"/>
          <p:cNvSpPr txBox="1"/>
          <p:nvPr/>
        </p:nvSpPr>
        <p:spPr>
          <a:xfrm>
            <a:off x="5791200" y="5070475"/>
            <a:ext cx="2468563" cy="5857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a:t>
            </a:r>
            <a:endParaRPr/>
          </a:p>
        </p:txBody>
      </p:sp>
      <p:sp>
        <p:nvSpPr>
          <p:cNvPr id="17269" name="Google Shape;17269;p581"/>
          <p:cNvSpPr txBox="1"/>
          <p:nvPr/>
        </p:nvSpPr>
        <p:spPr>
          <a:xfrm>
            <a:off x="2905125" y="2155825"/>
            <a:ext cx="1605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 </a:t>
            </a:r>
            <a:endParaRPr/>
          </a:p>
        </p:txBody>
      </p:sp>
      <p:sp>
        <p:nvSpPr>
          <p:cNvPr id="17270" name="Google Shape;17270;p581"/>
          <p:cNvSpPr txBox="1"/>
          <p:nvPr/>
        </p:nvSpPr>
        <p:spPr>
          <a:xfrm>
            <a:off x="2901950" y="2978150"/>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 </a:t>
            </a:r>
            <a:r>
              <a:rPr b="0" i="0" lang="en-US" sz="1200" u="none" cap="none" strike="noStrike">
                <a:solidFill>
                  <a:srgbClr val="0000FF"/>
                </a:solidFill>
                <a:latin typeface="Arial"/>
                <a:ea typeface="Arial"/>
                <a:cs typeface="Arial"/>
                <a:sym typeface="Arial"/>
              </a:rPr>
              <a:t>Verursacht häufig gastrointestinale Probleme und Hypokaliämie. </a:t>
            </a:r>
            <a:endParaRPr/>
          </a:p>
        </p:txBody>
      </p:sp>
    </p:spTree>
  </p:cSld>
  <p:clrMapOvr>
    <a:masterClrMapping/>
  </p:clrMapOvr>
</p:sld>
</file>

<file path=ppt/slides/slide5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74" name="Shape 17274"/>
        <p:cNvGrpSpPr/>
        <p:nvPr/>
      </p:nvGrpSpPr>
      <p:grpSpPr>
        <a:xfrm>
          <a:off x="0" y="0"/>
          <a:ext cx="0" cy="0"/>
          <a:chOff x="0" y="0"/>
          <a:chExt cx="0" cy="0"/>
        </a:xfrm>
      </p:grpSpPr>
      <p:sp>
        <p:nvSpPr>
          <p:cNvPr id="17275" name="Google Shape;17275;p582"/>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276" name="Google Shape;17276;p58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277" name="Google Shape;17277;p582"/>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278" name="Google Shape;17278;p58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279" name="Google Shape;17279;p582"/>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280" name="Google Shape;17280;p582"/>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281" name="Google Shape;17281;p582"/>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282" name="Google Shape;17282;p582"/>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283" name="Google Shape;17283;p582"/>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284" name="Google Shape;17284;p582"/>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285" name="Google Shape;17285;p582"/>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286" name="Google Shape;17286;p582"/>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287" name="Google Shape;17287;p582"/>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288" name="Google Shape;17288;p582"/>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289" name="Google Shape;17289;p582"/>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290" name="Google Shape;17290;p582"/>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291" name="Google Shape;17291;p582"/>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292" name="Google Shape;17292;p582"/>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
        <p:nvSpPr>
          <p:cNvPr id="17293" name="Google Shape;17293;p582"/>
          <p:cNvSpPr txBox="1"/>
          <p:nvPr/>
        </p:nvSpPr>
        <p:spPr>
          <a:xfrm>
            <a:off x="5791200" y="5070475"/>
            <a:ext cx="2468563" cy="5857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a:t>
            </a:r>
            <a:endParaRPr/>
          </a:p>
        </p:txBody>
      </p:sp>
      <p:sp>
        <p:nvSpPr>
          <p:cNvPr id="17294" name="Google Shape;17294;p582"/>
          <p:cNvSpPr txBox="1"/>
          <p:nvPr/>
        </p:nvSpPr>
        <p:spPr>
          <a:xfrm>
            <a:off x="2905125" y="2155825"/>
            <a:ext cx="1605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 </a:t>
            </a:r>
            <a:endParaRPr/>
          </a:p>
        </p:txBody>
      </p:sp>
      <p:sp>
        <p:nvSpPr>
          <p:cNvPr id="17295" name="Google Shape;17295;p582"/>
          <p:cNvSpPr txBox="1"/>
          <p:nvPr/>
        </p:nvSpPr>
        <p:spPr>
          <a:xfrm>
            <a:off x="2901950" y="2978150"/>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 </a:t>
            </a:r>
            <a:r>
              <a:rPr b="0" i="0" lang="en-US" sz="1200" u="none" cap="none" strike="noStrike">
                <a:solidFill>
                  <a:srgbClr val="0000FF"/>
                </a:solidFill>
                <a:latin typeface="Arial"/>
                <a:ea typeface="Arial"/>
                <a:cs typeface="Arial"/>
                <a:sym typeface="Arial"/>
              </a:rPr>
              <a:t>Verursacht häufig gastrointestinale Probleme und Hypokaliämie. </a:t>
            </a:r>
            <a:endParaRPr/>
          </a:p>
        </p:txBody>
      </p:sp>
      <p:sp>
        <p:nvSpPr>
          <p:cNvPr id="17296" name="Google Shape;17296;p582"/>
          <p:cNvSpPr txBox="1"/>
          <p:nvPr/>
        </p:nvSpPr>
        <p:spPr>
          <a:xfrm>
            <a:off x="2905125" y="1419225"/>
            <a:ext cx="4257675"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a:t>
            </a:r>
            <a:endParaRPr/>
          </a:p>
        </p:txBody>
      </p:sp>
    </p:spTree>
  </p:cSld>
  <p:clrMapOvr>
    <a:masterClrMapping/>
  </p:clrMapOvr>
</p:sld>
</file>

<file path=ppt/slides/slide5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00" name="Shape 17300"/>
        <p:cNvGrpSpPr/>
        <p:nvPr/>
      </p:nvGrpSpPr>
      <p:grpSpPr>
        <a:xfrm>
          <a:off x="0" y="0"/>
          <a:ext cx="0" cy="0"/>
          <a:chOff x="0" y="0"/>
          <a:chExt cx="0" cy="0"/>
        </a:xfrm>
      </p:grpSpPr>
      <p:sp>
        <p:nvSpPr>
          <p:cNvPr id="17301" name="Google Shape;17301;p583"/>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302" name="Google Shape;17302;p58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303" name="Google Shape;17303;p583"/>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304" name="Google Shape;17304;p583"/>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7305" name="Google Shape;17305;p583"/>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306" name="Google Shape;17306;p583"/>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307" name="Google Shape;17307;p583"/>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308" name="Google Shape;17308;p583"/>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309" name="Google Shape;17309;p583"/>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310" name="Google Shape;17310;p583"/>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311" name="Google Shape;17311;p583"/>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312" name="Google Shape;17312;p583"/>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313" name="Google Shape;17313;p583"/>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314" name="Google Shape;17314;p583"/>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315" name="Google Shape;17315;p583"/>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316" name="Google Shape;17316;p583"/>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317" name="Google Shape;17317;p583"/>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318" name="Google Shape;17318;p583"/>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
        <p:nvSpPr>
          <p:cNvPr id="17319" name="Google Shape;17319;p583"/>
          <p:cNvSpPr txBox="1"/>
          <p:nvPr/>
        </p:nvSpPr>
        <p:spPr>
          <a:xfrm>
            <a:off x="5791200" y="5070475"/>
            <a:ext cx="2468563"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Verursacht Iriszysten</a:t>
            </a:r>
            <a:endParaRPr/>
          </a:p>
        </p:txBody>
      </p:sp>
      <p:sp>
        <p:nvSpPr>
          <p:cNvPr id="17320" name="Google Shape;17320;p583"/>
          <p:cNvSpPr txBox="1"/>
          <p:nvPr/>
        </p:nvSpPr>
        <p:spPr>
          <a:xfrm>
            <a:off x="2905125" y="2155825"/>
            <a:ext cx="1605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r>
              <a:rPr b="0" i="0" lang="en-US" sz="1200" u="none" cap="none" strike="noStrike">
                <a:solidFill>
                  <a:schemeClr val="dk1"/>
                </a:solidFill>
                <a:latin typeface="Arial"/>
                <a:ea typeface="Arial"/>
                <a:cs typeface="Arial"/>
                <a:sym typeface="Arial"/>
              </a:rPr>
              <a:t> </a:t>
            </a:r>
            <a:endParaRPr/>
          </a:p>
        </p:txBody>
      </p:sp>
      <p:sp>
        <p:nvSpPr>
          <p:cNvPr id="17321" name="Google Shape;17321;p583"/>
          <p:cNvSpPr txBox="1"/>
          <p:nvPr/>
        </p:nvSpPr>
        <p:spPr>
          <a:xfrm>
            <a:off x="2901950" y="2978150"/>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 </a:t>
            </a:r>
            <a:r>
              <a:rPr b="0" i="0" lang="en-US" sz="1200" u="none" cap="none" strike="noStrike">
                <a:solidFill>
                  <a:srgbClr val="0000FF"/>
                </a:solidFill>
                <a:latin typeface="Arial"/>
                <a:ea typeface="Arial"/>
                <a:cs typeface="Arial"/>
                <a:sym typeface="Arial"/>
              </a:rPr>
              <a:t>Verursacht häufig gastrointestinale Probleme und Hypokaliämie. </a:t>
            </a:r>
            <a:endParaRPr/>
          </a:p>
        </p:txBody>
      </p:sp>
      <p:sp>
        <p:nvSpPr>
          <p:cNvPr id="17322" name="Google Shape;17322;p583"/>
          <p:cNvSpPr txBox="1"/>
          <p:nvPr/>
        </p:nvSpPr>
        <p:spPr>
          <a:xfrm>
            <a:off x="2905125" y="1419225"/>
            <a:ext cx="4257675"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a:t>
            </a:r>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4" name="Shape 1004"/>
        <p:cNvGrpSpPr/>
        <p:nvPr/>
      </p:nvGrpSpPr>
      <p:grpSpPr>
        <a:xfrm>
          <a:off x="0" y="0"/>
          <a:ext cx="0" cy="0"/>
          <a:chOff x="0" y="0"/>
          <a:chExt cx="0" cy="0"/>
        </a:xfrm>
      </p:grpSpPr>
      <p:sp>
        <p:nvSpPr>
          <p:cNvPr id="1005" name="Google Shape;1005;p6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006" name="Google Shape;1006;p6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07" name="Google Shape;1007;p62"/>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008" name="Google Shape;1008;p62"/>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009" name="Google Shape;1009;p62"/>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010" name="Google Shape;1010;p62"/>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011" name="Google Shape;1011;p62"/>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012" name="Google Shape;1012;p62"/>
          <p:cNvSpPr txBox="1"/>
          <p:nvPr/>
        </p:nvSpPr>
        <p:spPr>
          <a:xfrm>
            <a:off x="3176588" y="3619500"/>
            <a:ext cx="5670600" cy="1195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Durch welchen Mechanismus wird die Hornhaut </a:t>
            </a:r>
            <a:r>
              <a:rPr i="1" lang="en-US" sz="1200">
                <a:solidFill>
                  <a:schemeClr val="dk1"/>
                </a:solidFill>
              </a:rPr>
              <a:t>geschädigt</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Genau wie bei der Sklera – sie ist biegsam/elastisch. Ein anhaltend erhöhter Augeninnendruck führt zu ihrer </a:t>
            </a:r>
            <a:r>
              <a:rPr lang="en-US" sz="1200">
                <a:solidFill>
                  <a:schemeClr val="dk1"/>
                </a:solidFill>
              </a:rPr>
              <a:t>Dehnung</a:t>
            </a:r>
            <a:r>
              <a:rPr b="0" i="0" lang="en-US" sz="1200" u="none" cap="none" strike="noStrike">
                <a:solidFill>
                  <a:schemeClr val="dk1"/>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drei klassischen Hornhautzeichen?</a:t>
            </a:r>
            <a:endParaRPr/>
          </a:p>
        </p:txBody>
      </p:sp>
      <p:sp>
        <p:nvSpPr>
          <p:cNvPr id="1013" name="Google Shape;1013;p62"/>
          <p:cNvSpPr/>
          <p:nvPr/>
        </p:nvSpPr>
        <p:spPr>
          <a:xfrm>
            <a:off x="4133040" y="4595581"/>
            <a:ext cx="2286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1014" name="Google Shape;1014;p6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15" name="Google Shape;1015;p62"/>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016" name="Google Shape;1016;p6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017" name="Google Shape;1017;p6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5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26" name="Shape 17326"/>
        <p:cNvGrpSpPr/>
        <p:nvPr/>
      </p:nvGrpSpPr>
      <p:grpSpPr>
        <a:xfrm>
          <a:off x="0" y="0"/>
          <a:ext cx="0" cy="0"/>
          <a:chOff x="0" y="0"/>
          <a:chExt cx="0" cy="0"/>
        </a:xfrm>
      </p:grpSpPr>
      <p:sp>
        <p:nvSpPr>
          <p:cNvPr id="17327" name="Google Shape;17327;p584"/>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328" name="Google Shape;17328;p58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329" name="Google Shape;17329;p584"/>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330" name="Google Shape;17330;p584"/>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7331" name="Google Shape;17331;p584"/>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332" name="Google Shape;17332;p584"/>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333" name="Google Shape;17333;p584"/>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334" name="Google Shape;17334;p584"/>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335" name="Google Shape;17335;p584"/>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336" name="Google Shape;17336;p584"/>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337" name="Google Shape;17337;p584"/>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338" name="Google Shape;17338;p584"/>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339" name="Google Shape;17339;p584"/>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340" name="Google Shape;17340;p584"/>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341" name="Google Shape;17341;p584"/>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342" name="Google Shape;17342;p584"/>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343" name="Google Shape;17343;p584"/>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344" name="Google Shape;17344;p584"/>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
        <p:nvSpPr>
          <p:cNvPr id="17345" name="Google Shape;17345;p584"/>
          <p:cNvSpPr txBox="1"/>
          <p:nvPr/>
        </p:nvSpPr>
        <p:spPr>
          <a:xfrm>
            <a:off x="5791200" y="5070475"/>
            <a:ext cx="2468563"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Verursacht Iriszysten</a:t>
            </a:r>
            <a:endParaRPr/>
          </a:p>
        </p:txBody>
      </p:sp>
      <p:sp>
        <p:nvSpPr>
          <p:cNvPr id="17346" name="Google Shape;17346;p584"/>
          <p:cNvSpPr txBox="1"/>
          <p:nvPr/>
        </p:nvSpPr>
        <p:spPr>
          <a:xfrm>
            <a:off x="2905125" y="2155825"/>
            <a:ext cx="1605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r>
              <a:rPr b="0" i="0" lang="en-US" sz="1200" u="none" cap="none" strike="noStrike">
                <a:solidFill>
                  <a:schemeClr val="dk1"/>
                </a:solidFill>
                <a:latin typeface="Arial"/>
                <a:ea typeface="Arial"/>
                <a:cs typeface="Arial"/>
                <a:sym typeface="Arial"/>
              </a:rPr>
              <a:t> </a:t>
            </a:r>
            <a:endParaRPr/>
          </a:p>
        </p:txBody>
      </p:sp>
      <p:sp>
        <p:nvSpPr>
          <p:cNvPr id="17347" name="Google Shape;17347;p584"/>
          <p:cNvSpPr txBox="1"/>
          <p:nvPr/>
        </p:nvSpPr>
        <p:spPr>
          <a:xfrm>
            <a:off x="2901950" y="2978150"/>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 </a:t>
            </a:r>
            <a:r>
              <a:rPr b="0" i="0" lang="en-US" sz="1200" u="none" cap="none" strike="noStrike">
                <a:solidFill>
                  <a:srgbClr val="0000FF"/>
                </a:solidFill>
                <a:latin typeface="Arial"/>
                <a:ea typeface="Arial"/>
                <a:cs typeface="Arial"/>
                <a:sym typeface="Arial"/>
              </a:rPr>
              <a:t>Verursacht häufig gastrointestinale Probleme und Hypokaliämie. </a:t>
            </a:r>
            <a:endParaRPr/>
          </a:p>
        </p:txBody>
      </p:sp>
      <p:sp>
        <p:nvSpPr>
          <p:cNvPr id="17348" name="Google Shape;17348;p584"/>
          <p:cNvSpPr txBox="1"/>
          <p:nvPr/>
        </p:nvSpPr>
        <p:spPr>
          <a:xfrm>
            <a:off x="2905125" y="1419225"/>
            <a:ext cx="4257675"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a:t>
            </a:r>
            <a:endParaRPr/>
          </a:p>
        </p:txBody>
      </p:sp>
      <p:sp>
        <p:nvSpPr>
          <p:cNvPr id="17349" name="Google Shape;17349;p584"/>
          <p:cNvSpPr txBox="1"/>
          <p:nvPr/>
        </p:nvSpPr>
        <p:spPr>
          <a:xfrm>
            <a:off x="2911475" y="5662613"/>
            <a:ext cx="1812925"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Verursacht Iriszysten</a:t>
            </a:r>
            <a:endParaRPr/>
          </a:p>
        </p:txBody>
      </p:sp>
    </p:spTree>
  </p:cSld>
  <p:clrMapOvr>
    <a:masterClrMapping/>
  </p:clrMapOvr>
</p:sld>
</file>

<file path=ppt/slides/slide5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53" name="Shape 17353"/>
        <p:cNvGrpSpPr/>
        <p:nvPr/>
      </p:nvGrpSpPr>
      <p:grpSpPr>
        <a:xfrm>
          <a:off x="0" y="0"/>
          <a:ext cx="0" cy="0"/>
          <a:chOff x="0" y="0"/>
          <a:chExt cx="0" cy="0"/>
        </a:xfrm>
      </p:grpSpPr>
      <p:sp>
        <p:nvSpPr>
          <p:cNvPr id="17354" name="Google Shape;17354;p585"/>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355" name="Google Shape;17355;p58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356" name="Google Shape;17356;p585"/>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357" name="Google Shape;17357;p585"/>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7358" name="Google Shape;17358;p585"/>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359" name="Google Shape;17359;p585"/>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7360" name="Google Shape;17360;p585"/>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7361" name="Google Shape;17361;p585"/>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7362" name="Google Shape;17362;p585"/>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7363" name="Google Shape;17363;p585"/>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7364" name="Google Shape;17364;p585"/>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7365" name="Google Shape;17365;p585"/>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„Kontraindiziert bei Kindern unter 2 Jahren“</a:t>
            </a:r>
            <a:endParaRPr/>
          </a:p>
        </p:txBody>
      </p:sp>
      <p:sp>
        <p:nvSpPr>
          <p:cNvPr id="17366" name="Google Shape;17366;p585"/>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Patienten mit hohem Risiko für einen Sehverlust anwenden“ </a:t>
            </a:r>
            <a:endParaRPr/>
          </a:p>
        </p:txBody>
      </p:sp>
      <p:sp>
        <p:nvSpPr>
          <p:cNvPr id="17367" name="Google Shape;17367;p585"/>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„Nur bei </a:t>
            </a:r>
            <a:r>
              <a:rPr lang="en-US" sz="1200">
                <a:solidFill>
                  <a:srgbClr val="0000FF"/>
                </a:solidFill>
                <a:latin typeface="Caveat"/>
                <a:ea typeface="Caveat"/>
                <a:cs typeface="Caveat"/>
                <a:sym typeface="Caveat"/>
              </a:rPr>
              <a:t>aphak</a:t>
            </a:r>
            <a:r>
              <a:rPr b="0" i="0" lang="en-US" sz="1200" u="none" cap="none" strike="noStrike">
                <a:solidFill>
                  <a:srgbClr val="0000FF"/>
                </a:solidFill>
                <a:latin typeface="Caveat"/>
                <a:ea typeface="Caveat"/>
                <a:cs typeface="Caveat"/>
                <a:sym typeface="Caveat"/>
              </a:rPr>
              <a:t>em Glaukom anwenden“ </a:t>
            </a:r>
            <a:endParaRPr/>
          </a:p>
        </p:txBody>
      </p:sp>
      <p:sp>
        <p:nvSpPr>
          <p:cNvPr id="17368" name="Google Shape;17368;p585"/>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„Wirkt gut bei älteren Kindern, nicht bei jüngeren“ </a:t>
            </a:r>
            <a:endParaRPr/>
          </a:p>
        </p:txBody>
      </p:sp>
      <p:sp>
        <p:nvSpPr>
          <p:cNvPr id="17369" name="Google Shape;17369;p585"/>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„Hervorragende Erstlinientherapie“ </a:t>
            </a:r>
            <a:endParaRPr/>
          </a:p>
        </p:txBody>
      </p:sp>
      <p:sp>
        <p:nvSpPr>
          <p:cNvPr id="17370" name="Google Shape;17370;p585"/>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Caveat"/>
                <a:ea typeface="Caveat"/>
                <a:cs typeface="Caveat"/>
                <a:sym typeface="Caveat"/>
              </a:rPr>
              <a:t>„Mit Vorsicht anwenden.“ </a:t>
            </a:r>
            <a:endParaRPr/>
          </a:p>
        </p:txBody>
      </p:sp>
      <p:sp>
        <p:nvSpPr>
          <p:cNvPr id="17371" name="Google Shape;17371;p585"/>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Gutes Nebenwirkungsprofil </a:t>
            </a:r>
            <a:endParaRPr/>
          </a:p>
        </p:txBody>
      </p:sp>
      <p:sp>
        <p:nvSpPr>
          <p:cNvPr id="17372" name="Google Shape;17372;p585"/>
          <p:cNvSpPr txBox="1"/>
          <p:nvPr/>
        </p:nvSpPr>
        <p:spPr>
          <a:xfrm>
            <a:off x="2905125" y="2155825"/>
            <a:ext cx="1605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r>
              <a:rPr b="0" i="0" lang="en-US" sz="1200" u="none" cap="none" strike="noStrike">
                <a:solidFill>
                  <a:schemeClr val="dk1"/>
                </a:solidFill>
                <a:latin typeface="Arial"/>
                <a:ea typeface="Arial"/>
                <a:cs typeface="Arial"/>
                <a:sym typeface="Arial"/>
              </a:rPr>
              <a:t> </a:t>
            </a:r>
            <a:endParaRPr/>
          </a:p>
        </p:txBody>
      </p:sp>
      <p:sp>
        <p:nvSpPr>
          <p:cNvPr id="17373" name="Google Shape;17373;p585"/>
          <p:cNvSpPr txBox="1"/>
          <p:nvPr/>
        </p:nvSpPr>
        <p:spPr>
          <a:xfrm>
            <a:off x="2901950" y="2978150"/>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auf ein SJS</a:t>
            </a:r>
            <a:r>
              <a:rPr b="0" i="0" lang="en-US" sz="1200" u="none" cap="none" strike="noStrike">
                <a:solidFill>
                  <a:schemeClr val="dk1"/>
                </a:solidFill>
                <a:latin typeface="Arial"/>
                <a:ea typeface="Arial"/>
                <a:cs typeface="Arial"/>
                <a:sym typeface="Arial"/>
              </a:rPr>
              <a:t> achten. </a:t>
            </a:r>
            <a:r>
              <a:rPr b="0" i="0" lang="en-US" sz="1200" u="none" cap="none" strike="noStrike">
                <a:solidFill>
                  <a:srgbClr val="0000FF"/>
                </a:solidFill>
                <a:latin typeface="Arial"/>
                <a:ea typeface="Arial"/>
                <a:cs typeface="Arial"/>
                <a:sym typeface="Arial"/>
              </a:rPr>
              <a:t>Verursacht häufig gastrointestinale Probleme und Hypokaliämie. </a:t>
            </a:r>
            <a:endParaRPr/>
          </a:p>
        </p:txBody>
      </p:sp>
      <p:sp>
        <p:nvSpPr>
          <p:cNvPr id="17374" name="Google Shape;17374;p585"/>
          <p:cNvSpPr txBox="1"/>
          <p:nvPr/>
        </p:nvSpPr>
        <p:spPr>
          <a:xfrm>
            <a:off x="2905125" y="1419225"/>
            <a:ext cx="4257675"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a:t>
            </a:r>
            <a:endParaRPr/>
          </a:p>
        </p:txBody>
      </p:sp>
      <p:sp>
        <p:nvSpPr>
          <p:cNvPr id="17375" name="Google Shape;17375;p585"/>
          <p:cNvSpPr txBox="1"/>
          <p:nvPr/>
        </p:nvSpPr>
        <p:spPr>
          <a:xfrm>
            <a:off x="2911475" y="5662613"/>
            <a:ext cx="1812925"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Verursacht Iriszysten</a:t>
            </a:r>
            <a:endParaRPr/>
          </a:p>
        </p:txBody>
      </p:sp>
      <p:sp>
        <p:nvSpPr>
          <p:cNvPr id="17376" name="Google Shape;17376;p585"/>
          <p:cNvSpPr txBox="1"/>
          <p:nvPr/>
        </p:nvSpPr>
        <p:spPr>
          <a:xfrm>
            <a:off x="2909888" y="4773613"/>
            <a:ext cx="1814512"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Mit Vorsicht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05"/>
                  </a:ext>
                </a:extLst>
              </a:rPr>
              <a:t>anwenden</a:t>
            </a:r>
            <a:endParaRPr/>
          </a:p>
        </p:txBody>
      </p:sp>
      <p:sp>
        <p:nvSpPr>
          <p:cNvPr id="17377" name="Google Shape;17377;p585"/>
          <p:cNvSpPr/>
          <p:nvPr/>
        </p:nvSpPr>
        <p:spPr>
          <a:xfrm>
            <a:off x="4870450" y="4640263"/>
            <a:ext cx="2565400" cy="623887"/>
          </a:xfrm>
          <a:prstGeom prst="left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Der letzte Punkt gehört hierhin</a:t>
            </a:r>
            <a:endParaRPr/>
          </a:p>
        </p:txBody>
      </p:sp>
    </p:spTree>
  </p:cSld>
  <p:clrMapOvr>
    <a:masterClrMapping/>
  </p:clrMapOvr>
</p:sld>
</file>

<file path=ppt/slides/slide5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81" name="Shape 17381"/>
        <p:cNvGrpSpPr/>
        <p:nvPr/>
      </p:nvGrpSpPr>
      <p:grpSpPr>
        <a:xfrm>
          <a:off x="0" y="0"/>
          <a:ext cx="0" cy="0"/>
          <a:chOff x="0" y="0"/>
          <a:chExt cx="0" cy="0"/>
        </a:xfrm>
      </p:grpSpPr>
      <p:sp>
        <p:nvSpPr>
          <p:cNvPr id="17382" name="Google Shape;17382;p586"/>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383" name="Google Shape;17383;p58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384" name="Google Shape;17384;p586"/>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7385" name="Google Shape;17385;p58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386" name="Google Shape;17386;p586"/>
          <p:cNvSpPr txBox="1"/>
          <p:nvPr/>
        </p:nvSpPr>
        <p:spPr>
          <a:xfrm>
            <a:off x="5335588" y="4243388"/>
            <a:ext cx="3200400" cy="8302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Jede der folgenden Aussagen ist eine wichtige Tatsache zu einer der Wirkstoffklassen. Ordnen Sie jede Aussage der entsprechenden Klasse zu.</a:t>
            </a:r>
            <a:endParaRPr/>
          </a:p>
        </p:txBody>
      </p:sp>
      <p:sp>
        <p:nvSpPr>
          <p:cNvPr id="17387" name="Google Shape;17387;p586"/>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Betablocker</a:t>
            </a:r>
            <a:endParaRPr/>
          </a:p>
        </p:txBody>
      </p:sp>
      <p:sp>
        <p:nvSpPr>
          <p:cNvPr id="17388" name="Google Shape;17388;p586"/>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Topische CAIs</a:t>
            </a:r>
            <a:endParaRPr/>
          </a:p>
        </p:txBody>
      </p:sp>
      <p:sp>
        <p:nvSpPr>
          <p:cNvPr id="17389" name="Google Shape;17389;p586"/>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Systemische CAIs</a:t>
            </a:r>
            <a:endParaRPr/>
          </a:p>
        </p:txBody>
      </p:sp>
      <p:sp>
        <p:nvSpPr>
          <p:cNvPr id="17390" name="Google Shape;17390;p586"/>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Prostaglandine</a:t>
            </a:r>
            <a:endParaRPr/>
          </a:p>
        </p:txBody>
      </p:sp>
      <p:sp>
        <p:nvSpPr>
          <p:cNvPr id="17391" name="Google Shape;17391;p586"/>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Alpha-Adrenorezeptor-Agonisten</a:t>
            </a:r>
            <a:endParaRPr b="1" i="0" sz="1800" u="none" cap="none" strike="noStrike">
              <a:solidFill>
                <a:srgbClr val="BFBFBF"/>
              </a:solidFill>
              <a:latin typeface="Arial"/>
              <a:ea typeface="Arial"/>
              <a:cs typeface="Arial"/>
              <a:sym typeface="Arial"/>
            </a:endParaRPr>
          </a:p>
        </p:txBody>
      </p:sp>
      <p:sp>
        <p:nvSpPr>
          <p:cNvPr id="17392" name="Google Shape;17392;p586"/>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Cholinerge Agonisten</a:t>
            </a:r>
            <a:endParaRPr/>
          </a:p>
        </p:txBody>
      </p:sp>
      <p:sp>
        <p:nvSpPr>
          <p:cNvPr id="17393" name="Google Shape;17393;p586"/>
          <p:cNvSpPr txBox="1"/>
          <p:nvPr/>
        </p:nvSpPr>
        <p:spPr>
          <a:xfrm>
            <a:off x="373063" y="5070475"/>
            <a:ext cx="1919287" cy="5540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„Kontraindiziert bei Kindern unter 2 Jahren“</a:t>
            </a:r>
            <a:endParaRPr/>
          </a:p>
        </p:txBody>
      </p:sp>
      <p:sp>
        <p:nvSpPr>
          <p:cNvPr id="17394" name="Google Shape;17394;p586"/>
          <p:cNvSpPr txBox="1"/>
          <p:nvPr/>
        </p:nvSpPr>
        <p:spPr>
          <a:xfrm>
            <a:off x="207963" y="3281363"/>
            <a:ext cx="2624137"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„Nur bei Patienten mit hohem Risiko für einen Sehverlust anwenden“ </a:t>
            </a:r>
            <a:endParaRPr/>
          </a:p>
        </p:txBody>
      </p:sp>
      <p:sp>
        <p:nvSpPr>
          <p:cNvPr id="17395" name="Google Shape;17395;p586"/>
          <p:cNvSpPr txBox="1"/>
          <p:nvPr/>
        </p:nvSpPr>
        <p:spPr>
          <a:xfrm>
            <a:off x="223838" y="5946775"/>
            <a:ext cx="21891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„Nur bei </a:t>
            </a:r>
            <a:r>
              <a:rPr lang="en-US" sz="1200">
                <a:solidFill>
                  <a:srgbClr val="BFBFBF"/>
                </a:solidFill>
                <a:latin typeface="Caveat"/>
                <a:ea typeface="Caveat"/>
                <a:cs typeface="Caveat"/>
                <a:sym typeface="Caveat"/>
              </a:rPr>
              <a:t>aphak</a:t>
            </a:r>
            <a:r>
              <a:rPr b="0" i="0" lang="en-US" sz="1200" u="none" cap="none" strike="noStrike">
                <a:solidFill>
                  <a:srgbClr val="BFBFBF"/>
                </a:solidFill>
                <a:latin typeface="Caveat"/>
                <a:ea typeface="Caveat"/>
                <a:cs typeface="Caveat"/>
                <a:sym typeface="Caveat"/>
              </a:rPr>
              <a:t>em Glaukom anwenden“ </a:t>
            </a:r>
            <a:endParaRPr b="0" i="0" sz="1500" u="none" cap="none" strike="noStrike">
              <a:solidFill>
                <a:srgbClr val="BFBFBF"/>
              </a:solidFill>
              <a:latin typeface="Caveat"/>
              <a:ea typeface="Caveat"/>
              <a:cs typeface="Caveat"/>
              <a:sym typeface="Caveat"/>
            </a:endParaRPr>
          </a:p>
        </p:txBody>
      </p:sp>
      <p:sp>
        <p:nvSpPr>
          <p:cNvPr id="17396" name="Google Shape;17396;p586"/>
          <p:cNvSpPr txBox="1"/>
          <p:nvPr/>
        </p:nvSpPr>
        <p:spPr>
          <a:xfrm>
            <a:off x="114300" y="4198938"/>
            <a:ext cx="2622550" cy="5540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„Wirkt gut bei älteren Kindern, nicht bei jüngeren“ </a:t>
            </a:r>
            <a:endParaRPr/>
          </a:p>
        </p:txBody>
      </p:sp>
      <p:sp>
        <p:nvSpPr>
          <p:cNvPr id="17397" name="Google Shape;17397;p586"/>
          <p:cNvSpPr txBox="1"/>
          <p:nvPr/>
        </p:nvSpPr>
        <p:spPr>
          <a:xfrm>
            <a:off x="120650" y="2443163"/>
            <a:ext cx="2647950"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„Hervorragende Erstlinientherapie“ </a:t>
            </a:r>
            <a:endParaRPr/>
          </a:p>
        </p:txBody>
      </p:sp>
      <p:sp>
        <p:nvSpPr>
          <p:cNvPr id="17398" name="Google Shape;17398;p586"/>
          <p:cNvSpPr txBox="1"/>
          <p:nvPr/>
        </p:nvSpPr>
        <p:spPr>
          <a:xfrm>
            <a:off x="349250" y="1711325"/>
            <a:ext cx="2265363"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Caveat"/>
                <a:ea typeface="Caveat"/>
                <a:cs typeface="Caveat"/>
                <a:sym typeface="Caveat"/>
              </a:rPr>
              <a:t>„Mit Vorsicht anwenden.“ </a:t>
            </a:r>
            <a:endParaRPr/>
          </a:p>
        </p:txBody>
      </p:sp>
      <p:sp>
        <p:nvSpPr>
          <p:cNvPr id="17399" name="Google Shape;17399;p586"/>
          <p:cNvSpPr txBox="1"/>
          <p:nvPr/>
        </p:nvSpPr>
        <p:spPr>
          <a:xfrm>
            <a:off x="2895600" y="3873500"/>
            <a:ext cx="22860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Gutes Nebenwirkungsprofil </a:t>
            </a:r>
            <a:endParaRPr/>
          </a:p>
        </p:txBody>
      </p:sp>
      <p:sp>
        <p:nvSpPr>
          <p:cNvPr id="17400" name="Google Shape;17400;p586"/>
          <p:cNvSpPr txBox="1"/>
          <p:nvPr/>
        </p:nvSpPr>
        <p:spPr>
          <a:xfrm>
            <a:off x="2905125" y="2155825"/>
            <a:ext cx="1605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Achten Sie </a:t>
            </a:r>
            <a:r>
              <a:rPr lang="en-US" sz="1200">
                <a:solidFill>
                  <a:srgbClr val="BFBFBF"/>
                </a:solidFill>
              </a:rPr>
              <a:t>auf ein SJS</a:t>
            </a:r>
            <a:r>
              <a:rPr b="0" i="0" lang="en-US" sz="1200" u="none" cap="none" strike="noStrike">
                <a:solidFill>
                  <a:srgbClr val="BFBFBF"/>
                </a:solidFill>
                <a:latin typeface="Arial"/>
                <a:ea typeface="Arial"/>
                <a:cs typeface="Arial"/>
                <a:sym typeface="Arial"/>
              </a:rPr>
              <a:t> </a:t>
            </a:r>
            <a:endParaRPr/>
          </a:p>
        </p:txBody>
      </p:sp>
      <p:sp>
        <p:nvSpPr>
          <p:cNvPr id="17401" name="Google Shape;17401;p586"/>
          <p:cNvSpPr txBox="1"/>
          <p:nvPr/>
        </p:nvSpPr>
        <p:spPr>
          <a:xfrm>
            <a:off x="2901950" y="2978150"/>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auf ein SJS</a:t>
            </a:r>
            <a:r>
              <a:rPr b="0" i="0" lang="en-US" sz="1200" u="none" cap="none" strike="noStrike">
                <a:solidFill>
                  <a:srgbClr val="BFBFBF"/>
                </a:solidFill>
                <a:latin typeface="Arial"/>
                <a:ea typeface="Arial"/>
                <a:cs typeface="Arial"/>
                <a:sym typeface="Arial"/>
              </a:rPr>
              <a:t> achten. Verursacht häufig gastrointestinale Probleme und Hypokaliämie. </a:t>
            </a:r>
            <a:endParaRPr/>
          </a:p>
        </p:txBody>
      </p:sp>
      <p:sp>
        <p:nvSpPr>
          <p:cNvPr id="17402" name="Google Shape;17402;p586"/>
          <p:cNvSpPr txBox="1"/>
          <p:nvPr/>
        </p:nvSpPr>
        <p:spPr>
          <a:xfrm>
            <a:off x="2905125" y="1419225"/>
            <a:ext cx="4257675"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Bei Asthma, Bradykardie und Hypotonie vermeiden</a:t>
            </a:r>
            <a:endParaRPr/>
          </a:p>
        </p:txBody>
      </p:sp>
      <p:sp>
        <p:nvSpPr>
          <p:cNvPr id="17403" name="Google Shape;17403;p586"/>
          <p:cNvSpPr txBox="1"/>
          <p:nvPr/>
        </p:nvSpPr>
        <p:spPr>
          <a:xfrm>
            <a:off x="2911475" y="5662613"/>
            <a:ext cx="1812925"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Verursacht Iriszysten</a:t>
            </a:r>
            <a:endParaRPr/>
          </a:p>
        </p:txBody>
      </p:sp>
      <p:sp>
        <p:nvSpPr>
          <p:cNvPr id="17404" name="Google Shape;17404;p586"/>
          <p:cNvSpPr txBox="1"/>
          <p:nvPr/>
        </p:nvSpPr>
        <p:spPr>
          <a:xfrm>
            <a:off x="2909888" y="4773613"/>
            <a:ext cx="1814512"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Mit Vorsicht anwenden</a:t>
            </a:r>
            <a:endParaRPr/>
          </a:p>
        </p:txBody>
      </p:sp>
      <p:sp>
        <p:nvSpPr>
          <p:cNvPr id="17405" name="Google Shape;17405;p586"/>
          <p:cNvSpPr txBox="1"/>
          <p:nvPr/>
        </p:nvSpPr>
        <p:spPr>
          <a:xfrm>
            <a:off x="1677988" y="3008313"/>
            <a:ext cx="5788025" cy="1570037"/>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Weitere Informationen zur medikamentösen Behandlung des kindlichen Glaukoms finden Sie in der Folienreihe </a:t>
            </a:r>
            <a:r>
              <a:rPr b="0" i="0" lang="en-US" sz="1200" u="none" cap="none" strike="noStrike">
                <a:solidFill>
                  <a:schemeClr val="dk1"/>
                </a:solidFill>
                <a:latin typeface="Arial"/>
                <a:ea typeface="Arial"/>
                <a:cs typeface="Arial"/>
                <a:sym typeface="Arial"/>
              </a:rPr>
              <a:t>G3. </a:t>
            </a:r>
            <a:r>
              <a:rPr b="0" i="1" lang="en-US" sz="1200" u="none" cap="none" strike="noStrike">
                <a:solidFill>
                  <a:srgbClr val="0000FF"/>
                </a:solidFill>
                <a:latin typeface="Arial"/>
                <a:ea typeface="Arial"/>
                <a:cs typeface="Arial"/>
                <a:sym typeface="Arial"/>
              </a:rPr>
              <a:t>Als Nächstes betrachten wir die </a:t>
            </a:r>
            <a:r>
              <a:rPr b="0" i="1" lang="en-US" sz="1200" u="none" cap="none" strike="noStrike">
                <a:solidFill>
                  <a:srgbClr val="FF0000"/>
                </a:solidFill>
                <a:latin typeface="Arial"/>
                <a:ea typeface="Arial"/>
                <a:cs typeface="Arial"/>
                <a:sym typeface="Arial"/>
              </a:rPr>
              <a:t>chirurgische Behandlung </a:t>
            </a:r>
            <a:r>
              <a:rPr b="0" i="1" lang="en-US" sz="1200" u="none" cap="none" strike="noStrike">
                <a:solidFill>
                  <a:srgbClr val="0000FF"/>
                </a:solidFill>
                <a:latin typeface="Arial"/>
                <a:ea typeface="Arial"/>
                <a:cs typeface="Arial"/>
                <a:sym typeface="Arial"/>
              </a:rPr>
              <a:t>des kindlichen Glaukoms.</a:t>
            </a:r>
            <a:endParaRPr/>
          </a:p>
        </p:txBody>
      </p:sp>
      <p:sp>
        <p:nvSpPr>
          <p:cNvPr id="17406" name="Google Shape;17406;p586"/>
          <p:cNvSpPr/>
          <p:nvPr/>
        </p:nvSpPr>
        <p:spPr>
          <a:xfrm>
            <a:off x="4870450" y="4643438"/>
            <a:ext cx="2565400" cy="623887"/>
          </a:xfrm>
          <a:prstGeom prst="leftArrow">
            <a:avLst>
              <a:gd fmla="val 50000" name="adj1"/>
              <a:gd fmla="val 50000" name="adj2"/>
            </a:avLst>
          </a:prstGeom>
          <a:solidFill>
            <a:srgbClr val="D8D8D8"/>
          </a:solidFill>
          <a:ln cap="flat" cmpd="sng" w="25400">
            <a:solidFill>
              <a:srgbClr val="A5A5A5"/>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Das letzte Bild kommt hierhin</a:t>
            </a:r>
            <a:endParaRPr/>
          </a:p>
        </p:txBody>
      </p:sp>
    </p:spTree>
  </p:cSld>
  <p:clrMapOvr>
    <a:masterClrMapping/>
  </p:clrMapOvr>
</p:sld>
</file>

<file path=ppt/slides/slide5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10" name="Shape 17410"/>
        <p:cNvGrpSpPr/>
        <p:nvPr/>
      </p:nvGrpSpPr>
      <p:grpSpPr>
        <a:xfrm>
          <a:off x="0" y="0"/>
          <a:ext cx="0" cy="0"/>
          <a:chOff x="0" y="0"/>
          <a:chExt cx="0" cy="0"/>
        </a:xfrm>
      </p:grpSpPr>
      <p:sp>
        <p:nvSpPr>
          <p:cNvPr id="17411" name="Google Shape;17411;p58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12" name="Google Shape;17412;p587"/>
          <p:cNvSpPr txBox="1"/>
          <p:nvPr/>
        </p:nvSpPr>
        <p:spPr>
          <a:xfrm>
            <a:off x="457200" y="1163638"/>
            <a:ext cx="7086600" cy="9239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 Eingriffe mit Beteiligung der Bindehaut </a:t>
            </a:r>
            <a:r>
              <a:rPr b="0" i="1" lang="en-US" sz="1200" u="none" cap="none" strike="noStrike">
                <a:solidFill>
                  <a:schemeClr val="dk1"/>
                </a:solidFill>
                <a:latin typeface="Arial"/>
                <a:ea typeface="Arial"/>
                <a:cs typeface="Arial"/>
                <a:sym typeface="Arial"/>
              </a:rPr>
              <a:t>vs. </a:t>
            </a:r>
            <a:r>
              <a:rPr b="0" i="0" lang="en-US" sz="1200" u="none" cap="none" strike="noStrike">
                <a:solidFill>
                  <a:schemeClr val="dk1"/>
                </a:solidFill>
                <a:latin typeface="Arial"/>
                <a:ea typeface="Arial"/>
                <a:cs typeface="Arial"/>
                <a:sym typeface="Arial"/>
              </a:rPr>
              <a:t>Eingriffe unter Schonung der Bindehaut </a:t>
            </a:r>
            <a:endParaRPr/>
          </a:p>
        </p:txBody>
      </p:sp>
      <p:sp>
        <p:nvSpPr>
          <p:cNvPr id="17413" name="Google Shape;17413;p587"/>
          <p:cNvSpPr/>
          <p:nvPr/>
        </p:nvSpPr>
        <p:spPr>
          <a:xfrm>
            <a:off x="6477000" y="1631950"/>
            <a:ext cx="1752600" cy="533400"/>
          </a:xfrm>
          <a:prstGeom prst="leftArrow">
            <a:avLst>
              <a:gd fmla="val 50000" name="adj1"/>
              <a:gd fmla="val 50000" name="adj2"/>
            </a:avLst>
          </a:prstGeom>
          <a:solidFill>
            <a:srgbClr val="FFFF84"/>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Was wird bevorzugt?</a:t>
            </a:r>
            <a:endParaRPr/>
          </a:p>
        </p:txBody>
      </p:sp>
      <p:sp>
        <p:nvSpPr>
          <p:cNvPr id="17414" name="Google Shape;17414;p58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18" name="Shape 17418"/>
        <p:cNvGrpSpPr/>
        <p:nvPr/>
      </p:nvGrpSpPr>
      <p:grpSpPr>
        <a:xfrm>
          <a:off x="0" y="0"/>
          <a:ext cx="0" cy="0"/>
          <a:chOff x="0" y="0"/>
          <a:chExt cx="0" cy="0"/>
        </a:xfrm>
      </p:grpSpPr>
      <p:sp>
        <p:nvSpPr>
          <p:cNvPr id="17419" name="Google Shape;17419;p58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20" name="Google Shape;17420;p588"/>
          <p:cNvSpPr txBox="1"/>
          <p:nvPr/>
        </p:nvSpPr>
        <p:spPr>
          <a:xfrm>
            <a:off x="457200" y="1163638"/>
            <a:ext cx="7086600" cy="9239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 Eingriffe mit Beteiligung der Bindehaut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Bindehaut </a:t>
            </a:r>
            <a:endParaRPr/>
          </a:p>
        </p:txBody>
      </p:sp>
      <p:sp>
        <p:nvSpPr>
          <p:cNvPr id="17421" name="Google Shape;17421;p588"/>
          <p:cNvSpPr/>
          <p:nvPr/>
        </p:nvSpPr>
        <p:spPr>
          <a:xfrm>
            <a:off x="6477000" y="1631950"/>
            <a:ext cx="1752600" cy="533400"/>
          </a:xfrm>
          <a:prstGeom prst="leftArrow">
            <a:avLst>
              <a:gd fmla="val 50000" name="adj1"/>
              <a:gd fmla="val 50000" name="adj2"/>
            </a:avLst>
          </a:prstGeom>
          <a:solidFill>
            <a:srgbClr val="FFFF84"/>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Was wird bevorzugt?</a:t>
            </a:r>
            <a:endParaRPr/>
          </a:p>
        </p:txBody>
      </p:sp>
      <p:sp>
        <p:nvSpPr>
          <p:cNvPr id="17422" name="Google Shape;17422;p588"/>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Tree>
  </p:cSld>
  <p:clrMapOvr>
    <a:masterClrMapping/>
  </p:clrMapOvr>
</p:sld>
</file>

<file path=ppt/slides/slide5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26" name="Shape 17426"/>
        <p:cNvGrpSpPr/>
        <p:nvPr/>
      </p:nvGrpSpPr>
      <p:grpSpPr>
        <a:xfrm>
          <a:off x="0" y="0"/>
          <a:ext cx="0" cy="0"/>
          <a:chOff x="0" y="0"/>
          <a:chExt cx="0" cy="0"/>
        </a:xfrm>
      </p:grpSpPr>
      <p:sp>
        <p:nvSpPr>
          <p:cNvPr id="17427" name="Google Shape;17427;p58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28" name="Google Shape;17428;p589"/>
          <p:cNvSpPr txBox="1"/>
          <p:nvPr/>
        </p:nvSpPr>
        <p:spPr>
          <a:xfrm>
            <a:off x="457200" y="1163638"/>
            <a:ext cx="70866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extLst>
                  <a:ext uri="http://customooxmlschemas.google.com/">
                    <go:slidesCustomData xmlns:go="http://customooxmlschemas.google.com/" textRoundtripDataId="106"/>
                  </a:ext>
                </a:extLst>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--Verfahren mit Implantaten </a:t>
            </a:r>
            <a:r>
              <a:rPr b="0" i="1" lang="en-US" sz="1200" u="none" cap="none" strike="noStrike">
                <a:solidFill>
                  <a:schemeClr val="dk1"/>
                </a:solidFill>
                <a:latin typeface="Arial"/>
                <a:ea typeface="Arial"/>
                <a:cs typeface="Arial"/>
                <a:sym typeface="Arial"/>
              </a:rPr>
              <a:t>vs. </a:t>
            </a:r>
            <a:r>
              <a:rPr b="0" i="0" lang="en-US" sz="1200" u="none" cap="none" strike="noStrike">
                <a:solidFill>
                  <a:schemeClr val="dk1"/>
                </a:solidFill>
                <a:latin typeface="Arial"/>
                <a:ea typeface="Arial"/>
                <a:cs typeface="Arial"/>
                <a:sym typeface="Arial"/>
              </a:rPr>
              <a:t>Verfahren ohne Implantate</a:t>
            </a:r>
            <a:endParaRPr/>
          </a:p>
        </p:txBody>
      </p:sp>
      <p:sp>
        <p:nvSpPr>
          <p:cNvPr id="17429" name="Google Shape;17429;p589"/>
          <p:cNvSpPr/>
          <p:nvPr/>
        </p:nvSpPr>
        <p:spPr>
          <a:xfrm>
            <a:off x="7240588" y="1925638"/>
            <a:ext cx="1752600" cy="533400"/>
          </a:xfrm>
          <a:prstGeom prst="leftArrow">
            <a:avLst>
              <a:gd fmla="val 50000" name="adj1"/>
              <a:gd fmla="val 50000" name="adj2"/>
            </a:avLst>
          </a:prstGeom>
          <a:solidFill>
            <a:srgbClr val="FFFF84"/>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Was wird bevorzugt?</a:t>
            </a:r>
            <a:endParaRPr/>
          </a:p>
        </p:txBody>
      </p:sp>
      <p:sp>
        <p:nvSpPr>
          <p:cNvPr id="17430" name="Google Shape;17430;p589"/>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Tree>
  </p:cSld>
  <p:clrMapOvr>
    <a:masterClrMapping/>
  </p:clrMapOvr>
</p:sld>
</file>

<file path=ppt/slides/slide5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34" name="Shape 17434"/>
        <p:cNvGrpSpPr/>
        <p:nvPr/>
      </p:nvGrpSpPr>
      <p:grpSpPr>
        <a:xfrm>
          <a:off x="0" y="0"/>
          <a:ext cx="0" cy="0"/>
          <a:chOff x="0" y="0"/>
          <a:chExt cx="0" cy="0"/>
        </a:xfrm>
      </p:grpSpPr>
      <p:sp>
        <p:nvSpPr>
          <p:cNvPr id="17435" name="Google Shape;17435;p59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36" name="Google Shape;17436;p590"/>
          <p:cNvSpPr txBox="1"/>
          <p:nvPr/>
        </p:nvSpPr>
        <p:spPr>
          <a:xfrm>
            <a:off x="457200" y="1163638"/>
            <a:ext cx="70866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p:txBody>
      </p:sp>
      <p:sp>
        <p:nvSpPr>
          <p:cNvPr id="17437" name="Google Shape;17437;p590"/>
          <p:cNvSpPr/>
          <p:nvPr/>
        </p:nvSpPr>
        <p:spPr>
          <a:xfrm>
            <a:off x="7240588" y="1925638"/>
            <a:ext cx="1752600" cy="533400"/>
          </a:xfrm>
          <a:prstGeom prst="leftArrow">
            <a:avLst>
              <a:gd fmla="val 50000" name="adj1"/>
              <a:gd fmla="val 50000" name="adj2"/>
            </a:avLst>
          </a:prstGeom>
          <a:solidFill>
            <a:srgbClr val="FFFF84"/>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Was wird bevorzugt?</a:t>
            </a:r>
            <a:endParaRPr/>
          </a:p>
        </p:txBody>
      </p:sp>
      <p:sp>
        <p:nvSpPr>
          <p:cNvPr id="17438" name="Google Shape;17438;p590"/>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Tree>
  </p:cSld>
  <p:clrMapOvr>
    <a:masterClrMapping/>
  </p:clrMapOvr>
</p:sld>
</file>

<file path=ppt/slides/slide5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42" name="Shape 17442"/>
        <p:cNvGrpSpPr/>
        <p:nvPr/>
      </p:nvGrpSpPr>
      <p:grpSpPr>
        <a:xfrm>
          <a:off x="0" y="0"/>
          <a:ext cx="0" cy="0"/>
          <a:chOff x="0" y="0"/>
          <a:chExt cx="0" cy="0"/>
        </a:xfrm>
      </p:grpSpPr>
      <p:sp>
        <p:nvSpPr>
          <p:cNvPr id="17443" name="Google Shape;17443;p59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44" name="Google Shape;17444;p591"/>
          <p:cNvSpPr txBox="1"/>
          <p:nvPr/>
        </p:nvSpPr>
        <p:spPr>
          <a:xfrm>
            <a:off x="457200" y="1163638"/>
            <a:ext cx="7086600" cy="949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--Verfahren mit </a:t>
            </a:r>
            <a:r>
              <a:rPr lang="en-US" sz="1200">
                <a:solidFill>
                  <a:schemeClr val="dk1"/>
                </a:solidFill>
                <a:extLst>
                  <a:ext uri="http://customooxmlschemas.google.com/">
                    <go:slidesCustomData xmlns:go="http://customooxmlschemas.google.com/" textRoundtripDataId="107"/>
                  </a:ext>
                </a:extLst>
              </a:rPr>
              <a:t>Sickerkissen-Ausbildung vs. sickerkissenfreie Verfahren</a:t>
            </a:r>
            <a:endParaRPr/>
          </a:p>
        </p:txBody>
      </p:sp>
      <p:sp>
        <p:nvSpPr>
          <p:cNvPr id="17445" name="Google Shape;17445;p591"/>
          <p:cNvSpPr/>
          <p:nvPr/>
        </p:nvSpPr>
        <p:spPr>
          <a:xfrm>
            <a:off x="5984875" y="2192338"/>
            <a:ext cx="1752600" cy="533400"/>
          </a:xfrm>
          <a:prstGeom prst="leftArrow">
            <a:avLst>
              <a:gd fmla="val 50000" name="adj1"/>
              <a:gd fmla="val 50000" name="adj2"/>
            </a:avLst>
          </a:prstGeom>
          <a:solidFill>
            <a:srgbClr val="FFFF84"/>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Was wird bevorzugt?</a:t>
            </a:r>
            <a:endParaRPr/>
          </a:p>
        </p:txBody>
      </p:sp>
      <p:sp>
        <p:nvSpPr>
          <p:cNvPr id="17446" name="Google Shape;17446;p59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50" name="Shape 17450"/>
        <p:cNvGrpSpPr/>
        <p:nvPr/>
      </p:nvGrpSpPr>
      <p:grpSpPr>
        <a:xfrm>
          <a:off x="0" y="0"/>
          <a:ext cx="0" cy="0"/>
          <a:chOff x="0" y="0"/>
          <a:chExt cx="0" cy="0"/>
        </a:xfrm>
      </p:grpSpPr>
      <p:sp>
        <p:nvSpPr>
          <p:cNvPr id="17451" name="Google Shape;17451;p59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52" name="Google Shape;17452;p592"/>
          <p:cNvSpPr txBox="1"/>
          <p:nvPr/>
        </p:nvSpPr>
        <p:spPr>
          <a:xfrm>
            <a:off x="457200" y="1163638"/>
            <a:ext cx="7086600" cy="949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p:txBody>
      </p:sp>
      <p:sp>
        <p:nvSpPr>
          <p:cNvPr id="17453" name="Google Shape;17453;p592"/>
          <p:cNvSpPr/>
          <p:nvPr/>
        </p:nvSpPr>
        <p:spPr>
          <a:xfrm>
            <a:off x="5984875" y="2192338"/>
            <a:ext cx="1752600" cy="533400"/>
          </a:xfrm>
          <a:prstGeom prst="leftArrow">
            <a:avLst>
              <a:gd fmla="val 50000" name="adj1"/>
              <a:gd fmla="val 50000" name="adj2"/>
            </a:avLst>
          </a:prstGeom>
          <a:solidFill>
            <a:srgbClr val="FFFF84"/>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Was wird bevorzugt?</a:t>
            </a:r>
            <a:endParaRPr/>
          </a:p>
        </p:txBody>
      </p:sp>
      <p:sp>
        <p:nvSpPr>
          <p:cNvPr id="17454" name="Google Shape;17454;p59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58" name="Shape 17458"/>
        <p:cNvGrpSpPr/>
        <p:nvPr/>
      </p:nvGrpSpPr>
      <p:grpSpPr>
        <a:xfrm>
          <a:off x="0" y="0"/>
          <a:ext cx="0" cy="0"/>
          <a:chOff x="0" y="0"/>
          <a:chExt cx="0" cy="0"/>
        </a:xfrm>
      </p:grpSpPr>
      <p:sp>
        <p:nvSpPr>
          <p:cNvPr id="17459" name="Google Shape;17459;p59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60" name="Google Shape;17460;p593"/>
          <p:cNvSpPr txBox="1"/>
          <p:nvPr/>
        </p:nvSpPr>
        <p:spPr>
          <a:xfrm>
            <a:off x="457200" y="1163638"/>
            <a:ext cx="7086600" cy="113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--Inzisionen mit Naht </a:t>
            </a:r>
            <a:r>
              <a:rPr b="0" i="1" lang="en-US" sz="1200" u="none" cap="none" strike="noStrike">
                <a:solidFill>
                  <a:schemeClr val="dk1"/>
                </a:solidFill>
                <a:latin typeface="Arial"/>
                <a:ea typeface="Arial"/>
                <a:cs typeface="Arial"/>
                <a:sym typeface="Arial"/>
              </a:rPr>
              <a:t>vs. </a:t>
            </a:r>
            <a:r>
              <a:rPr b="0" i="0" lang="en-US" sz="1200" u="none" cap="none" strike="noStrike">
                <a:solidFill>
                  <a:schemeClr val="dk1"/>
                </a:solidFill>
                <a:latin typeface="Arial"/>
                <a:ea typeface="Arial"/>
                <a:cs typeface="Arial"/>
                <a:sym typeface="Arial"/>
              </a:rPr>
              <a:t>Inzisionen ohne Naht</a:t>
            </a:r>
            <a:endParaRPr/>
          </a:p>
        </p:txBody>
      </p:sp>
      <p:sp>
        <p:nvSpPr>
          <p:cNvPr id="17461" name="Google Shape;17461;p593"/>
          <p:cNvSpPr/>
          <p:nvPr/>
        </p:nvSpPr>
        <p:spPr>
          <a:xfrm>
            <a:off x="5081588" y="2474913"/>
            <a:ext cx="1752600" cy="533400"/>
          </a:xfrm>
          <a:prstGeom prst="leftArrow">
            <a:avLst>
              <a:gd fmla="val 50000" name="adj1"/>
              <a:gd fmla="val 50000" name="adj2"/>
            </a:avLst>
          </a:prstGeom>
          <a:solidFill>
            <a:srgbClr val="FFFF84"/>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Was wird bevorzugt?</a:t>
            </a:r>
            <a:endParaRPr/>
          </a:p>
        </p:txBody>
      </p:sp>
      <p:sp>
        <p:nvSpPr>
          <p:cNvPr id="17462" name="Google Shape;17462;p59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1" name="Shape 1021"/>
        <p:cNvGrpSpPr/>
        <p:nvPr/>
      </p:nvGrpSpPr>
      <p:grpSpPr>
        <a:xfrm>
          <a:off x="0" y="0"/>
          <a:ext cx="0" cy="0"/>
          <a:chOff x="0" y="0"/>
          <a:chExt cx="0" cy="0"/>
        </a:xfrm>
      </p:grpSpPr>
      <p:sp>
        <p:nvSpPr>
          <p:cNvPr id="1022" name="Google Shape;1022;p6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023" name="Google Shape;1023;p6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24" name="Google Shape;1024;p63"/>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025" name="Google Shape;1025;p63"/>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026" name="Google Shape;1026;p63"/>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027" name="Google Shape;1027;p63"/>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028" name="Google Shape;1028;p63"/>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029" name="Google Shape;1029;p63"/>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Durch welchen Mechanismus wird die Hornhaut </a:t>
            </a:r>
            <a:r>
              <a:rPr i="1" lang="en-US" sz="1200">
                <a:solidFill>
                  <a:schemeClr val="dk1"/>
                </a:solidFill>
              </a:rPr>
              <a:t>geschädigt</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Genau wie bei der Sklera – sie ist biegsam/elastisch. Ein anhaltend erhöhter Augeninnendruck führt zu ihrer </a:t>
            </a:r>
            <a:r>
              <a:rPr lang="en-US" sz="1200">
                <a:solidFill>
                  <a:schemeClr val="dk1"/>
                </a:solidFill>
              </a:rPr>
              <a:t>Dehnung</a:t>
            </a:r>
            <a:r>
              <a:rPr b="0" i="0" lang="en-US" sz="1200" u="none" cap="none" strike="noStrike">
                <a:solidFill>
                  <a:schemeClr val="dk1"/>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p:txBody>
      </p:sp>
      <p:sp>
        <p:nvSpPr>
          <p:cNvPr id="1030" name="Google Shape;1030;p6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31" name="Google Shape;1031;p63"/>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032" name="Google Shape;1032;p63"/>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033" name="Google Shape;1033;p6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5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66" name="Shape 17466"/>
        <p:cNvGrpSpPr/>
        <p:nvPr/>
      </p:nvGrpSpPr>
      <p:grpSpPr>
        <a:xfrm>
          <a:off x="0" y="0"/>
          <a:ext cx="0" cy="0"/>
          <a:chOff x="0" y="0"/>
          <a:chExt cx="0" cy="0"/>
        </a:xfrm>
      </p:grpSpPr>
      <p:sp>
        <p:nvSpPr>
          <p:cNvPr id="17467" name="Google Shape;17467;p59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68" name="Google Shape;17468;p594"/>
          <p:cNvSpPr txBox="1"/>
          <p:nvPr/>
        </p:nvSpPr>
        <p:spPr>
          <a:xfrm>
            <a:off x="457200" y="1163638"/>
            <a:ext cx="7086600" cy="113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--Inzisionen mit Naht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Inzisionen ohne Naht</a:t>
            </a:r>
            <a:endParaRPr/>
          </a:p>
        </p:txBody>
      </p:sp>
      <p:sp>
        <p:nvSpPr>
          <p:cNvPr id="17469" name="Google Shape;17469;p594"/>
          <p:cNvSpPr/>
          <p:nvPr/>
        </p:nvSpPr>
        <p:spPr>
          <a:xfrm>
            <a:off x="5081588" y="2474913"/>
            <a:ext cx="1752600" cy="533400"/>
          </a:xfrm>
          <a:prstGeom prst="leftArrow">
            <a:avLst>
              <a:gd fmla="val 50000" name="adj1"/>
              <a:gd fmla="val 50000" name="adj2"/>
            </a:avLst>
          </a:prstGeom>
          <a:solidFill>
            <a:srgbClr val="FFFF84"/>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Was wird bevorzugt?</a:t>
            </a:r>
            <a:endParaRPr/>
          </a:p>
        </p:txBody>
      </p:sp>
      <p:sp>
        <p:nvSpPr>
          <p:cNvPr id="17470" name="Google Shape;17470;p59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74" name="Shape 17474"/>
        <p:cNvGrpSpPr/>
        <p:nvPr/>
      </p:nvGrpSpPr>
      <p:grpSpPr>
        <a:xfrm>
          <a:off x="0" y="0"/>
          <a:ext cx="0" cy="0"/>
          <a:chOff x="0" y="0"/>
          <a:chExt cx="0" cy="0"/>
        </a:xfrm>
      </p:grpSpPr>
      <p:sp>
        <p:nvSpPr>
          <p:cNvPr id="17475" name="Google Shape;17475;p59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76" name="Google Shape;17476;p595"/>
          <p:cNvSpPr txBox="1"/>
          <p:nvPr/>
        </p:nvSpPr>
        <p:spPr>
          <a:xfrm>
            <a:off x="457200" y="1163638"/>
            <a:ext cx="7086600" cy="1318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--Genähte Inzisionen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genähte Inzisionen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--Resorbierbares Nahtmaterial </a:t>
            </a:r>
            <a:r>
              <a:rPr b="0" i="1" lang="en-US" sz="1200" u="none" cap="none" strike="noStrike">
                <a:solidFill>
                  <a:schemeClr val="dk1"/>
                </a:solidFill>
                <a:latin typeface="Arial"/>
                <a:ea typeface="Arial"/>
                <a:cs typeface="Arial"/>
                <a:sym typeface="Arial"/>
              </a:rPr>
              <a:t>vs. </a:t>
            </a:r>
            <a:r>
              <a:rPr b="0" i="0" lang="en-US" sz="1200" u="none" cap="none" strike="noStrike">
                <a:solidFill>
                  <a:schemeClr val="dk1"/>
                </a:solidFill>
                <a:latin typeface="Arial"/>
                <a:ea typeface="Arial"/>
                <a:cs typeface="Arial"/>
                <a:sym typeface="Arial"/>
              </a:rPr>
              <a:t>nicht resorbierbares Nahtmaterial</a:t>
            </a:r>
            <a:endParaRPr/>
          </a:p>
        </p:txBody>
      </p:sp>
      <p:sp>
        <p:nvSpPr>
          <p:cNvPr id="17477" name="Google Shape;17477;p595"/>
          <p:cNvSpPr/>
          <p:nvPr/>
        </p:nvSpPr>
        <p:spPr>
          <a:xfrm>
            <a:off x="7213600" y="2743200"/>
            <a:ext cx="1752600" cy="533400"/>
          </a:xfrm>
          <a:prstGeom prst="leftArrow">
            <a:avLst>
              <a:gd fmla="val 50000" name="adj1"/>
              <a:gd fmla="val 50000" name="adj2"/>
            </a:avLst>
          </a:prstGeom>
          <a:solidFill>
            <a:srgbClr val="FFFF84"/>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Was ist vorzuziehen?</a:t>
            </a:r>
            <a:endParaRPr/>
          </a:p>
        </p:txBody>
      </p:sp>
      <p:sp>
        <p:nvSpPr>
          <p:cNvPr id="17478" name="Google Shape;17478;p59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82" name="Shape 17482"/>
        <p:cNvGrpSpPr/>
        <p:nvPr/>
      </p:nvGrpSpPr>
      <p:grpSpPr>
        <a:xfrm>
          <a:off x="0" y="0"/>
          <a:ext cx="0" cy="0"/>
          <a:chOff x="0" y="0"/>
          <a:chExt cx="0" cy="0"/>
        </a:xfrm>
      </p:grpSpPr>
      <p:sp>
        <p:nvSpPr>
          <p:cNvPr id="17483" name="Google Shape;17483;p59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84" name="Google Shape;17484;p596"/>
          <p:cNvSpPr txBox="1"/>
          <p:nvPr/>
        </p:nvSpPr>
        <p:spPr>
          <a:xfrm>
            <a:off x="457200" y="1163638"/>
            <a:ext cx="7086600" cy="1318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--Genähte Inzisionen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genähte Inzisionen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--Resorbierbares Nahtmaterial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resorbierbares Nahtmaterial</a:t>
            </a:r>
            <a:endParaRPr/>
          </a:p>
        </p:txBody>
      </p:sp>
      <p:sp>
        <p:nvSpPr>
          <p:cNvPr id="17485" name="Google Shape;17485;p596"/>
          <p:cNvSpPr/>
          <p:nvPr/>
        </p:nvSpPr>
        <p:spPr>
          <a:xfrm>
            <a:off x="7213600" y="2743200"/>
            <a:ext cx="1752600" cy="533400"/>
          </a:xfrm>
          <a:prstGeom prst="leftArrow">
            <a:avLst>
              <a:gd fmla="val 50000" name="adj1"/>
              <a:gd fmla="val 50000" name="adj2"/>
            </a:avLst>
          </a:prstGeom>
          <a:solidFill>
            <a:srgbClr val="FFFF84"/>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Was ist vorzuziehen?</a:t>
            </a:r>
            <a:endParaRPr/>
          </a:p>
        </p:txBody>
      </p:sp>
      <p:sp>
        <p:nvSpPr>
          <p:cNvPr id="17486" name="Google Shape;17486;p59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90" name="Shape 17490"/>
        <p:cNvGrpSpPr/>
        <p:nvPr/>
      </p:nvGrpSpPr>
      <p:grpSpPr>
        <a:xfrm>
          <a:off x="0" y="0"/>
          <a:ext cx="0" cy="0"/>
          <a:chOff x="0" y="0"/>
          <a:chExt cx="0" cy="0"/>
        </a:xfrm>
      </p:grpSpPr>
      <p:sp>
        <p:nvSpPr>
          <p:cNvPr id="17491" name="Google Shape;17491;p59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92" name="Google Shape;17492;p597"/>
          <p:cNvSpPr txBox="1"/>
          <p:nvPr/>
        </p:nvSpPr>
        <p:spPr>
          <a:xfrm>
            <a:off x="457200" y="1163638"/>
            <a:ext cx="7086600" cy="1965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--Genähte Inzisionen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genähte Inzisionen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--Resorbierbares Nahtmaterial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resorbierbares Nahtmaterial</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bei einem Kind eine </a:t>
            </a:r>
            <a:r>
              <a:rPr i="1" lang="en-US" sz="1200">
                <a:solidFill>
                  <a:schemeClr val="dk1"/>
                </a:solidFill>
                <a:extLst>
                  <a:ext uri="http://customooxmlschemas.google.com/">
                    <go:slidesCustomData xmlns:go="http://customooxmlschemas.google.com/" textRoundtripDataId="108"/>
                  </a:ext>
                </a:extLst>
              </a:rPr>
              <a:t>Untersuchung in Allgemeinanästhesie </a:t>
            </a:r>
            <a:r>
              <a:rPr i="1" lang="en-US" sz="1200">
                <a:solidFill>
                  <a:schemeClr val="dk1"/>
                </a:solidFill>
                <a:extLst>
                  <a:ext uri="http://customooxmlschemas.google.com/">
                    <go:slidesCustomData xmlns:go="http://customooxmlschemas.google.com/" textRoundtripDataId="109"/>
                  </a:ext>
                </a:extLst>
              </a:rPr>
              <a:t>durchgeführt wird</a:t>
            </a:r>
            <a:r>
              <a:rPr b="0" i="1" lang="en-US" sz="1200" u="none" cap="none" strike="noStrike">
                <a:solidFill>
                  <a:schemeClr val="dk1"/>
                </a:solidFill>
                <a:latin typeface="Arial"/>
                <a:ea typeface="Arial"/>
                <a:cs typeface="Arial"/>
                <a:sym typeface="Arial"/>
              </a:rPr>
              <a:t>, wie sieht dann der ideale zeitliche Abstand zwischen dieser und einer nachfolgenden Glaukomoperation aus?</a:t>
            </a:r>
            <a:endParaRPr b="0" i="0" sz="1800" u="none" cap="none" strike="noStrike">
              <a:solidFill>
                <a:schemeClr val="dk1"/>
              </a:solidFill>
              <a:latin typeface="Arial"/>
              <a:ea typeface="Arial"/>
              <a:cs typeface="Arial"/>
              <a:sym typeface="Arial"/>
            </a:endParaRPr>
          </a:p>
        </p:txBody>
      </p:sp>
      <p:sp>
        <p:nvSpPr>
          <p:cNvPr id="17493" name="Google Shape;17493;p59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97" name="Shape 17497"/>
        <p:cNvGrpSpPr/>
        <p:nvPr/>
      </p:nvGrpSpPr>
      <p:grpSpPr>
        <a:xfrm>
          <a:off x="0" y="0"/>
          <a:ext cx="0" cy="0"/>
          <a:chOff x="0" y="0"/>
          <a:chExt cx="0" cy="0"/>
        </a:xfrm>
      </p:grpSpPr>
      <p:sp>
        <p:nvSpPr>
          <p:cNvPr id="17498" name="Google Shape;17498;p59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499" name="Google Shape;17499;p598"/>
          <p:cNvSpPr txBox="1"/>
          <p:nvPr/>
        </p:nvSpPr>
        <p:spPr>
          <a:xfrm>
            <a:off x="457200" y="1163638"/>
            <a:ext cx="7086600" cy="2334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--Genähte Inzisionen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genähte Inzisionen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--Resorbierbares Nahtmaterial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resorbierbares Nahtmaterial</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bei einem Kind eine </a:t>
            </a:r>
            <a:r>
              <a:rPr i="1" lang="en-US" sz="1200">
                <a:solidFill>
                  <a:schemeClr val="dk1"/>
                </a:solidFill>
              </a:rPr>
              <a:t>Untersuchung in Allgemeinanästhesie durchgeführt wird</a:t>
            </a:r>
            <a:r>
              <a:rPr b="0" i="1" lang="en-US" sz="1200" u="none" cap="none" strike="noStrike">
                <a:solidFill>
                  <a:schemeClr val="dk1"/>
                </a:solidFill>
                <a:latin typeface="Arial"/>
                <a:ea typeface="Arial"/>
                <a:cs typeface="Arial"/>
                <a:sym typeface="Arial"/>
              </a:rPr>
              <a:t>, wie sieht dann der ideale zeitliche Abstand zwischen dieser und einer anschließenden Glaukomoperation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Idealerweise sollte die Operation unmittelbar nach Abschluss der </a:t>
            </a:r>
            <a:r>
              <a:rPr lang="en-US" sz="1200">
                <a:solidFill>
                  <a:schemeClr val="dk1"/>
                </a:solidFill>
              </a:rPr>
              <a:t>Untersuchung in Allgemeinanästhesie </a:t>
            </a:r>
            <a:r>
              <a:rPr b="0" i="0" lang="en-US" sz="1200" u="none" cap="none" strike="noStrike">
                <a:solidFill>
                  <a:schemeClr val="dk1"/>
                </a:solidFill>
                <a:latin typeface="Arial"/>
                <a:ea typeface="Arial"/>
                <a:cs typeface="Arial"/>
                <a:sym typeface="Arial"/>
              </a:rPr>
              <a:t>durchgeführt werden. </a:t>
            </a:r>
            <a:endParaRPr/>
          </a:p>
        </p:txBody>
      </p:sp>
      <p:sp>
        <p:nvSpPr>
          <p:cNvPr id="17500" name="Google Shape;17500;p59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04" name="Shape 17504"/>
        <p:cNvGrpSpPr/>
        <p:nvPr/>
      </p:nvGrpSpPr>
      <p:grpSpPr>
        <a:xfrm>
          <a:off x="0" y="0"/>
          <a:ext cx="0" cy="0"/>
          <a:chOff x="0" y="0"/>
          <a:chExt cx="0" cy="0"/>
        </a:xfrm>
      </p:grpSpPr>
      <p:sp>
        <p:nvSpPr>
          <p:cNvPr id="17505" name="Google Shape;17505;p59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06" name="Google Shape;17506;p599"/>
          <p:cNvSpPr txBox="1"/>
          <p:nvPr/>
        </p:nvSpPr>
        <p:spPr>
          <a:xfrm>
            <a:off x="457200" y="1163638"/>
            <a:ext cx="7086600" cy="2334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--Genähte Inzisionen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genähte Inzisionen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--Resorbierbares Nahtmaterial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resorbierbares Nahtmaterial</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bei einem Kind eine </a:t>
            </a:r>
            <a:r>
              <a:rPr i="1" lang="en-US" sz="1200">
                <a:solidFill>
                  <a:schemeClr val="dk1"/>
                </a:solidFill>
              </a:rPr>
              <a:t>Untersuchung in Allgemeinanästhesie </a:t>
            </a:r>
            <a:r>
              <a:rPr b="0" i="1" lang="en-US" sz="1200" u="none" cap="none" strike="noStrike">
                <a:solidFill>
                  <a:schemeClr val="dk1"/>
                </a:solidFill>
                <a:latin typeface="Arial"/>
                <a:ea typeface="Arial"/>
                <a:cs typeface="Arial"/>
                <a:sym typeface="Arial"/>
              </a:rPr>
              <a:t>durchgeführt wurde, wie sieht dann der ideale zeitliche Abstand zwischen dieser und einer anschließenden Glaukomoperation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Idealerweise sollte die Operation unmittelbar nach Abschluss der </a:t>
            </a:r>
            <a:r>
              <a:rPr lang="en-US" sz="1200">
                <a:solidFill>
                  <a:schemeClr val="dk1"/>
                </a:solidFill>
              </a:rPr>
              <a:t>Untersuchung in Allgemeinanästhesie </a:t>
            </a:r>
            <a:r>
              <a:rPr b="0" i="0" lang="en-US" sz="1200" u="none" cap="none" strike="noStrike">
                <a:solidFill>
                  <a:schemeClr val="dk1"/>
                </a:solidFill>
                <a:latin typeface="Arial"/>
                <a:ea typeface="Arial"/>
                <a:cs typeface="Arial"/>
                <a:sym typeface="Arial"/>
              </a:rPr>
              <a:t>durchgeführt werden</a:t>
            </a:r>
            <a:r>
              <a:rPr b="0" i="0" lang="en-US" sz="1200" u="none" cap="none" strike="noStrike">
                <a:solidFill>
                  <a:srgbClr val="0000FF"/>
                </a:solidFill>
                <a:latin typeface="Arial"/>
                <a:ea typeface="Arial"/>
                <a:cs typeface="Arial"/>
                <a:sym typeface="Arial"/>
              </a:rPr>
              <a:t>, </a:t>
            </a:r>
            <a:r>
              <a:rPr lang="en-US" sz="1200">
                <a:solidFill>
                  <a:srgbClr val="0000FF"/>
                </a:solidFill>
              </a:rPr>
              <a:t>um die Anzahl der Vollnarkosen für das Kind so gering wie möglich zu </a:t>
            </a:r>
            <a:r>
              <a:rPr lang="en-US" sz="1200">
                <a:solidFill>
                  <a:srgbClr val="0000FF"/>
                </a:solidFill>
                <a:extLst>
                  <a:ext uri="http://customooxmlschemas.google.com/">
                    <go:slidesCustomData xmlns:go="http://customooxmlschemas.google.com/" textRoundtripDataId="110"/>
                  </a:ext>
                </a:extLst>
              </a:rPr>
              <a:t>halten</a:t>
            </a:r>
            <a:r>
              <a:rPr lang="en-US" sz="1200">
                <a:solidFill>
                  <a:srgbClr val="0000FF"/>
                </a:solidFill>
              </a:rPr>
              <a:t>.</a:t>
            </a:r>
            <a:endParaRPr b="0" i="0" sz="1800" u="none" cap="none" strike="noStrike">
              <a:solidFill>
                <a:schemeClr val="dk1"/>
              </a:solidFill>
              <a:latin typeface="Arial"/>
              <a:ea typeface="Arial"/>
              <a:cs typeface="Arial"/>
              <a:sym typeface="Arial"/>
            </a:endParaRPr>
          </a:p>
        </p:txBody>
      </p:sp>
      <p:sp>
        <p:nvSpPr>
          <p:cNvPr id="17507" name="Google Shape;17507;p599"/>
          <p:cNvSpPr/>
          <p:nvPr/>
        </p:nvSpPr>
        <p:spPr>
          <a:xfrm>
            <a:off x="5213850" y="3276588"/>
            <a:ext cx="1981200" cy="3048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l">
              <a:spcBef>
                <a:spcPts val="0"/>
              </a:spcBef>
              <a:spcAft>
                <a:spcPts val="0"/>
              </a:spcAft>
              <a:buNone/>
            </a:pPr>
            <a:r>
              <a:t/>
            </a:r>
            <a:endParaRPr/>
          </a:p>
        </p:txBody>
      </p:sp>
      <p:sp>
        <p:nvSpPr>
          <p:cNvPr id="17508" name="Google Shape;17508;p59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12" name="Shape 17512"/>
        <p:cNvGrpSpPr/>
        <p:nvPr/>
      </p:nvGrpSpPr>
      <p:grpSpPr>
        <a:xfrm>
          <a:off x="0" y="0"/>
          <a:ext cx="0" cy="0"/>
          <a:chOff x="0" y="0"/>
          <a:chExt cx="0" cy="0"/>
        </a:xfrm>
      </p:grpSpPr>
      <p:sp>
        <p:nvSpPr>
          <p:cNvPr id="17513" name="Google Shape;17513;p60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14" name="Google Shape;17514;p600"/>
          <p:cNvSpPr txBox="1"/>
          <p:nvPr/>
        </p:nvSpPr>
        <p:spPr>
          <a:xfrm>
            <a:off x="457200" y="1163638"/>
            <a:ext cx="7086600" cy="2334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--Genähte Inzisionen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genähte Inzisionen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--Resorbierbares Nahtmaterial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resorbierbares Nahtmaterial</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bei einem Kind eine </a:t>
            </a:r>
            <a:r>
              <a:rPr i="1" lang="en-US" sz="1200">
                <a:solidFill>
                  <a:schemeClr val="dk1"/>
                </a:solidFill>
              </a:rPr>
              <a:t>Untersuchung in Allgemeinanästhesie </a:t>
            </a:r>
            <a:r>
              <a:rPr b="0" i="1" lang="en-US" sz="1200" u="none" cap="none" strike="noStrike">
                <a:solidFill>
                  <a:schemeClr val="dk1"/>
                </a:solidFill>
                <a:latin typeface="Arial"/>
                <a:ea typeface="Arial"/>
                <a:cs typeface="Arial"/>
                <a:sym typeface="Arial"/>
              </a:rPr>
              <a:t>durchgeführt wurde, wie sieht dann der ideale zeitliche Abstand zwischen dieser und einer anschließenden Glaukomoperation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Idealerweise sollte die Operation unmittelbar nach Abschluss der </a:t>
            </a:r>
            <a:r>
              <a:rPr lang="en-US" sz="1200">
                <a:solidFill>
                  <a:schemeClr val="dk1"/>
                </a:solidFill>
              </a:rPr>
              <a:t>Untersuchung in Allgemeinanästhesie </a:t>
            </a:r>
            <a:r>
              <a:rPr b="0" i="0" lang="en-US" sz="1200" u="none" cap="none" strike="noStrike">
                <a:solidFill>
                  <a:schemeClr val="dk1"/>
                </a:solidFill>
                <a:latin typeface="Arial"/>
                <a:ea typeface="Arial"/>
                <a:cs typeface="Arial"/>
                <a:sym typeface="Arial"/>
              </a:rPr>
              <a:t>durchgeführt werden</a:t>
            </a:r>
            <a:r>
              <a:rPr b="0" i="0" lang="en-US" sz="1200" u="none" cap="none" strike="noStrike">
                <a:solidFill>
                  <a:srgbClr val="0000FF"/>
                </a:solidFill>
                <a:latin typeface="Arial"/>
                <a:ea typeface="Arial"/>
                <a:cs typeface="Arial"/>
                <a:sym typeface="Arial"/>
              </a:rPr>
              <a:t>, um die Anzahl der Vollnarkosen für das Kind so gering wie möglich zu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111"/>
                  </a:ext>
                </a:extLst>
              </a:rPr>
              <a:t>halten</a:t>
            </a:r>
            <a:r>
              <a:rPr b="0" i="0" lang="en-US" sz="1200" u="none" cap="none" strike="noStrike">
                <a:solidFill>
                  <a:srgbClr val="0000FF"/>
                </a:solidFill>
                <a:latin typeface="Arial"/>
                <a:ea typeface="Arial"/>
                <a:cs typeface="Arial"/>
                <a:sym typeface="Arial"/>
              </a:rPr>
              <a:t>.</a:t>
            </a:r>
            <a:endParaRPr b="0" i="0" sz="1800" u="none" cap="none" strike="noStrike">
              <a:solidFill>
                <a:schemeClr val="dk1"/>
              </a:solidFill>
              <a:latin typeface="Arial"/>
              <a:ea typeface="Arial"/>
              <a:cs typeface="Arial"/>
              <a:sym typeface="Arial"/>
            </a:endParaRPr>
          </a:p>
        </p:txBody>
      </p:sp>
      <p:sp>
        <p:nvSpPr>
          <p:cNvPr id="17515" name="Google Shape;17515;p60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19" name="Shape 17519"/>
        <p:cNvGrpSpPr/>
        <p:nvPr/>
      </p:nvGrpSpPr>
      <p:grpSpPr>
        <a:xfrm>
          <a:off x="0" y="0"/>
          <a:ext cx="0" cy="0"/>
          <a:chOff x="0" y="0"/>
          <a:chExt cx="0" cy="0"/>
        </a:xfrm>
      </p:grpSpPr>
      <p:sp>
        <p:nvSpPr>
          <p:cNvPr id="17520" name="Google Shape;17520;p60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21" name="Google Shape;17521;p601"/>
          <p:cNvSpPr txBox="1"/>
          <p:nvPr/>
        </p:nvSpPr>
        <p:spPr>
          <a:xfrm>
            <a:off x="457200" y="1163638"/>
            <a:ext cx="7086600" cy="2981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--Genähte Inzisionen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genähte Inzisionen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--Resorbierbares Nahtmaterial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resorbierbares Nahtmaterial</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bei einem Kind eine </a:t>
            </a:r>
            <a:r>
              <a:rPr i="1" lang="en-US" sz="1200">
                <a:solidFill>
                  <a:schemeClr val="dk1"/>
                </a:solidFill>
              </a:rPr>
              <a:t>Untersuchung in Allgemeinanästhesie </a:t>
            </a:r>
            <a:r>
              <a:rPr b="0" i="1" lang="en-US" sz="1200" u="none" cap="none" strike="noStrike">
                <a:solidFill>
                  <a:schemeClr val="dk1"/>
                </a:solidFill>
                <a:latin typeface="Arial"/>
                <a:ea typeface="Arial"/>
                <a:cs typeface="Arial"/>
                <a:sym typeface="Arial"/>
              </a:rPr>
              <a:t>durchgeführt wurde, wie sieht dann der ideale zeitliche Abstand zwischen dieser und einer anschließenden Glaukomoperation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Idealerweise sollte die Operation unmittelbar nach Abschluss der </a:t>
            </a:r>
            <a:r>
              <a:rPr lang="en-US" sz="1200">
                <a:solidFill>
                  <a:schemeClr val="dk1"/>
                </a:solidFill>
              </a:rPr>
              <a:t>Untersuchung in Allgemeinanästhesie </a:t>
            </a:r>
            <a:r>
              <a:rPr b="0" i="0" lang="en-US" sz="1200" u="none" cap="none" strike="noStrike">
                <a:solidFill>
                  <a:schemeClr val="dk1"/>
                </a:solidFill>
                <a:latin typeface="Arial"/>
                <a:ea typeface="Arial"/>
                <a:cs typeface="Arial"/>
                <a:sym typeface="Arial"/>
              </a:rPr>
              <a:t>durchgeführt werden</a:t>
            </a:r>
            <a:r>
              <a:rPr b="0" i="0" lang="en-US" sz="1200" u="none" cap="none" strike="noStrike">
                <a:solidFill>
                  <a:srgbClr val="0000FF"/>
                </a:solidFill>
                <a:latin typeface="Arial"/>
                <a:ea typeface="Arial"/>
                <a:cs typeface="Arial"/>
                <a:sym typeface="Arial"/>
              </a:rPr>
              <a:t>, um die Anzahl der Vollnarkosen für das Kind so gering wie möglich zu halten</a:t>
            </a:r>
            <a:endParaRPr/>
          </a:p>
          <a:p>
            <a:pPr indent="0" lvl="0" marL="0" marR="0" rtl="0" algn="l">
              <a:spcBef>
                <a:spcPts val="0"/>
              </a:spcBef>
              <a:spcAft>
                <a:spcPts val="0"/>
              </a:spcAft>
              <a:buNone/>
            </a:pPr>
            <a:r>
              <a:t/>
            </a:r>
            <a:endParaRPr b="0" i="0" sz="18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a:t>
            </a:r>
            <a:r>
              <a:rPr b="1" i="1" lang="en-US" sz="1200" u="none" cap="none" strike="noStrike">
                <a:solidFill>
                  <a:schemeClr val="dk1"/>
                </a:solidFill>
                <a:latin typeface="Arial"/>
                <a:ea typeface="Arial"/>
                <a:cs typeface="Arial"/>
                <a:sym typeface="Arial"/>
              </a:rPr>
              <a:t>beide </a:t>
            </a:r>
            <a:r>
              <a:rPr b="0" i="1" lang="en-US" sz="1200" u="none" cap="none" strike="noStrike">
                <a:solidFill>
                  <a:schemeClr val="dk1"/>
                </a:solidFill>
                <a:latin typeface="Arial"/>
                <a:ea typeface="Arial"/>
                <a:cs typeface="Arial"/>
                <a:sym typeface="Arial"/>
              </a:rPr>
              <a:t>Augen operiert werden müssen, wie sollte der zeitliche Abstand zwischen den beiden Operationen aussehen?</a:t>
            </a:r>
            <a:endParaRPr b="0" i="0" sz="1800" u="none" cap="none" strike="noStrike">
              <a:solidFill>
                <a:schemeClr val="dk1"/>
              </a:solidFill>
              <a:latin typeface="Arial"/>
              <a:ea typeface="Arial"/>
              <a:cs typeface="Arial"/>
              <a:sym typeface="Arial"/>
            </a:endParaRPr>
          </a:p>
        </p:txBody>
      </p:sp>
      <p:sp>
        <p:nvSpPr>
          <p:cNvPr id="17522" name="Google Shape;17522;p60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26" name="Shape 17526"/>
        <p:cNvGrpSpPr/>
        <p:nvPr/>
      </p:nvGrpSpPr>
      <p:grpSpPr>
        <a:xfrm>
          <a:off x="0" y="0"/>
          <a:ext cx="0" cy="0"/>
          <a:chOff x="0" y="0"/>
          <a:chExt cx="0" cy="0"/>
        </a:xfrm>
      </p:grpSpPr>
      <p:sp>
        <p:nvSpPr>
          <p:cNvPr id="17527" name="Google Shape;17527;p60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28" name="Google Shape;17528;p602"/>
          <p:cNvSpPr txBox="1"/>
          <p:nvPr/>
        </p:nvSpPr>
        <p:spPr>
          <a:xfrm>
            <a:off x="457200" y="1163638"/>
            <a:ext cx="7086600" cy="3165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--Genähte Inzisionen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genähte Inzisionen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--Resorbierbares Nahtmaterial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resorbierbares Nahtmaterial</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bei einem Kind eine </a:t>
            </a:r>
            <a:r>
              <a:rPr i="1" lang="en-US" sz="1200">
                <a:solidFill>
                  <a:schemeClr val="dk1"/>
                </a:solidFill>
              </a:rPr>
              <a:t>Untersuchung in Allgemeinanästhesie </a:t>
            </a:r>
            <a:r>
              <a:rPr b="0" i="1" lang="en-US" sz="1200" u="none" cap="none" strike="noStrike">
                <a:solidFill>
                  <a:schemeClr val="dk1"/>
                </a:solidFill>
                <a:latin typeface="Arial"/>
                <a:ea typeface="Arial"/>
                <a:cs typeface="Arial"/>
                <a:sym typeface="Arial"/>
              </a:rPr>
              <a:t>durchgeführt wurde, wie sieht dann der ideale zeitliche Abstand zwischen dieser und einer anschließenden Glaukomoperation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Idealerweise sollte die Operation unmittelbar nach Abschluss der </a:t>
            </a:r>
            <a:r>
              <a:rPr lang="en-US" sz="1200">
                <a:solidFill>
                  <a:schemeClr val="dk1"/>
                </a:solidFill>
              </a:rPr>
              <a:t>Untersuchung in Allgemeinanästhesie </a:t>
            </a:r>
            <a:r>
              <a:rPr b="0" i="0" lang="en-US" sz="1200" u="none" cap="none" strike="noStrike">
                <a:solidFill>
                  <a:schemeClr val="dk1"/>
                </a:solidFill>
                <a:latin typeface="Arial"/>
                <a:ea typeface="Arial"/>
                <a:cs typeface="Arial"/>
                <a:sym typeface="Arial"/>
              </a:rPr>
              <a:t>durchgeführt werden</a:t>
            </a:r>
            <a:r>
              <a:rPr b="0" i="0" lang="en-US" sz="1200" u="none" cap="none" strike="noStrike">
                <a:solidFill>
                  <a:srgbClr val="0000FF"/>
                </a:solidFill>
                <a:latin typeface="Arial"/>
                <a:ea typeface="Arial"/>
                <a:cs typeface="Arial"/>
                <a:sym typeface="Arial"/>
              </a:rPr>
              <a:t>, um die Anzahl der Vollnarkosen für das Kind so gering wie möglich zu halten</a:t>
            </a:r>
            <a:endParaRPr/>
          </a:p>
          <a:p>
            <a:pPr indent="0" lvl="0" marL="0" marR="0" rtl="0" algn="l">
              <a:spcBef>
                <a:spcPts val="0"/>
              </a:spcBef>
              <a:spcAft>
                <a:spcPts val="0"/>
              </a:spcAft>
              <a:buNone/>
            </a:pPr>
            <a:r>
              <a:t/>
            </a:r>
            <a:endParaRPr b="0" i="0" sz="18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a:t>
            </a:r>
            <a:r>
              <a:rPr b="1" i="1" lang="en-US" sz="1200" u="none" cap="none" strike="noStrike">
                <a:solidFill>
                  <a:schemeClr val="dk1"/>
                </a:solidFill>
                <a:latin typeface="Arial"/>
                <a:ea typeface="Arial"/>
                <a:cs typeface="Arial"/>
                <a:sym typeface="Arial"/>
              </a:rPr>
              <a:t>beide </a:t>
            </a:r>
            <a:r>
              <a:rPr b="0" i="1" lang="en-US" sz="1200" u="none" cap="none" strike="noStrike">
                <a:solidFill>
                  <a:schemeClr val="dk1"/>
                </a:solidFill>
                <a:latin typeface="Arial"/>
                <a:ea typeface="Arial"/>
                <a:cs typeface="Arial"/>
                <a:sym typeface="Arial"/>
              </a:rPr>
              <a:t>Augen operiert werden müssen, wie sollte der zeitliche Abstand zwischen den beiden Operationen aussehen?</a:t>
            </a:r>
            <a:endParaRPr/>
          </a:p>
          <a:p>
            <a:pPr indent="0" lvl="0" marL="0" marR="0" rtl="0" algn="l">
              <a:spcBef>
                <a:spcPts val="0"/>
              </a:spcBef>
              <a:spcAft>
                <a:spcPts val="0"/>
              </a:spcAft>
              <a:buNone/>
            </a:pPr>
            <a:r>
              <a:rPr lang="en-US" sz="1200">
                <a:solidFill>
                  <a:schemeClr val="dk1"/>
                </a:solidFill>
              </a:rPr>
              <a:t>Es ist Standard</a:t>
            </a:r>
            <a:r>
              <a:rPr b="0" i="0" lang="en-US" sz="1200" u="none" cap="none" strike="noStrike">
                <a:solidFill>
                  <a:schemeClr val="dk1"/>
                </a:solidFill>
                <a:latin typeface="Arial"/>
                <a:ea typeface="Arial"/>
                <a:cs typeface="Arial"/>
                <a:sym typeface="Arial"/>
              </a:rPr>
              <a:t>, beide Eingriffe in derselben Sitzung durchzuführen.</a:t>
            </a:r>
            <a:endParaRPr/>
          </a:p>
        </p:txBody>
      </p:sp>
      <p:sp>
        <p:nvSpPr>
          <p:cNvPr id="17529" name="Google Shape;17529;p602"/>
          <p:cNvSpPr/>
          <p:nvPr/>
        </p:nvSpPr>
        <p:spPr>
          <a:xfrm>
            <a:off x="157925" y="4094150"/>
            <a:ext cx="2583000" cy="3048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einige Worte</a:t>
            </a:r>
            <a:endParaRPr/>
          </a:p>
        </p:txBody>
      </p:sp>
      <p:sp>
        <p:nvSpPr>
          <p:cNvPr id="17530" name="Google Shape;17530;p60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5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34" name="Shape 17534"/>
        <p:cNvGrpSpPr/>
        <p:nvPr/>
      </p:nvGrpSpPr>
      <p:grpSpPr>
        <a:xfrm>
          <a:off x="0" y="0"/>
          <a:ext cx="0" cy="0"/>
          <a:chOff x="0" y="0"/>
          <a:chExt cx="0" cy="0"/>
        </a:xfrm>
      </p:grpSpPr>
      <p:sp>
        <p:nvSpPr>
          <p:cNvPr id="17535" name="Google Shape;17535;p60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36" name="Google Shape;17536;p603"/>
          <p:cNvSpPr txBox="1"/>
          <p:nvPr/>
        </p:nvSpPr>
        <p:spPr>
          <a:xfrm>
            <a:off x="457200" y="1163638"/>
            <a:ext cx="7086600" cy="3165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Eingriffe unter Schonung der </a:t>
            </a:r>
            <a:r>
              <a:rPr b="1" lang="en-US" sz="1200">
                <a:solidFill>
                  <a:schemeClr val="dk1"/>
                </a:solidFill>
              </a:rPr>
              <a:t>Bindehaut</a:t>
            </a:r>
            <a:r>
              <a:rPr b="1" i="0" lang="en-US" sz="1200" u="none" cap="none" strike="noStrike">
                <a:solidFill>
                  <a:schemeClr val="dk1"/>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chemeClr val="dk1"/>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--Genähte Inzisionen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genähte Inzisionen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--Resorbierbares Nahtmaterial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resorbierbares Nahtmaterial</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bei einem Kind eine </a:t>
            </a:r>
            <a:r>
              <a:rPr i="1" lang="en-US" sz="1200">
                <a:solidFill>
                  <a:schemeClr val="dk1"/>
                </a:solidFill>
              </a:rPr>
              <a:t>Untersuchung in Allgemeinanästhesie </a:t>
            </a:r>
            <a:r>
              <a:rPr b="0" i="1" lang="en-US" sz="1200" u="none" cap="none" strike="noStrike">
                <a:solidFill>
                  <a:schemeClr val="dk1"/>
                </a:solidFill>
                <a:latin typeface="Arial"/>
                <a:ea typeface="Arial"/>
                <a:cs typeface="Arial"/>
                <a:sym typeface="Arial"/>
              </a:rPr>
              <a:t>durchgeführt wurde, wie sieht dann der ideale zeitliche Abstand zwischen dieser und einer anschließenden Glaukomoperation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Idealerweise sollte die Operation unmittelbar nach Abschluss der </a:t>
            </a:r>
            <a:r>
              <a:rPr lang="en-US" sz="1200">
                <a:solidFill>
                  <a:schemeClr val="dk1"/>
                </a:solidFill>
              </a:rPr>
              <a:t>Untersuchung in Allgemeinanästhesie </a:t>
            </a:r>
            <a:r>
              <a:rPr b="0" i="0" lang="en-US" sz="1200" u="none" cap="none" strike="noStrike">
                <a:solidFill>
                  <a:schemeClr val="dk1"/>
                </a:solidFill>
                <a:latin typeface="Arial"/>
                <a:ea typeface="Arial"/>
                <a:cs typeface="Arial"/>
                <a:sym typeface="Arial"/>
              </a:rPr>
              <a:t>durchgeführt werden</a:t>
            </a:r>
            <a:r>
              <a:rPr b="0" i="0" lang="en-US" sz="1200" u="none" cap="none" strike="noStrike">
                <a:solidFill>
                  <a:srgbClr val="0000FF"/>
                </a:solidFill>
                <a:latin typeface="Arial"/>
                <a:ea typeface="Arial"/>
                <a:cs typeface="Arial"/>
                <a:sym typeface="Arial"/>
              </a:rPr>
              <a:t>, um die Anzahl der Vollnarkosen für das Kind so gering wie möglich zu halten</a:t>
            </a:r>
            <a:endParaRPr/>
          </a:p>
          <a:p>
            <a:pPr indent="0" lvl="0" marL="0" marR="0" rtl="0" algn="l">
              <a:spcBef>
                <a:spcPts val="0"/>
              </a:spcBef>
              <a:spcAft>
                <a:spcPts val="0"/>
              </a:spcAft>
              <a:buNone/>
            </a:pPr>
            <a:r>
              <a:t/>
            </a:r>
            <a:endParaRPr b="0" i="0" sz="18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a:t>
            </a:r>
            <a:r>
              <a:rPr b="1" i="1" lang="en-US" sz="1200" u="none" cap="none" strike="noStrike">
                <a:solidFill>
                  <a:schemeClr val="dk1"/>
                </a:solidFill>
                <a:latin typeface="Arial"/>
                <a:ea typeface="Arial"/>
                <a:cs typeface="Arial"/>
                <a:sym typeface="Arial"/>
              </a:rPr>
              <a:t>beide </a:t>
            </a:r>
            <a:r>
              <a:rPr b="0" i="1" lang="en-US" sz="1200" u="none" cap="none" strike="noStrike">
                <a:solidFill>
                  <a:schemeClr val="dk1"/>
                </a:solidFill>
                <a:latin typeface="Arial"/>
                <a:ea typeface="Arial"/>
                <a:cs typeface="Arial"/>
                <a:sym typeface="Arial"/>
              </a:rPr>
              <a:t>Augen operiert werden müssen, wie sollte der zeitliche Abstand zwischen den beiden Operationen aussehen?</a:t>
            </a:r>
            <a:endParaRPr/>
          </a:p>
          <a:p>
            <a:pPr indent="0" lvl="0" marL="0" marR="0" rtl="0" algn="l">
              <a:spcBef>
                <a:spcPts val="0"/>
              </a:spcBef>
              <a:spcAft>
                <a:spcPts val="0"/>
              </a:spcAft>
              <a:buNone/>
            </a:pPr>
            <a:r>
              <a:rPr lang="en-US" sz="1200">
                <a:solidFill>
                  <a:schemeClr val="dk1"/>
                </a:solidFill>
              </a:rPr>
              <a:t>Es ist Standard</a:t>
            </a:r>
            <a:r>
              <a:rPr b="0" i="0" lang="en-US" sz="1200" u="none" cap="none" strike="noStrike">
                <a:solidFill>
                  <a:schemeClr val="dk1"/>
                </a:solidFill>
                <a:latin typeface="Arial"/>
                <a:ea typeface="Arial"/>
                <a:cs typeface="Arial"/>
                <a:sym typeface="Arial"/>
              </a:rPr>
              <a:t>, beide Eingriffe in derselben Sitzung durchzuführen.</a:t>
            </a:r>
            <a:endParaRPr/>
          </a:p>
        </p:txBody>
      </p:sp>
      <p:sp>
        <p:nvSpPr>
          <p:cNvPr id="17537" name="Google Shape;17537;p60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 name="Shape 205"/>
        <p:cNvGrpSpPr/>
        <p:nvPr/>
      </p:nvGrpSpPr>
      <p:grpSpPr>
        <a:xfrm>
          <a:off x="0" y="0"/>
          <a:ext cx="0" cy="0"/>
          <a:chOff x="0" y="0"/>
          <a:chExt cx="0" cy="0"/>
        </a:xfrm>
      </p:grpSpPr>
      <p:sp>
        <p:nvSpPr>
          <p:cNvPr id="206" name="Google Shape;206;p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7" name="Google Shape;207;p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8" name="Google Shape;208;p6"/>
          <p:cNvSpPr txBox="1"/>
          <p:nvPr/>
        </p:nvSpPr>
        <p:spPr>
          <a:xfrm>
            <a:off x="1828800" y="2317750"/>
            <a:ext cx="59436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Wichtig! Beachten Sie, dass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nicht einfach eine</a:t>
            </a:r>
            <a:r>
              <a:rPr lang="en-US" sz="1200">
                <a:solidFill>
                  <a:schemeClr val="dk1"/>
                </a:solidFill>
              </a:rPr>
              <a:t> </a:t>
            </a:r>
            <a:r>
              <a:rPr b="0" i="0" lang="en-US" sz="1200" u="none" cap="none" strike="noStrike">
                <a:solidFill>
                  <a:schemeClr val="dk1"/>
                </a:solidFill>
                <a:latin typeface="Arial"/>
                <a:ea typeface="Arial"/>
                <a:cs typeface="Arial"/>
                <a:sym typeface="Arial"/>
              </a:rPr>
              <a:t>Optikusneuropathie wie das Glaukom bei Erwachsenen ist</a:t>
            </a:r>
            <a:r>
              <a:rPr b="0" i="0" lang="en-US" sz="1200" u="none" cap="none" strike="noStrike">
                <a:solidFill>
                  <a:srgbClr val="0000FF"/>
                </a:solidFill>
                <a:latin typeface="Arial"/>
                <a:ea typeface="Arial"/>
                <a:cs typeface="Arial"/>
                <a:sym typeface="Arial"/>
              </a:rPr>
              <a:t>, sondern vielmehr eine </a:t>
            </a:r>
            <a:r>
              <a:rPr b="0" i="1" lang="en-US" sz="1200" u="none" cap="none" strike="noStrike">
                <a:solidFill>
                  <a:srgbClr val="0000FF"/>
                </a:solidFill>
                <a:latin typeface="Arial"/>
                <a:ea typeface="Arial"/>
                <a:cs typeface="Arial"/>
                <a:sym typeface="Arial"/>
              </a:rPr>
              <a:t>panokuläre Erkrankung </a:t>
            </a:r>
            <a:r>
              <a:rPr b="0" i="0" lang="en-US" sz="1200" u="none" cap="none" strike="noStrike">
                <a:solidFill>
                  <a:srgbClr val="0000FF"/>
                </a:solidFill>
                <a:latin typeface="Arial"/>
                <a:ea typeface="Arial"/>
                <a:cs typeface="Arial"/>
                <a:sym typeface="Arial"/>
              </a:rPr>
              <a:t>(insbesondere, wenn es um das Glaukom bei jüngeren Kindern geht)</a:t>
            </a:r>
            <a:endParaRPr/>
          </a:p>
        </p:txBody>
      </p:sp>
      <p:sp>
        <p:nvSpPr>
          <p:cNvPr id="209" name="Google Shape;209;p6"/>
          <p:cNvSpPr/>
          <p:nvPr/>
        </p:nvSpPr>
        <p:spPr>
          <a:xfrm>
            <a:off x="6877900" y="2695929"/>
            <a:ext cx="837300" cy="2745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jünger vs. älter</a:t>
            </a:r>
            <a:endParaRPr/>
          </a:p>
        </p:txBody>
      </p:sp>
      <p:sp>
        <p:nvSpPr>
          <p:cNvPr id="210" name="Google Shape;210;p6"/>
          <p:cNvSpPr/>
          <p:nvPr/>
        </p:nvSpPr>
        <p:spPr>
          <a:xfrm>
            <a:off x="2202935" y="2705893"/>
            <a:ext cx="752400" cy="1644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ein Wort</a:t>
            </a:r>
            <a:endParaRPr/>
          </a:p>
        </p:txBody>
      </p:sp>
      <p:sp>
        <p:nvSpPr>
          <p:cNvPr id="211" name="Google Shape;211;p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12" name="Google Shape;212;p6"/>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213" name="Google Shape;213;p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214" name="Google Shape;214;p6"/>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als „durch den Augeninnendruck verursachte Schädigung des Auges“.</a:t>
            </a:r>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7" name="Shape 1037"/>
        <p:cNvGrpSpPr/>
        <p:nvPr/>
      </p:nvGrpSpPr>
      <p:grpSpPr>
        <a:xfrm>
          <a:off x="0" y="0"/>
          <a:ext cx="0" cy="0"/>
          <a:chOff x="0" y="0"/>
          <a:chExt cx="0" cy="0"/>
        </a:xfrm>
      </p:grpSpPr>
      <p:sp>
        <p:nvSpPr>
          <p:cNvPr id="1038" name="Google Shape;1038;p6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039" name="Google Shape;1039;p6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40" name="Google Shape;1040;p64"/>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041" name="Google Shape;1041;p64"/>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042" name="Google Shape;1042;p64"/>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043" name="Google Shape;1043;p64"/>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044" name="Google Shape;1044;p64"/>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045" name="Google Shape;1045;p64"/>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Durch welchen Mechanismus wird die </a:t>
            </a:r>
            <a:r>
              <a:rPr i="1" lang="en-US" sz="1200">
                <a:solidFill>
                  <a:schemeClr val="dk1"/>
                </a:solidFill>
              </a:rPr>
              <a:t>Hornhaut geschädigt</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Genau wie bei der Sklera – sie ist biegsam/elastisch. Ein anhaltend erhöhter Augeninnendruck führt zu ihrer </a:t>
            </a:r>
            <a:r>
              <a:rPr lang="en-US" sz="1200">
                <a:solidFill>
                  <a:schemeClr val="dk1"/>
                </a:solidFill>
              </a:rPr>
              <a:t>Dehnung</a:t>
            </a:r>
            <a:r>
              <a:rPr b="0" i="0" lang="en-US" sz="1200" u="none" cap="none" strike="noStrike">
                <a:solidFill>
                  <a:schemeClr val="dk1"/>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lang="en-US" sz="1200">
                <a:solidFill>
                  <a:schemeClr val="dk1"/>
                </a:solidFill>
              </a:rPr>
              <a:t>Habb-Striae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1046" name="Google Shape;1046;p64"/>
          <p:cNvSpPr/>
          <p:nvPr/>
        </p:nvSpPr>
        <p:spPr>
          <a:xfrm>
            <a:off x="2984500" y="4842583"/>
            <a:ext cx="733800" cy="1494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Eponym</a:t>
            </a:r>
            <a:endParaRPr/>
          </a:p>
        </p:txBody>
      </p:sp>
      <p:sp>
        <p:nvSpPr>
          <p:cNvPr id="1047" name="Google Shape;1047;p6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48" name="Google Shape;1048;p64"/>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049" name="Google Shape;1049;p64"/>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050" name="Google Shape;1050;p6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6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41" name="Shape 17541"/>
        <p:cNvGrpSpPr/>
        <p:nvPr/>
      </p:nvGrpSpPr>
      <p:grpSpPr>
        <a:xfrm>
          <a:off x="0" y="0"/>
          <a:ext cx="0" cy="0"/>
          <a:chOff x="0" y="0"/>
          <a:chExt cx="0" cy="0"/>
        </a:xfrm>
      </p:grpSpPr>
      <p:sp>
        <p:nvSpPr>
          <p:cNvPr id="17542" name="Google Shape;17542;p60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43" name="Google Shape;17543;p604"/>
          <p:cNvSpPr txBox="1"/>
          <p:nvPr/>
        </p:nvSpPr>
        <p:spPr>
          <a:xfrm>
            <a:off x="457200" y="1163638"/>
            <a:ext cx="7086600" cy="3165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Im Peds-Buch werden mehrere allgemeine chirurgische Präferenzen dargelegt. Welche Präferenzen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--Eingriffe mit Beteiligung der </a:t>
            </a:r>
            <a:r>
              <a:rPr lang="en-US" sz="1200">
                <a:solidFill>
                  <a:srgbClr val="BFBFBF"/>
                </a:solidFill>
              </a:rPr>
              <a:t>Bindehaut</a:t>
            </a:r>
            <a:r>
              <a:rPr b="0" i="0" lang="en-US" sz="1200" u="none" cap="none" strike="noStrike">
                <a:solidFill>
                  <a:srgbClr val="BFBFBF"/>
                </a:solidFill>
                <a:latin typeface="Arial"/>
                <a:ea typeface="Arial"/>
                <a:cs typeface="Arial"/>
                <a:sym typeface="Arial"/>
              </a:rPr>
              <a:t> </a:t>
            </a:r>
            <a:r>
              <a:rPr b="0" i="1" lang="en-US" sz="1200" u="none" cap="none" strike="noStrike">
                <a:solidFill>
                  <a:srgbClr val="BFBFBF"/>
                </a:solidFill>
                <a:latin typeface="Arial"/>
                <a:ea typeface="Arial"/>
                <a:cs typeface="Arial"/>
                <a:sym typeface="Arial"/>
              </a:rPr>
              <a:t>vs. </a:t>
            </a:r>
            <a:r>
              <a:rPr b="1" i="0" lang="en-US" sz="1200" u="none" cap="none" strike="noStrike">
                <a:solidFill>
                  <a:srgbClr val="BFBFBF"/>
                </a:solidFill>
                <a:latin typeface="Arial"/>
                <a:ea typeface="Arial"/>
                <a:cs typeface="Arial"/>
                <a:sym typeface="Arial"/>
              </a:rPr>
              <a:t>Eingriffe unter Schonung der </a:t>
            </a:r>
            <a:r>
              <a:rPr b="1" lang="en-US" sz="1200">
                <a:solidFill>
                  <a:srgbClr val="BFBFBF"/>
                </a:solidFill>
              </a:rPr>
              <a:t>Bindehaut</a:t>
            </a:r>
            <a:r>
              <a:rPr b="1" i="0" lang="en-US" sz="1200" u="none" cap="none" strike="noStrike">
                <a:solidFill>
                  <a:srgbClr val="BFBFBF"/>
                </a:solidFill>
                <a:latin typeface="Arial"/>
                <a:ea typeface="Arial"/>
                <a:cs typeface="Arial"/>
                <a:sym typeface="Arial"/>
              </a:rPr>
              <a:t> </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Implantaten </a:t>
            </a:r>
            <a:r>
              <a:rPr b="0" i="1" lang="en-US" sz="1200" u="none" cap="none" strike="noStrike">
                <a:solidFill>
                  <a:srgbClr val="BFBFBF"/>
                </a:solidFill>
                <a:latin typeface="Arial"/>
                <a:ea typeface="Arial"/>
                <a:cs typeface="Arial"/>
                <a:sym typeface="Arial"/>
              </a:rPr>
              <a:t>vs. </a:t>
            </a:r>
            <a:r>
              <a:rPr b="1" i="0" lang="en-US" sz="1200" u="none" cap="none" strike="noStrike">
                <a:solidFill>
                  <a:srgbClr val="BFBFBF"/>
                </a:solidFill>
                <a:latin typeface="Arial"/>
                <a:ea typeface="Arial"/>
                <a:cs typeface="Arial"/>
                <a:sym typeface="Arial"/>
              </a:rPr>
              <a:t>Verfahren ohne Implantate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--Verfahren mit </a:t>
            </a:r>
            <a:r>
              <a:rPr lang="en-US" sz="1200">
                <a:solidFill>
                  <a:srgbClr val="BFBFBF"/>
                </a:solidFill>
              </a:rPr>
              <a:t>Sickerkissen-Ausbildung vs. sickerkissenfreie Verfahren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--Genähte Inzisionen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genähte Inzisionen</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--Resorbierbares Nahtmaterial </a:t>
            </a:r>
            <a:r>
              <a:rPr b="0" i="1" lang="en-US" sz="1200" u="none" cap="none" strike="noStrike">
                <a:solidFill>
                  <a:srgbClr val="BFBFBF"/>
                </a:solidFill>
                <a:latin typeface="Arial"/>
                <a:ea typeface="Arial"/>
                <a:cs typeface="Arial"/>
                <a:sym typeface="Arial"/>
              </a:rPr>
              <a:t>vs. </a:t>
            </a:r>
            <a:r>
              <a:rPr b="0" i="0" lang="en-US" sz="1200" u="none" cap="none" strike="noStrike">
                <a:solidFill>
                  <a:srgbClr val="BFBFBF"/>
                </a:solidFill>
                <a:latin typeface="Arial"/>
                <a:ea typeface="Arial"/>
                <a:cs typeface="Arial"/>
                <a:sym typeface="Arial"/>
              </a:rPr>
              <a:t>nicht resorbierbares Nahtmaterial</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bei einem Kind eine </a:t>
            </a:r>
            <a:r>
              <a:rPr i="1" lang="en-US" sz="1200">
                <a:solidFill>
                  <a:srgbClr val="BFBFBF"/>
                </a:solidFill>
              </a:rPr>
              <a:t>Untersuchung in Allgemeinanästhesie </a:t>
            </a:r>
            <a:r>
              <a:rPr b="0" i="1" lang="en-US" sz="1200" u="none" cap="none" strike="noStrike">
                <a:solidFill>
                  <a:srgbClr val="BFBFBF"/>
                </a:solidFill>
                <a:latin typeface="Arial"/>
                <a:ea typeface="Arial"/>
                <a:cs typeface="Arial"/>
                <a:sym typeface="Arial"/>
              </a:rPr>
              <a:t>durchgeführt wurde, wie sieht dann der ideale zeitliche Abstand zwischen dieser und einer anschließenden Glaukomoperation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Idealerweise sollte die Operation unmittelbar nach Abschluss der </a:t>
            </a:r>
            <a:r>
              <a:rPr lang="en-US" sz="1200">
                <a:solidFill>
                  <a:srgbClr val="BFBFBF"/>
                </a:solidFill>
              </a:rPr>
              <a:t>Untersuchung in Allgemeinanästhesie </a:t>
            </a:r>
            <a:r>
              <a:rPr b="0" i="0" lang="en-US" sz="1200" u="none" cap="none" strike="noStrike">
                <a:solidFill>
                  <a:srgbClr val="BFBFBF"/>
                </a:solidFill>
                <a:latin typeface="Arial"/>
                <a:ea typeface="Arial"/>
                <a:cs typeface="Arial"/>
                <a:sym typeface="Arial"/>
              </a:rPr>
              <a:t>durchgeführt werden, um die Anzahl der Vollnarkosen für das Kind so gering wie möglich zu halten</a:t>
            </a:r>
            <a:endParaRPr/>
          </a:p>
          <a:p>
            <a:pPr indent="0" lvl="0" marL="0" marR="0" rtl="0" algn="l">
              <a:spcBef>
                <a:spcPts val="0"/>
              </a:spcBef>
              <a:spcAft>
                <a:spcPts val="0"/>
              </a:spcAft>
              <a:buNone/>
            </a:pPr>
            <a:r>
              <a:t/>
            </a:r>
            <a:endParaRPr b="0" i="0"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Wenn </a:t>
            </a:r>
            <a:r>
              <a:rPr b="1" i="1" lang="en-US" sz="1200" u="none" cap="none" strike="noStrike">
                <a:solidFill>
                  <a:srgbClr val="BFBFBF"/>
                </a:solidFill>
                <a:latin typeface="Arial"/>
                <a:ea typeface="Arial"/>
                <a:cs typeface="Arial"/>
                <a:sym typeface="Arial"/>
              </a:rPr>
              <a:t>beide </a:t>
            </a:r>
            <a:r>
              <a:rPr b="0" i="1" lang="en-US" sz="1200" u="none" cap="none" strike="noStrike">
                <a:solidFill>
                  <a:srgbClr val="BFBFBF"/>
                </a:solidFill>
                <a:latin typeface="Arial"/>
                <a:ea typeface="Arial"/>
                <a:cs typeface="Arial"/>
                <a:sym typeface="Arial"/>
              </a:rPr>
              <a:t>Augen operiert werden müssen, wie sollte der zeitliche Abstand zwischen den beiden Operationen aussehen?</a:t>
            </a:r>
            <a:endParaRPr/>
          </a:p>
          <a:p>
            <a:pPr indent="0" lvl="0" marL="0" marR="0" rtl="0" algn="l">
              <a:spcBef>
                <a:spcPts val="0"/>
              </a:spcBef>
              <a:spcAft>
                <a:spcPts val="0"/>
              </a:spcAft>
              <a:buNone/>
            </a:pPr>
            <a:r>
              <a:rPr lang="en-US" sz="1200">
                <a:solidFill>
                  <a:srgbClr val="BFBFBF"/>
                </a:solidFill>
              </a:rPr>
              <a:t>Es ist Standard</a:t>
            </a:r>
            <a:r>
              <a:rPr b="0" i="0" lang="en-US" sz="1200" u="none" cap="none" strike="noStrike">
                <a:solidFill>
                  <a:srgbClr val="BFBFBF"/>
                </a:solidFill>
                <a:latin typeface="Arial"/>
                <a:ea typeface="Arial"/>
                <a:cs typeface="Arial"/>
                <a:sym typeface="Arial"/>
              </a:rPr>
              <a:t>, beide Eingriffe in derselben Sitzung durchzuführen</a:t>
            </a:r>
            <a:endParaRPr/>
          </a:p>
        </p:txBody>
      </p:sp>
      <p:sp>
        <p:nvSpPr>
          <p:cNvPr id="17544" name="Google Shape;17544;p604"/>
          <p:cNvSpPr txBox="1"/>
          <p:nvPr/>
        </p:nvSpPr>
        <p:spPr>
          <a:xfrm>
            <a:off x="876300" y="2967038"/>
            <a:ext cx="7391400" cy="579900"/>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Da schlussendlich die Therapie immer chirurgisch erfolgt</a:t>
            </a:r>
            <a:r>
              <a:rPr b="0" i="0" lang="en-US" sz="1200" u="none" cap="none" strike="noStrike">
                <a:solidFill>
                  <a:schemeClr val="dk1"/>
                </a:solidFill>
                <a:latin typeface="Arial"/>
                <a:ea typeface="Arial"/>
                <a:cs typeface="Arial"/>
                <a:sym typeface="Arial"/>
              </a:rPr>
              <a:t>, werden wir zunächst</a:t>
            </a:r>
            <a:r>
              <a:rPr b="0" i="0" lang="en-US" sz="1200" u="none" cap="none" strike="noStrike">
                <a:solidFill>
                  <a:srgbClr val="0000FF"/>
                </a:solidFill>
                <a:latin typeface="Arial"/>
                <a:ea typeface="Arial"/>
                <a:cs typeface="Arial"/>
                <a:sym typeface="Arial"/>
              </a:rPr>
              <a:t> die chirurgische Behandlung des primären kongenitalen Glaukoms </a:t>
            </a:r>
            <a:r>
              <a:rPr b="0" i="0" lang="en-US" sz="1200" u="none" cap="none" strike="noStrike">
                <a:solidFill>
                  <a:schemeClr val="dk1"/>
                </a:solidFill>
                <a:latin typeface="Arial"/>
                <a:ea typeface="Arial"/>
                <a:cs typeface="Arial"/>
                <a:sym typeface="Arial"/>
              </a:rPr>
              <a:t>erörtern. (Diese Erörterung ist gekürzt – eine ausführlichere Version finden Sie im Foliensatz </a:t>
            </a:r>
            <a:r>
              <a:rPr b="0" i="1" lang="en-US" sz="1200" u="none" cap="none" strike="noStrike">
                <a:solidFill>
                  <a:schemeClr val="dk1"/>
                </a:solidFill>
                <a:latin typeface="Arial"/>
                <a:ea typeface="Arial"/>
                <a:cs typeface="Arial"/>
                <a:sym typeface="Arial"/>
              </a:rPr>
              <a:t>G2</a:t>
            </a:r>
            <a:r>
              <a:rPr b="0" i="0" lang="en-US" sz="1200" u="none" cap="none" strike="noStrike">
                <a:solidFill>
                  <a:schemeClr val="dk1"/>
                </a:solidFill>
                <a:latin typeface="Arial"/>
                <a:ea typeface="Arial"/>
                <a:cs typeface="Arial"/>
                <a:sym typeface="Arial"/>
              </a:rPr>
              <a:t>.)</a:t>
            </a:r>
            <a:endParaRPr/>
          </a:p>
        </p:txBody>
      </p:sp>
      <p:sp>
        <p:nvSpPr>
          <p:cNvPr id="17545" name="Google Shape;17545;p60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49" name="Shape 17549"/>
        <p:cNvGrpSpPr/>
        <p:nvPr/>
      </p:nvGrpSpPr>
      <p:grpSpPr>
        <a:xfrm>
          <a:off x="0" y="0"/>
          <a:ext cx="0" cy="0"/>
          <a:chOff x="0" y="0"/>
          <a:chExt cx="0" cy="0"/>
        </a:xfrm>
      </p:grpSpPr>
      <p:sp>
        <p:nvSpPr>
          <p:cNvPr id="17550" name="Google Shape;17550;p605"/>
          <p:cNvSpPr txBox="1"/>
          <p:nvPr/>
        </p:nvSpPr>
        <p:spPr>
          <a:xfrm>
            <a:off x="457200" y="1141413"/>
            <a:ext cx="74979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Welcher chirurgische Eingriff wird zur Behandlung des primären angeborenen Glaukoms angewendet?</a:t>
            </a:r>
            <a:endParaRPr/>
          </a:p>
          <a:p>
            <a:pPr indent="0" lvl="0" marL="0" marR="0" rtl="0" algn="l">
              <a:spcBef>
                <a:spcPts val="0"/>
              </a:spcBef>
              <a:spcAft>
                <a:spcPts val="0"/>
              </a:spcAft>
              <a:buNone/>
            </a:pPr>
            <a:r>
              <a:rPr lang="en-US" sz="1200">
                <a:solidFill>
                  <a:schemeClr val="dk1"/>
                </a:solidFill>
              </a:rPr>
              <a:t>Kammerwinkeloperation</a:t>
            </a:r>
            <a:endParaRPr/>
          </a:p>
        </p:txBody>
      </p:sp>
      <p:sp>
        <p:nvSpPr>
          <p:cNvPr id="17551" name="Google Shape;17551;p60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52" name="Google Shape;17552;p605"/>
          <p:cNvSpPr/>
          <p:nvPr/>
        </p:nvSpPr>
        <p:spPr>
          <a:xfrm>
            <a:off x="484188" y="1476375"/>
            <a:ext cx="639762" cy="3048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7553" name="Google Shape;17553;p60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57" name="Shape 17557"/>
        <p:cNvGrpSpPr/>
        <p:nvPr/>
      </p:nvGrpSpPr>
      <p:grpSpPr>
        <a:xfrm>
          <a:off x="0" y="0"/>
          <a:ext cx="0" cy="0"/>
          <a:chOff x="0" y="0"/>
          <a:chExt cx="0" cy="0"/>
        </a:xfrm>
      </p:grpSpPr>
      <p:sp>
        <p:nvSpPr>
          <p:cNvPr id="17558" name="Google Shape;17558;p60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59" name="Google Shape;17559;p606"/>
          <p:cNvSpPr txBox="1"/>
          <p:nvPr/>
        </p:nvSpPr>
        <p:spPr>
          <a:xfrm>
            <a:off x="457200" y="1141413"/>
            <a:ext cx="7497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Welche Operation wird zur Behandlung des primären angeborenen Glaukoms angewendet?</a:t>
            </a:r>
            <a:endParaRPr/>
          </a:p>
          <a:p>
            <a:pPr indent="0" lvl="0" marL="0" marR="0" rtl="0" algn="l">
              <a:spcBef>
                <a:spcPts val="0"/>
              </a:spcBef>
              <a:spcAft>
                <a:spcPts val="0"/>
              </a:spcAft>
              <a:buNone/>
            </a:pPr>
            <a:r>
              <a:rPr lang="en-US" sz="1200">
                <a:solidFill>
                  <a:schemeClr val="dk1"/>
                </a:solidFill>
                <a:extLst>
                  <a:ext uri="http://customooxmlschemas.google.com/">
                    <go:slidesCustomData xmlns:go="http://customooxmlschemas.google.com/" textRoundtripDataId="112"/>
                  </a:ext>
                </a:extLst>
              </a:rPr>
              <a:t>Kammerwinkeloperation</a:t>
            </a:r>
            <a:endParaRPr/>
          </a:p>
        </p:txBody>
      </p:sp>
      <p:sp>
        <p:nvSpPr>
          <p:cNvPr id="17560" name="Google Shape;17560;p60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64" name="Shape 17564"/>
        <p:cNvGrpSpPr/>
        <p:nvPr/>
      </p:nvGrpSpPr>
      <p:grpSpPr>
        <a:xfrm>
          <a:off x="0" y="0"/>
          <a:ext cx="0" cy="0"/>
          <a:chOff x="0" y="0"/>
          <a:chExt cx="0" cy="0"/>
        </a:xfrm>
      </p:grpSpPr>
      <p:sp>
        <p:nvSpPr>
          <p:cNvPr id="17565" name="Google Shape;17565;p60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66" name="Google Shape;17566;p607"/>
          <p:cNvSpPr txBox="1"/>
          <p:nvPr/>
        </p:nvSpPr>
        <p:spPr>
          <a:xfrm>
            <a:off x="457200" y="1141413"/>
            <a:ext cx="74979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Welcher chirurgische Eingriff wird zur Behandlung des primären angeborenen Glaukoms angewendet?</a:t>
            </a:r>
            <a:endParaRPr/>
          </a:p>
          <a:p>
            <a:pPr indent="0" lvl="0" marL="0" marR="0" rtl="0" algn="l">
              <a:spcBef>
                <a:spcPts val="0"/>
              </a:spcBef>
              <a:spcAft>
                <a:spcPts val="0"/>
              </a:spcAft>
              <a:buNone/>
            </a:pPr>
            <a:r>
              <a:rPr b="1" lang="en-US" sz="1200">
                <a:solidFill>
                  <a:schemeClr val="dk1"/>
                </a:solidFill>
              </a:rPr>
              <a:t>Kammerwinkeloperation</a:t>
            </a:r>
            <a:endParaRPr/>
          </a:p>
        </p:txBody>
      </p:sp>
      <p:sp>
        <p:nvSpPr>
          <p:cNvPr id="17567" name="Google Shape;17567;p607"/>
          <p:cNvSpPr txBox="1"/>
          <p:nvPr/>
        </p:nvSpPr>
        <p:spPr>
          <a:xfrm>
            <a:off x="457200" y="1989138"/>
            <a:ext cx="5334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ganz allgemein das Ziel einer </a:t>
            </a:r>
            <a:r>
              <a:rPr i="1" lang="en-US" sz="1200">
                <a:solidFill>
                  <a:srgbClr val="0000FF"/>
                </a:solidFill>
              </a:rPr>
              <a:t>Kammerwinkeloperation</a:t>
            </a:r>
            <a:r>
              <a:rPr b="0" i="1" lang="en-US" sz="1200" u="none" cap="none" strike="noStrike">
                <a:solidFill>
                  <a:srgbClr val="0000FF"/>
                </a:solidFill>
                <a:latin typeface="Arial"/>
                <a:ea typeface="Arial"/>
                <a:cs typeface="Arial"/>
                <a:sym typeface="Arial"/>
              </a:rPr>
              <a:t>?</a:t>
            </a:r>
            <a:endParaRPr/>
          </a:p>
        </p:txBody>
      </p:sp>
      <p:sp>
        <p:nvSpPr>
          <p:cNvPr id="17568" name="Google Shape;17568;p60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72" name="Shape 17572"/>
        <p:cNvGrpSpPr/>
        <p:nvPr/>
      </p:nvGrpSpPr>
      <p:grpSpPr>
        <a:xfrm>
          <a:off x="0" y="0"/>
          <a:ext cx="0" cy="0"/>
          <a:chOff x="0" y="0"/>
          <a:chExt cx="0" cy="0"/>
        </a:xfrm>
      </p:grpSpPr>
      <p:sp>
        <p:nvSpPr>
          <p:cNvPr id="17573" name="Google Shape;17573;p60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74" name="Google Shape;17574;p608"/>
          <p:cNvSpPr txBox="1"/>
          <p:nvPr/>
        </p:nvSpPr>
        <p:spPr>
          <a:xfrm>
            <a:off x="457200" y="1989138"/>
            <a:ext cx="5334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ganz allgemein das Ziel einer </a:t>
            </a:r>
            <a:r>
              <a:rPr i="1" lang="en-US" sz="1200">
                <a:solidFill>
                  <a:srgbClr val="0000FF"/>
                </a:solidFill>
              </a:rPr>
              <a:t>Kammerwinkeloperation</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Einen direkten Weg von der Vorderkammer durch die Kammerwinkelstrukturen in den Schlemm-Kanal zu schaffen</a:t>
            </a:r>
            <a:endParaRPr b="0" i="0" sz="1600" u="none" cap="none" strike="noStrike">
              <a:solidFill>
                <a:schemeClr val="dk1"/>
              </a:solidFill>
              <a:latin typeface="Arial"/>
              <a:ea typeface="Arial"/>
              <a:cs typeface="Arial"/>
              <a:sym typeface="Arial"/>
            </a:endParaRPr>
          </a:p>
        </p:txBody>
      </p:sp>
      <p:sp>
        <p:nvSpPr>
          <p:cNvPr id="17575" name="Google Shape;17575;p608"/>
          <p:cNvSpPr/>
          <p:nvPr/>
        </p:nvSpPr>
        <p:spPr>
          <a:xfrm>
            <a:off x="394776" y="2398650"/>
            <a:ext cx="17937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zwei Wörter</a:t>
            </a:r>
            <a:endParaRPr/>
          </a:p>
        </p:txBody>
      </p:sp>
      <p:sp>
        <p:nvSpPr>
          <p:cNvPr id="17576" name="Google Shape;17576;p608"/>
          <p:cNvSpPr/>
          <p:nvPr/>
        </p:nvSpPr>
        <p:spPr>
          <a:xfrm>
            <a:off x="2618700" y="2398650"/>
            <a:ext cx="11262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t/>
            </a:r>
            <a:endParaRPr/>
          </a:p>
        </p:txBody>
      </p:sp>
      <p:sp>
        <p:nvSpPr>
          <p:cNvPr id="17577" name="Google Shape;17577;p608"/>
          <p:cNvSpPr txBox="1"/>
          <p:nvPr/>
        </p:nvSpPr>
        <p:spPr>
          <a:xfrm>
            <a:off x="457200" y="1141413"/>
            <a:ext cx="74979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kongenitalen Glaukoms eingesetzt?</a:t>
            </a:r>
            <a:endParaRPr/>
          </a:p>
          <a:p>
            <a:pPr indent="0" lvl="0" marL="0" marR="0" rtl="0" algn="l">
              <a:spcBef>
                <a:spcPts val="0"/>
              </a:spcBef>
              <a:spcAft>
                <a:spcPts val="0"/>
              </a:spcAft>
              <a:buNone/>
            </a:pPr>
            <a:r>
              <a:rPr b="1" lang="en-US" sz="1200">
                <a:solidFill>
                  <a:schemeClr val="dk1"/>
                </a:solidFill>
              </a:rPr>
              <a:t>Kammerwinkeloperation</a:t>
            </a:r>
            <a:endParaRPr/>
          </a:p>
        </p:txBody>
      </p:sp>
      <p:sp>
        <p:nvSpPr>
          <p:cNvPr id="17578" name="Google Shape;17578;p60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82" name="Shape 17582"/>
        <p:cNvGrpSpPr/>
        <p:nvPr/>
      </p:nvGrpSpPr>
      <p:grpSpPr>
        <a:xfrm>
          <a:off x="0" y="0"/>
          <a:ext cx="0" cy="0"/>
          <a:chOff x="0" y="0"/>
          <a:chExt cx="0" cy="0"/>
        </a:xfrm>
      </p:grpSpPr>
      <p:sp>
        <p:nvSpPr>
          <p:cNvPr id="17583" name="Google Shape;17583;p60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84" name="Google Shape;17584;p609"/>
          <p:cNvSpPr txBox="1"/>
          <p:nvPr/>
        </p:nvSpPr>
        <p:spPr>
          <a:xfrm>
            <a:off x="457200" y="1989138"/>
            <a:ext cx="53340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Was ist ganz allgemein das Ziel einer </a:t>
            </a:r>
            <a:r>
              <a:rPr i="1" lang="en-US" sz="1200">
                <a:solidFill>
                  <a:srgbClr val="0000FF"/>
                </a:solidFill>
              </a:rPr>
              <a:t>Kammerwinkeloperation</a:t>
            </a:r>
            <a:r>
              <a:rPr b="0" i="1"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Einen direkten Weg von der Vorderkammer durch die Kammerwinkelstrukturen in den Schlemm-Kanal zu schaffen</a:t>
            </a:r>
            <a:endParaRPr b="0" i="0" sz="1600" u="none" cap="none" strike="noStrike">
              <a:solidFill>
                <a:schemeClr val="dk1"/>
              </a:solidFill>
              <a:latin typeface="Arial"/>
              <a:ea typeface="Arial"/>
              <a:cs typeface="Arial"/>
              <a:sym typeface="Arial"/>
            </a:endParaRPr>
          </a:p>
        </p:txBody>
      </p:sp>
      <p:sp>
        <p:nvSpPr>
          <p:cNvPr id="17585" name="Google Shape;17585;p609"/>
          <p:cNvSpPr txBox="1"/>
          <p:nvPr/>
        </p:nvSpPr>
        <p:spPr>
          <a:xfrm>
            <a:off x="457200" y="1141413"/>
            <a:ext cx="74979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Welcher chirurgische Eingriff wird zur Behandlung des primären kongenitalen Glaukoms angewendet?</a:t>
            </a:r>
            <a:endParaRPr/>
          </a:p>
          <a:p>
            <a:pPr indent="0" lvl="0" marL="0" marR="0" rtl="0" algn="l">
              <a:spcBef>
                <a:spcPts val="0"/>
              </a:spcBef>
              <a:spcAft>
                <a:spcPts val="0"/>
              </a:spcAft>
              <a:buNone/>
            </a:pPr>
            <a:r>
              <a:rPr b="1" lang="en-US" sz="1200">
                <a:solidFill>
                  <a:schemeClr val="dk1"/>
                </a:solidFill>
              </a:rPr>
              <a:t>Kammerwinkeloperation</a:t>
            </a:r>
            <a:endParaRPr/>
          </a:p>
        </p:txBody>
      </p:sp>
      <p:sp>
        <p:nvSpPr>
          <p:cNvPr id="17586" name="Google Shape;17586;p60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90" name="Shape 17590"/>
        <p:cNvGrpSpPr/>
        <p:nvPr/>
      </p:nvGrpSpPr>
      <p:grpSpPr>
        <a:xfrm>
          <a:off x="0" y="0"/>
          <a:ext cx="0" cy="0"/>
          <a:chOff x="0" y="0"/>
          <a:chExt cx="0" cy="0"/>
        </a:xfrm>
      </p:grpSpPr>
      <p:sp>
        <p:nvSpPr>
          <p:cNvPr id="17591" name="Google Shape;17591;p61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92" name="Google Shape;17592;p610"/>
          <p:cNvSpPr txBox="1"/>
          <p:nvPr/>
        </p:nvSpPr>
        <p:spPr>
          <a:xfrm>
            <a:off x="457200" y="1141413"/>
            <a:ext cx="7497900" cy="1041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Welche Operation wird zur Behandlung des primären angeborenen Glaukoms angewendet?</a:t>
            </a:r>
            <a:endParaRPr/>
          </a:p>
          <a:p>
            <a:pPr indent="0" lvl="0" marL="0" marR="0" rtl="0" algn="l">
              <a:spcBef>
                <a:spcPts val="0"/>
              </a:spcBef>
              <a:spcAft>
                <a:spcPts val="0"/>
              </a:spcAft>
              <a:buNone/>
            </a:pPr>
            <a:r>
              <a:rPr lang="en-US" sz="1200">
                <a:solidFill>
                  <a:schemeClr val="dk1"/>
                </a:solidFill>
              </a:rPr>
              <a:t>Kammerwinkeloperation</a:t>
            </a:r>
            <a:endParaRPr/>
          </a:p>
          <a:p>
            <a:pPr indent="0" lvl="0" marL="0" marR="0" rtl="0" algn="l">
              <a:spcBef>
                <a:spcPts val="0"/>
              </a:spcBef>
              <a:spcAft>
                <a:spcPts val="0"/>
              </a:spcAft>
              <a:buNone/>
            </a:pPr>
            <a:r>
              <a:t/>
            </a:r>
            <a:endParaRPr b="0" i="1" sz="18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Die </a:t>
            </a:r>
            <a:r>
              <a:rPr b="1" i="1" lang="en-US" sz="1200" u="none" cap="none" strike="noStrike">
                <a:solidFill>
                  <a:schemeClr val="dk1"/>
                </a:solidFill>
                <a:latin typeface="Arial"/>
                <a:ea typeface="Arial"/>
                <a:cs typeface="Arial"/>
                <a:sym typeface="Arial"/>
              </a:rPr>
              <a:t>Vorgehensweise </a:t>
            </a:r>
            <a:r>
              <a:rPr b="0" i="1" lang="en-US" sz="1200" u="none" cap="none" strike="noStrike">
                <a:solidFill>
                  <a:schemeClr val="dk1"/>
                </a:solidFill>
                <a:latin typeface="Arial"/>
                <a:ea typeface="Arial"/>
                <a:cs typeface="Arial"/>
                <a:sym typeface="Arial"/>
              </a:rPr>
              <a:t>am Kammerwinkel richtet sich nach dem Zustand des Auges in Bezug auf zwei Merkmale. Welche sind diese Merkmale?</a:t>
            </a:r>
            <a:endParaRPr b="0" i="0" sz="1800" u="none" cap="none" strike="noStrike">
              <a:solidFill>
                <a:schemeClr val="dk1"/>
              </a:solidFill>
              <a:latin typeface="Arial"/>
              <a:ea typeface="Arial"/>
              <a:cs typeface="Arial"/>
              <a:sym typeface="Arial"/>
            </a:endParaRPr>
          </a:p>
        </p:txBody>
      </p:sp>
      <p:sp>
        <p:nvSpPr>
          <p:cNvPr id="17593" name="Google Shape;17593;p61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97" name="Shape 17597"/>
        <p:cNvGrpSpPr/>
        <p:nvPr/>
      </p:nvGrpSpPr>
      <p:grpSpPr>
        <a:xfrm>
          <a:off x="0" y="0"/>
          <a:ext cx="0" cy="0"/>
          <a:chOff x="0" y="0"/>
          <a:chExt cx="0" cy="0"/>
        </a:xfrm>
      </p:grpSpPr>
      <p:sp>
        <p:nvSpPr>
          <p:cNvPr id="17598" name="Google Shape;17598;p61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599" name="Google Shape;17599;p611"/>
          <p:cNvSpPr txBox="1"/>
          <p:nvPr/>
        </p:nvSpPr>
        <p:spPr>
          <a:xfrm>
            <a:off x="457200" y="1141413"/>
            <a:ext cx="7497900" cy="1410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Mit einem Wort: Welcher chirurgische Eingriff wird zur Behandlung des primären angeborenen Glaukoms angewendet?</a:t>
            </a:r>
            <a:endParaRPr/>
          </a:p>
          <a:p>
            <a:pPr indent="0" lvl="0" marL="0" marR="0" rtl="0" algn="l">
              <a:spcBef>
                <a:spcPts val="0"/>
              </a:spcBef>
              <a:spcAft>
                <a:spcPts val="0"/>
              </a:spcAft>
              <a:buNone/>
            </a:pPr>
            <a:r>
              <a:rPr lang="en-US" sz="1200">
                <a:solidFill>
                  <a:schemeClr val="dk1"/>
                </a:solidFill>
              </a:rPr>
              <a:t>Kammerwinkeloperation</a:t>
            </a:r>
            <a:endParaRPr/>
          </a:p>
          <a:p>
            <a:pPr indent="0" lvl="0" marL="0" marR="0" rtl="0" algn="l">
              <a:spcBef>
                <a:spcPts val="0"/>
              </a:spcBef>
              <a:spcAft>
                <a:spcPts val="0"/>
              </a:spcAft>
              <a:buNone/>
            </a:pPr>
            <a:r>
              <a:t/>
            </a:r>
            <a:endParaRPr b="0" i="1" sz="18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Die </a:t>
            </a:r>
            <a:r>
              <a:rPr b="1" i="1" lang="en-US" sz="1200" u="none" cap="none" strike="noStrike">
                <a:solidFill>
                  <a:schemeClr val="dk1"/>
                </a:solidFill>
                <a:latin typeface="Arial"/>
                <a:ea typeface="Arial"/>
                <a:cs typeface="Arial"/>
                <a:sym typeface="Arial"/>
              </a:rPr>
              <a:t>Wahl des Zugangs </a:t>
            </a:r>
            <a:r>
              <a:rPr b="0" i="1" lang="en-US" sz="1200" u="none" cap="none" strike="noStrike">
                <a:solidFill>
                  <a:schemeClr val="dk1"/>
                </a:solidFill>
                <a:latin typeface="Arial"/>
                <a:ea typeface="Arial"/>
                <a:cs typeface="Arial"/>
                <a:sym typeface="Arial"/>
              </a:rPr>
              <a:t>zum Kammerwinkel hängt vom Zustand des Auges in Bezug auf zwei Merkmale ab. Welche sind diese Merkmale?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Transparenz der Hornhaut und die Frage, ob der Kammerwinkel offen oder </a:t>
            </a:r>
            <a:r>
              <a:rPr lang="en-US" sz="1200">
                <a:solidFill>
                  <a:schemeClr val="dk1"/>
                </a:solidFill>
              </a:rPr>
              <a:t> Engwinkelglaukom</a:t>
            </a:r>
            <a:r>
              <a:rPr b="0" i="0" lang="en-US" sz="1200" u="none" cap="none" strike="noStrike">
                <a:solidFill>
                  <a:schemeClr val="dk1"/>
                </a:solidFill>
                <a:latin typeface="Arial"/>
                <a:ea typeface="Arial"/>
                <a:cs typeface="Arial"/>
                <a:sym typeface="Arial"/>
              </a:rPr>
              <a:t> ist</a:t>
            </a:r>
            <a:endParaRPr/>
          </a:p>
        </p:txBody>
      </p:sp>
      <p:grpSp>
        <p:nvGrpSpPr>
          <p:cNvPr id="17600" name="Google Shape;17600;p611"/>
          <p:cNvGrpSpPr/>
          <p:nvPr/>
        </p:nvGrpSpPr>
        <p:grpSpPr>
          <a:xfrm>
            <a:off x="1828800" y="3733800"/>
            <a:ext cx="3505200" cy="2895600"/>
            <a:chOff x="2832100" y="3078162"/>
            <a:chExt cx="3505200" cy="2895600"/>
          </a:xfrm>
        </p:grpSpPr>
        <p:sp>
          <p:nvSpPr>
            <p:cNvPr id="17601" name="Google Shape;17601;p611"/>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602" name="Google Shape;17602;p611"/>
            <p:cNvCxnSpPr>
              <a:stCxn id="17601" idx="0"/>
              <a:endCxn id="17601"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603" name="Google Shape;17603;p611"/>
            <p:cNvCxnSpPr>
              <a:stCxn id="17601" idx="1"/>
              <a:endCxn id="17601"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604" name="Google Shape;17604;p611"/>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605" name="Google Shape;17605;p611"/>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606" name="Google Shape;17606;p611"/>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607" name="Google Shape;17607;p611"/>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608" name="Google Shape;17608;p611"/>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609" name="Google Shape;17609;p611"/>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0000FF"/>
                </a:solidFill>
              </a:rPr>
              <a:t> Engwinkelglaukom</a:t>
            </a:r>
            <a:endParaRPr/>
          </a:p>
        </p:txBody>
      </p:sp>
      <p:sp>
        <p:nvSpPr>
          <p:cNvPr id="17610" name="Google Shape;17610;p61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14" name="Shape 17614"/>
        <p:cNvGrpSpPr/>
        <p:nvPr/>
      </p:nvGrpSpPr>
      <p:grpSpPr>
        <a:xfrm>
          <a:off x="0" y="0"/>
          <a:ext cx="0" cy="0"/>
          <a:chOff x="0" y="0"/>
          <a:chExt cx="0" cy="0"/>
        </a:xfrm>
      </p:grpSpPr>
      <p:sp>
        <p:nvSpPr>
          <p:cNvPr id="17615" name="Google Shape;17615;p61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616" name="Google Shape;17616;p612"/>
          <p:cNvGrpSpPr/>
          <p:nvPr/>
        </p:nvGrpSpPr>
        <p:grpSpPr>
          <a:xfrm>
            <a:off x="1828800" y="3733800"/>
            <a:ext cx="3505200" cy="2895600"/>
            <a:chOff x="2832100" y="3078162"/>
            <a:chExt cx="3505200" cy="2895600"/>
          </a:xfrm>
        </p:grpSpPr>
        <p:sp>
          <p:nvSpPr>
            <p:cNvPr id="17617" name="Google Shape;17617;p612"/>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618" name="Google Shape;17618;p612"/>
            <p:cNvCxnSpPr>
              <a:stCxn id="17617" idx="0"/>
              <a:endCxn id="17617"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619" name="Google Shape;17619;p612"/>
            <p:cNvCxnSpPr>
              <a:stCxn id="17617" idx="1"/>
              <a:endCxn id="17617"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620" name="Google Shape;17620;p612"/>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621" name="Google Shape;17621;p612"/>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622" name="Google Shape;17622;p612"/>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623" name="Google Shape;17623;p612"/>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624" name="Google Shape;17624;p612"/>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625" name="Google Shape;17625;p612"/>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0000FF"/>
                </a:solidFill>
              </a:rPr>
              <a:t> Engwinkelglaukom</a:t>
            </a:r>
            <a:endParaRPr/>
          </a:p>
        </p:txBody>
      </p:sp>
      <p:sp>
        <p:nvSpPr>
          <p:cNvPr id="17626" name="Google Shape;17626;p612"/>
          <p:cNvSpPr txBox="1"/>
          <p:nvPr/>
        </p:nvSpPr>
        <p:spPr>
          <a:xfrm>
            <a:off x="2498725" y="4202113"/>
            <a:ext cx="373063"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7627" name="Google Shape;17627;p612"/>
          <p:cNvSpPr txBox="1"/>
          <p:nvPr/>
        </p:nvSpPr>
        <p:spPr>
          <a:xfrm>
            <a:off x="4233863" y="4203700"/>
            <a:ext cx="373062" cy="46196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7628" name="Google Shape;17628;p612"/>
          <p:cNvSpPr txBox="1"/>
          <p:nvPr/>
        </p:nvSpPr>
        <p:spPr>
          <a:xfrm>
            <a:off x="2492375" y="5578475"/>
            <a:ext cx="373063" cy="46196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7629" name="Google Shape;17629;p612"/>
          <p:cNvSpPr txBox="1"/>
          <p:nvPr/>
        </p:nvSpPr>
        <p:spPr>
          <a:xfrm>
            <a:off x="4229100" y="5580063"/>
            <a:ext cx="371475" cy="46196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7630" name="Google Shape;17630;p612"/>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angeborenen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Wahl des Zugangs </a:t>
            </a:r>
            <a:r>
              <a:rPr b="0" i="1" lang="en-US" sz="1200" u="none" cap="none" strike="noStrike">
                <a:solidFill>
                  <a:srgbClr val="BFBFBF"/>
                </a:solidFill>
                <a:latin typeface="Arial"/>
                <a:ea typeface="Arial"/>
                <a:cs typeface="Arial"/>
                <a:sym typeface="Arial"/>
              </a:rPr>
              <a:t>zum Kammerwinkel hängt vom Zustand des Auges in Bezug auf zwei Merkmale ab.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631" name="Google Shape;17631;p61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35" name="Shape 17635"/>
        <p:cNvGrpSpPr/>
        <p:nvPr/>
      </p:nvGrpSpPr>
      <p:grpSpPr>
        <a:xfrm>
          <a:off x="0" y="0"/>
          <a:ext cx="0" cy="0"/>
          <a:chOff x="0" y="0"/>
          <a:chExt cx="0" cy="0"/>
        </a:xfrm>
      </p:grpSpPr>
      <p:sp>
        <p:nvSpPr>
          <p:cNvPr id="17636" name="Google Shape;17636;p61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637" name="Google Shape;17637;p613"/>
          <p:cNvGrpSpPr/>
          <p:nvPr/>
        </p:nvGrpSpPr>
        <p:grpSpPr>
          <a:xfrm>
            <a:off x="1828800" y="3733800"/>
            <a:ext cx="3505200" cy="2895600"/>
            <a:chOff x="2832100" y="3078162"/>
            <a:chExt cx="3505200" cy="2895600"/>
          </a:xfrm>
        </p:grpSpPr>
        <p:sp>
          <p:nvSpPr>
            <p:cNvPr id="17638" name="Google Shape;17638;p613"/>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639" name="Google Shape;17639;p613"/>
            <p:cNvCxnSpPr>
              <a:stCxn id="17638" idx="0"/>
              <a:endCxn id="17638"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640" name="Google Shape;17640;p613"/>
            <p:cNvCxnSpPr>
              <a:stCxn id="17638" idx="1"/>
              <a:endCxn id="17638"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641" name="Google Shape;17641;p613"/>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642" name="Google Shape;17642;p613"/>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643" name="Google Shape;17643;p613"/>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644" name="Google Shape;17644;p613"/>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645" name="Google Shape;17645;p613"/>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646" name="Google Shape;17646;p613"/>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sp>
        <p:nvSpPr>
          <p:cNvPr id="17647" name="Google Shape;17647;p613"/>
          <p:cNvSpPr txBox="1"/>
          <p:nvPr/>
        </p:nvSpPr>
        <p:spPr>
          <a:xfrm>
            <a:off x="5541963" y="3849688"/>
            <a:ext cx="3395662" cy="7381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das primäre kongenitale Glaukom betrifft, können wir zwei Kästchen sofort ausschließen. Welche sind das und warum?</a:t>
            </a:r>
            <a:endParaRPr/>
          </a:p>
        </p:txBody>
      </p:sp>
      <p:sp>
        <p:nvSpPr>
          <p:cNvPr id="17648" name="Google Shape;17648;p613"/>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kongenitalen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Vorgehensweise </a:t>
            </a:r>
            <a:r>
              <a:rPr b="0" i="1" lang="en-US" sz="1200" u="none" cap="none" strike="noStrike">
                <a:solidFill>
                  <a:srgbClr val="BFBFBF"/>
                </a:solidFill>
                <a:latin typeface="Arial"/>
                <a:ea typeface="Arial"/>
                <a:cs typeface="Arial"/>
                <a:sym typeface="Arial"/>
              </a:rPr>
              <a:t>am Kammerwinkel richtet sich nach dem Zustand des Auges in Bezug auf zwei Merkmale.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649" name="Google Shape;17649;p61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4" name="Shape 1054"/>
        <p:cNvGrpSpPr/>
        <p:nvPr/>
      </p:nvGrpSpPr>
      <p:grpSpPr>
        <a:xfrm>
          <a:off x="0" y="0"/>
          <a:ext cx="0" cy="0"/>
          <a:chOff x="0" y="0"/>
          <a:chExt cx="0" cy="0"/>
        </a:xfrm>
      </p:grpSpPr>
      <p:sp>
        <p:nvSpPr>
          <p:cNvPr id="1055" name="Google Shape;1055;p6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056" name="Google Shape;1056;p6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57" name="Google Shape;1057;p65"/>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058" name="Google Shape;1058;p65"/>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059" name="Google Shape;1059;p65"/>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060" name="Google Shape;1060;p65"/>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061" name="Google Shape;1061;p65"/>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062" name="Google Shape;1062;p65"/>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Durch welchen Mechanismus wird die </a:t>
            </a:r>
            <a:r>
              <a:rPr i="1" lang="en-US" sz="1200">
                <a:solidFill>
                  <a:schemeClr val="dk1"/>
                </a:solidFill>
              </a:rPr>
              <a:t>Hornhaut geschädigt</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Genau wie bei der Sklera – sie ist biegsam/elastisch. Ein anhaltend erhöhter Augeninnendruck führt zu ihrer </a:t>
            </a:r>
            <a:r>
              <a:rPr lang="en-US" sz="1200">
                <a:solidFill>
                  <a:schemeClr val="dk1"/>
                </a:solidFill>
              </a:rPr>
              <a:t>Dehnung</a:t>
            </a:r>
            <a:r>
              <a:rPr b="0" i="0" lang="en-US" sz="1200" u="none" cap="none" strike="noStrike">
                <a:solidFill>
                  <a:schemeClr val="dk1"/>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lang="en-US" sz="1200">
                <a:solidFill>
                  <a:schemeClr val="dk1"/>
                </a:solidFill>
              </a:rPr>
              <a:t>Habb-Striae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1063" name="Google Shape;1063;p6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64" name="Google Shape;1064;p65"/>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065" name="Google Shape;1065;p65"/>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066" name="Google Shape;1066;p6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6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53" name="Shape 17653"/>
        <p:cNvGrpSpPr/>
        <p:nvPr/>
      </p:nvGrpSpPr>
      <p:grpSpPr>
        <a:xfrm>
          <a:off x="0" y="0"/>
          <a:ext cx="0" cy="0"/>
          <a:chOff x="0" y="0"/>
          <a:chExt cx="0" cy="0"/>
        </a:xfrm>
      </p:grpSpPr>
      <p:sp>
        <p:nvSpPr>
          <p:cNvPr id="17654" name="Google Shape;17654;p61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655" name="Google Shape;17655;p614"/>
          <p:cNvGrpSpPr/>
          <p:nvPr/>
        </p:nvGrpSpPr>
        <p:grpSpPr>
          <a:xfrm>
            <a:off x="1828800" y="3733800"/>
            <a:ext cx="3505200" cy="2895600"/>
            <a:chOff x="2832100" y="3078162"/>
            <a:chExt cx="3505200" cy="2895600"/>
          </a:xfrm>
        </p:grpSpPr>
        <p:sp>
          <p:nvSpPr>
            <p:cNvPr id="17656" name="Google Shape;17656;p614"/>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657" name="Google Shape;17657;p614"/>
            <p:cNvCxnSpPr>
              <a:stCxn id="17656" idx="0"/>
              <a:endCxn id="17656"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658" name="Google Shape;17658;p614"/>
            <p:cNvCxnSpPr>
              <a:stCxn id="17656" idx="1"/>
              <a:endCxn id="17656"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659" name="Google Shape;17659;p614"/>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660" name="Google Shape;17660;p614"/>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661" name="Google Shape;17661;p614"/>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662" name="Google Shape;17662;p614"/>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663" name="Google Shape;17663;p614"/>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664" name="Google Shape;17664;p614"/>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sp>
        <p:nvSpPr>
          <p:cNvPr id="17665" name="Google Shape;17665;p614"/>
          <p:cNvSpPr txBox="1"/>
          <p:nvPr/>
        </p:nvSpPr>
        <p:spPr>
          <a:xfrm>
            <a:off x="5541963" y="3849688"/>
            <a:ext cx="3395700" cy="113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das primäre kongenitale Glaukom betrifft, können wir zwei Quadrate sofort ausschließen. Welche sind das und warum?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beiden Quadrate mit „</a:t>
            </a:r>
            <a:r>
              <a:rPr lang="en-US" sz="1200">
                <a:solidFill>
                  <a:schemeClr val="dk1"/>
                </a:solidFill>
              </a:rPr>
              <a:t> Engwinkelglaukom</a:t>
            </a:r>
            <a:r>
              <a:rPr b="0" i="0" lang="en-US" sz="1200" u="none" cap="none" strike="noStrike">
                <a:solidFill>
                  <a:schemeClr val="dk1"/>
                </a:solidFill>
                <a:latin typeface="Arial"/>
                <a:ea typeface="Arial"/>
                <a:cs typeface="Arial"/>
                <a:sym typeface="Arial"/>
              </a:rPr>
              <a:t>em Winkel“, da das primäre kongenitale Glaukom im Wesentlichen immer ein Offenwinkelglaukom ist</a:t>
            </a:r>
            <a:endParaRPr/>
          </a:p>
        </p:txBody>
      </p:sp>
      <p:cxnSp>
        <p:nvCxnSpPr>
          <p:cNvPr id="17666" name="Google Shape;17666;p614"/>
          <p:cNvCxnSpPr>
            <a:stCxn id="17656" idx="1"/>
            <a:endCxn id="17656" idx="2"/>
          </p:cNvCxnSpPr>
          <p:nvPr/>
        </p:nvCxnSpPr>
        <p:spPr>
          <a:xfrm>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667" name="Google Shape;17667;p614"/>
          <p:cNvCxnSpPr/>
          <p:nvPr/>
        </p:nvCxnSpPr>
        <p:spPr>
          <a:xfrm flipH="1">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668" name="Google Shape;17668;p614"/>
          <p:cNvCxnSpPr/>
          <p:nvPr/>
        </p:nvCxnSpPr>
        <p:spPr>
          <a:xfrm>
            <a:off x="35814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669" name="Google Shape;17669;p614"/>
          <p:cNvCxnSpPr/>
          <p:nvPr/>
        </p:nvCxnSpPr>
        <p:spPr>
          <a:xfrm flipH="1">
            <a:off x="3581400" y="5181600"/>
            <a:ext cx="1752600" cy="1447800"/>
          </a:xfrm>
          <a:prstGeom prst="straightConnector1">
            <a:avLst/>
          </a:prstGeom>
          <a:noFill/>
          <a:ln cap="flat" cmpd="sng" w="9525">
            <a:solidFill>
              <a:schemeClr val="dk1"/>
            </a:solidFill>
            <a:prstDash val="solid"/>
            <a:round/>
            <a:headEnd len="sm" w="sm" type="none"/>
            <a:tailEnd len="sm" w="sm" type="none"/>
          </a:ln>
        </p:spPr>
      </p:cxnSp>
      <p:sp>
        <p:nvSpPr>
          <p:cNvPr id="17670" name="Google Shape;17670;p614"/>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kongenitalen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Vorgehensweise </a:t>
            </a:r>
            <a:r>
              <a:rPr b="0" i="1" lang="en-US" sz="1200" u="none" cap="none" strike="noStrike">
                <a:solidFill>
                  <a:srgbClr val="BFBFBF"/>
                </a:solidFill>
                <a:latin typeface="Arial"/>
                <a:ea typeface="Arial"/>
                <a:cs typeface="Arial"/>
                <a:sym typeface="Arial"/>
              </a:rPr>
              <a:t>am Kammerwinkel richtet sich nach dem Zustand des Auges in Bezug auf zwei Merkmale. Welche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671" name="Google Shape;17671;p61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75" name="Shape 17675"/>
        <p:cNvGrpSpPr/>
        <p:nvPr/>
      </p:nvGrpSpPr>
      <p:grpSpPr>
        <a:xfrm>
          <a:off x="0" y="0"/>
          <a:ext cx="0" cy="0"/>
          <a:chOff x="0" y="0"/>
          <a:chExt cx="0" cy="0"/>
        </a:xfrm>
      </p:grpSpPr>
      <p:sp>
        <p:nvSpPr>
          <p:cNvPr id="17676" name="Google Shape;17676;p61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677" name="Google Shape;17677;p615"/>
          <p:cNvGrpSpPr/>
          <p:nvPr/>
        </p:nvGrpSpPr>
        <p:grpSpPr>
          <a:xfrm>
            <a:off x="1828800" y="3733800"/>
            <a:ext cx="3505200" cy="2895600"/>
            <a:chOff x="2832100" y="3078162"/>
            <a:chExt cx="3505200" cy="2895600"/>
          </a:xfrm>
        </p:grpSpPr>
        <p:sp>
          <p:nvSpPr>
            <p:cNvPr id="17678" name="Google Shape;17678;p615"/>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679" name="Google Shape;17679;p615"/>
            <p:cNvCxnSpPr>
              <a:stCxn id="17678" idx="0"/>
              <a:endCxn id="17678"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680" name="Google Shape;17680;p615"/>
            <p:cNvCxnSpPr>
              <a:stCxn id="17678" idx="1"/>
              <a:endCxn id="17678"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681" name="Google Shape;17681;p615"/>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682" name="Google Shape;17682;p615"/>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683" name="Google Shape;17683;p615"/>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684" name="Google Shape;17684;p615"/>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685" name="Google Shape;17685;p615"/>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686" name="Google Shape;17686;p615"/>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687" name="Google Shape;17687;p615"/>
          <p:cNvCxnSpPr>
            <a:stCxn id="17678" idx="1"/>
            <a:endCxn id="17678" idx="2"/>
          </p:cNvCxnSpPr>
          <p:nvPr/>
        </p:nvCxnSpPr>
        <p:spPr>
          <a:xfrm>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688" name="Google Shape;17688;p615"/>
          <p:cNvCxnSpPr/>
          <p:nvPr/>
        </p:nvCxnSpPr>
        <p:spPr>
          <a:xfrm flipH="1">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689" name="Google Shape;17689;p615"/>
          <p:cNvCxnSpPr/>
          <p:nvPr/>
        </p:nvCxnSpPr>
        <p:spPr>
          <a:xfrm>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690" name="Google Shape;17690;p615"/>
          <p:cNvCxnSpPr/>
          <p:nvPr/>
        </p:nvCxnSpPr>
        <p:spPr>
          <a:xfrm flipH="1">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sp>
        <p:nvSpPr>
          <p:cNvPr id="17691" name="Google Shape;17691;p615"/>
          <p:cNvSpPr txBox="1"/>
          <p:nvPr/>
        </p:nvSpPr>
        <p:spPr>
          <a:xfrm>
            <a:off x="1828800" y="4343400"/>
            <a:ext cx="7040700" cy="1134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Als Faustregel gilt, dass ein</a:t>
            </a:r>
            <a:r>
              <a:rPr i="1" lang="en-US" sz="1200">
                <a:solidFill>
                  <a:schemeClr val="dk1"/>
                </a:solidFill>
              </a:rPr>
              <a:t> </a:t>
            </a:r>
            <a:r>
              <a:rPr b="0" i="1" lang="en-US" sz="1200" u="none" cap="none" strike="noStrike">
                <a:solidFill>
                  <a:schemeClr val="dk1"/>
                </a:solidFill>
                <a:latin typeface="Arial"/>
                <a:ea typeface="Arial"/>
                <a:cs typeface="Arial"/>
                <a:sym typeface="Arial"/>
              </a:rPr>
              <a:t>ab interno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bevorzugt wird, wenn die Hornhaut klar ist, und ein</a:t>
            </a:r>
            <a:r>
              <a:rPr i="1" lang="en-US" sz="1200">
                <a:solidFill>
                  <a:schemeClr val="dk1"/>
                </a:solidFill>
              </a:rPr>
              <a:t> </a:t>
            </a:r>
            <a:r>
              <a:rPr b="0" i="1" lang="en-US" sz="1200" u="none" cap="none" strike="noStrike">
                <a:solidFill>
                  <a:schemeClr val="dk1"/>
                </a:solidFill>
                <a:latin typeface="Arial"/>
                <a:ea typeface="Arial"/>
                <a:cs typeface="Arial"/>
                <a:sym typeface="Arial"/>
              </a:rPr>
              <a:t>ab externo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wenn sie getrübt ist. </a:t>
            </a:r>
            <a:r>
              <a:rPr b="0" i="1" lang="en-US" sz="1200" u="none" cap="none" strike="noStrike">
                <a:solidFill>
                  <a:srgbClr val="FFFF84"/>
                </a:solidFill>
                <a:latin typeface="Arial"/>
                <a:ea typeface="Arial"/>
                <a:cs typeface="Arial"/>
                <a:sym typeface="Arial"/>
              </a:rPr>
              <a:t>Was bedeuten diese Begriffe im Zusammenhang mit der Operation bei primärem angeborenem Glaukom?</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Sie beziehen sich darauf, wie man sich dem Kammerwinkel nähert. Bei ab-interno-Operationen erfolgt der Zugang zum Kammerwinkel von der Innenseite des Auges aus, während </a:t>
            </a:r>
            <a:r>
              <a:rPr b="0" i="1" lang="en-US" sz="1200" u="none" cap="none" strike="noStrike">
                <a:solidFill>
                  <a:srgbClr val="FFFF84"/>
                </a:solidFill>
                <a:latin typeface="Arial"/>
                <a:ea typeface="Arial"/>
                <a:cs typeface="Arial"/>
                <a:sym typeface="Arial"/>
              </a:rPr>
              <a:t>bei ab-externo</a:t>
            </a:r>
            <a:r>
              <a:rPr b="0" i="0" lang="en-US" sz="1200" u="none" cap="none" strike="noStrike">
                <a:solidFill>
                  <a:srgbClr val="FFFF84"/>
                </a:solidFill>
                <a:latin typeface="Arial"/>
                <a:ea typeface="Arial"/>
                <a:cs typeface="Arial"/>
                <a:sym typeface="Arial"/>
              </a:rPr>
              <a:t>-Operationen der Zugang von außen erfolgt</a:t>
            </a:r>
            <a:r>
              <a:rPr b="0" i="1" lang="en-US" sz="1200" u="none" cap="none" strike="noStrike">
                <a:solidFill>
                  <a:srgbClr val="FFFF84"/>
                </a:solidFill>
                <a:latin typeface="Arial"/>
                <a:ea typeface="Arial"/>
                <a:cs typeface="Arial"/>
                <a:sym typeface="Arial"/>
              </a:rPr>
              <a:t>.</a:t>
            </a:r>
            <a:endParaRPr b="0" i="0" sz="1400" u="none" cap="none" strike="noStrike">
              <a:solidFill>
                <a:srgbClr val="FFFF84"/>
              </a:solidFill>
              <a:latin typeface="Arial"/>
              <a:ea typeface="Arial"/>
              <a:cs typeface="Arial"/>
              <a:sym typeface="Arial"/>
            </a:endParaRPr>
          </a:p>
        </p:txBody>
      </p:sp>
      <p:sp>
        <p:nvSpPr>
          <p:cNvPr id="17692" name="Google Shape;17692;p615"/>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kongenitalen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Art des Zugangs </a:t>
            </a:r>
            <a:r>
              <a:rPr b="0" i="1" lang="en-US" sz="1200" u="none" cap="none" strike="noStrike">
                <a:solidFill>
                  <a:srgbClr val="BFBFBF"/>
                </a:solidFill>
                <a:latin typeface="Arial"/>
                <a:ea typeface="Arial"/>
                <a:cs typeface="Arial"/>
                <a:sym typeface="Arial"/>
              </a:rPr>
              <a:t>zum Kammerwinkel wird durch den Zustand des Auges in Bezug auf zwei Merkmale bestimmt. Welche Merkmale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693" name="Google Shape;17693;p615"/>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interno</a:t>
            </a:r>
            <a:endParaRPr/>
          </a:p>
        </p:txBody>
      </p:sp>
      <p:sp>
        <p:nvSpPr>
          <p:cNvPr id="17694" name="Google Shape;17694;p615"/>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externo</a:t>
            </a:r>
            <a:endParaRPr/>
          </a:p>
        </p:txBody>
      </p:sp>
      <p:sp>
        <p:nvSpPr>
          <p:cNvPr id="17695" name="Google Shape;17695;p615"/>
          <p:cNvSpPr/>
          <p:nvPr/>
        </p:nvSpPr>
        <p:spPr>
          <a:xfrm>
            <a:off x="3736100" y="4364050"/>
            <a:ext cx="736500" cy="201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t/>
            </a:r>
            <a:endParaRPr/>
          </a:p>
        </p:txBody>
      </p:sp>
      <p:sp>
        <p:nvSpPr>
          <p:cNvPr id="17696" name="Google Shape;17696;p615"/>
          <p:cNvSpPr/>
          <p:nvPr/>
        </p:nvSpPr>
        <p:spPr>
          <a:xfrm>
            <a:off x="1884494" y="4565650"/>
            <a:ext cx="492000" cy="201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t/>
            </a:r>
            <a:endParaRPr/>
          </a:p>
        </p:txBody>
      </p:sp>
      <p:sp>
        <p:nvSpPr>
          <p:cNvPr id="17697" name="Google Shape;17697;p61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01" name="Shape 17701"/>
        <p:cNvGrpSpPr/>
        <p:nvPr/>
      </p:nvGrpSpPr>
      <p:grpSpPr>
        <a:xfrm>
          <a:off x="0" y="0"/>
          <a:ext cx="0" cy="0"/>
          <a:chOff x="0" y="0"/>
          <a:chExt cx="0" cy="0"/>
        </a:xfrm>
      </p:grpSpPr>
      <p:sp>
        <p:nvSpPr>
          <p:cNvPr id="17702" name="Google Shape;17702;p61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703" name="Google Shape;17703;p616"/>
          <p:cNvGrpSpPr/>
          <p:nvPr/>
        </p:nvGrpSpPr>
        <p:grpSpPr>
          <a:xfrm>
            <a:off x="1828800" y="3733800"/>
            <a:ext cx="3505200" cy="2895600"/>
            <a:chOff x="2832100" y="3078162"/>
            <a:chExt cx="3505200" cy="2895600"/>
          </a:xfrm>
        </p:grpSpPr>
        <p:sp>
          <p:nvSpPr>
            <p:cNvPr id="17704" name="Google Shape;17704;p616"/>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705" name="Google Shape;17705;p616"/>
            <p:cNvCxnSpPr>
              <a:stCxn id="17704" idx="0"/>
              <a:endCxn id="17704"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706" name="Google Shape;17706;p616"/>
            <p:cNvCxnSpPr>
              <a:stCxn id="17704" idx="1"/>
              <a:endCxn id="17704"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707" name="Google Shape;17707;p616"/>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708" name="Google Shape;17708;p616"/>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709" name="Google Shape;17709;p616"/>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710" name="Google Shape;17710;p616"/>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711" name="Google Shape;17711;p616"/>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712" name="Google Shape;17712;p616"/>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713" name="Google Shape;17713;p616"/>
          <p:cNvCxnSpPr>
            <a:stCxn id="17704" idx="1"/>
            <a:endCxn id="17704" idx="2"/>
          </p:cNvCxnSpPr>
          <p:nvPr/>
        </p:nvCxnSpPr>
        <p:spPr>
          <a:xfrm>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14" name="Google Shape;17714;p616"/>
          <p:cNvCxnSpPr/>
          <p:nvPr/>
        </p:nvCxnSpPr>
        <p:spPr>
          <a:xfrm flipH="1">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15" name="Google Shape;17715;p616"/>
          <p:cNvCxnSpPr/>
          <p:nvPr/>
        </p:nvCxnSpPr>
        <p:spPr>
          <a:xfrm>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16" name="Google Shape;17716;p616"/>
          <p:cNvCxnSpPr/>
          <p:nvPr/>
        </p:nvCxnSpPr>
        <p:spPr>
          <a:xfrm flipH="1">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sp>
        <p:nvSpPr>
          <p:cNvPr id="17717" name="Google Shape;17717;p616"/>
          <p:cNvSpPr txBox="1"/>
          <p:nvPr/>
        </p:nvSpPr>
        <p:spPr>
          <a:xfrm>
            <a:off x="1828800" y="4343400"/>
            <a:ext cx="7040700" cy="1134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Als Faustregel gilt, dass ein</a:t>
            </a:r>
            <a:r>
              <a:rPr i="1" lang="en-US" sz="1200">
                <a:solidFill>
                  <a:schemeClr val="dk1"/>
                </a:solidFill>
              </a:rPr>
              <a:t> </a:t>
            </a:r>
            <a:r>
              <a:rPr b="0" i="1" lang="en-US" sz="1200" u="none" cap="none" strike="noStrike">
                <a:solidFill>
                  <a:schemeClr val="dk1"/>
                </a:solidFill>
                <a:latin typeface="Arial"/>
                <a:ea typeface="Arial"/>
                <a:cs typeface="Arial"/>
                <a:sym typeface="Arial"/>
              </a:rPr>
              <a:t>ab interno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bevorzugt wird, wenn die Hornhaut klar ist, und ein</a:t>
            </a:r>
            <a:r>
              <a:rPr i="1" lang="en-US" sz="1200">
                <a:solidFill>
                  <a:schemeClr val="dk1"/>
                </a:solidFill>
              </a:rPr>
              <a:t> </a:t>
            </a:r>
            <a:r>
              <a:rPr b="0" i="1" lang="en-US" sz="1200" u="none" cap="none" strike="noStrike">
                <a:solidFill>
                  <a:schemeClr val="dk1"/>
                </a:solidFill>
                <a:latin typeface="Arial"/>
                <a:ea typeface="Arial"/>
                <a:cs typeface="Arial"/>
                <a:sym typeface="Arial"/>
              </a:rPr>
              <a:t>ab externo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wenn sie getrübt ist. </a:t>
            </a:r>
            <a:r>
              <a:rPr b="0" i="1" lang="en-US" sz="1200" u="none" cap="none" strike="noStrike">
                <a:solidFill>
                  <a:srgbClr val="FFFF84"/>
                </a:solidFill>
                <a:latin typeface="Arial"/>
                <a:ea typeface="Arial"/>
                <a:cs typeface="Arial"/>
                <a:sym typeface="Arial"/>
              </a:rPr>
              <a:t>Was bedeuten diese Begriffe im Zusammenhang mit der Operation bei primärem angeborenem Glaukom?</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Sie beziehen sich darauf, wie man sich dem Kammerwinkel nähert. Bei ab-interno-Operationen erfolgt der Zugang zum Kammerwinkel von der Innenseite des Auges aus, während </a:t>
            </a:r>
            <a:r>
              <a:rPr b="0" i="1" lang="en-US" sz="1200" u="none" cap="none" strike="noStrike">
                <a:solidFill>
                  <a:srgbClr val="FFFF84"/>
                </a:solidFill>
                <a:latin typeface="Arial"/>
                <a:ea typeface="Arial"/>
                <a:cs typeface="Arial"/>
                <a:sym typeface="Arial"/>
              </a:rPr>
              <a:t>bei ab-externo</a:t>
            </a:r>
            <a:r>
              <a:rPr b="0" i="0" lang="en-US" sz="1200" u="none" cap="none" strike="noStrike">
                <a:solidFill>
                  <a:srgbClr val="FFFF84"/>
                </a:solidFill>
                <a:latin typeface="Arial"/>
                <a:ea typeface="Arial"/>
                <a:cs typeface="Arial"/>
                <a:sym typeface="Arial"/>
              </a:rPr>
              <a:t>-Operationen der Zugang von außen erfolgt</a:t>
            </a:r>
            <a:r>
              <a:rPr b="0" i="1" lang="en-US" sz="1200" u="none" cap="none" strike="noStrike">
                <a:solidFill>
                  <a:srgbClr val="FFFF84"/>
                </a:solidFill>
                <a:latin typeface="Arial"/>
                <a:ea typeface="Arial"/>
                <a:cs typeface="Arial"/>
                <a:sym typeface="Arial"/>
              </a:rPr>
              <a:t>.</a:t>
            </a:r>
            <a:endParaRPr b="0" i="0" sz="1400" u="none" cap="none" strike="noStrike">
              <a:solidFill>
                <a:srgbClr val="FFFF84"/>
              </a:solidFill>
              <a:latin typeface="Arial"/>
              <a:ea typeface="Arial"/>
              <a:cs typeface="Arial"/>
              <a:sym typeface="Arial"/>
            </a:endParaRPr>
          </a:p>
        </p:txBody>
      </p:sp>
      <p:sp>
        <p:nvSpPr>
          <p:cNvPr id="17718" name="Google Shape;17718;p616"/>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kongenitalen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Art des Zugangs </a:t>
            </a:r>
            <a:r>
              <a:rPr b="0" i="1" lang="en-US" sz="1200" u="none" cap="none" strike="noStrike">
                <a:solidFill>
                  <a:srgbClr val="BFBFBF"/>
                </a:solidFill>
                <a:latin typeface="Arial"/>
                <a:ea typeface="Arial"/>
                <a:cs typeface="Arial"/>
                <a:sym typeface="Arial"/>
              </a:rPr>
              <a:t>zum Kammerwinkel wird durch den Zustand des Auges in Bezug auf zwei Merkmale bestimmt. Welche Merkmale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719" name="Google Shape;17719;p616"/>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interno</a:t>
            </a:r>
            <a:endParaRPr/>
          </a:p>
        </p:txBody>
      </p:sp>
      <p:sp>
        <p:nvSpPr>
          <p:cNvPr id="17720" name="Google Shape;17720;p616"/>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externo</a:t>
            </a:r>
            <a:endParaRPr/>
          </a:p>
        </p:txBody>
      </p:sp>
      <p:sp>
        <p:nvSpPr>
          <p:cNvPr id="17721" name="Google Shape;17721;p61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25" name="Shape 17725"/>
        <p:cNvGrpSpPr/>
        <p:nvPr/>
      </p:nvGrpSpPr>
      <p:grpSpPr>
        <a:xfrm>
          <a:off x="0" y="0"/>
          <a:ext cx="0" cy="0"/>
          <a:chOff x="0" y="0"/>
          <a:chExt cx="0" cy="0"/>
        </a:xfrm>
      </p:grpSpPr>
      <p:sp>
        <p:nvSpPr>
          <p:cNvPr id="17726" name="Google Shape;17726;p61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727" name="Google Shape;17727;p617"/>
          <p:cNvGrpSpPr/>
          <p:nvPr/>
        </p:nvGrpSpPr>
        <p:grpSpPr>
          <a:xfrm>
            <a:off x="1828800" y="3733800"/>
            <a:ext cx="3505200" cy="2895600"/>
            <a:chOff x="2832100" y="3078162"/>
            <a:chExt cx="3505200" cy="2895600"/>
          </a:xfrm>
        </p:grpSpPr>
        <p:sp>
          <p:nvSpPr>
            <p:cNvPr id="17728" name="Google Shape;17728;p617"/>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729" name="Google Shape;17729;p617"/>
            <p:cNvCxnSpPr>
              <a:stCxn id="17728" idx="0"/>
              <a:endCxn id="17728"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730" name="Google Shape;17730;p617"/>
            <p:cNvCxnSpPr>
              <a:stCxn id="17728" idx="1"/>
              <a:endCxn id="17728"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731" name="Google Shape;17731;p617"/>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732" name="Google Shape;17732;p617"/>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733" name="Google Shape;17733;p617"/>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734" name="Google Shape;17734;p617"/>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735" name="Google Shape;17735;p617"/>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736" name="Google Shape;17736;p617"/>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737" name="Google Shape;17737;p617"/>
          <p:cNvCxnSpPr>
            <a:stCxn id="17728" idx="1"/>
            <a:endCxn id="17728" idx="2"/>
          </p:cNvCxnSpPr>
          <p:nvPr/>
        </p:nvCxnSpPr>
        <p:spPr>
          <a:xfrm>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38" name="Google Shape;17738;p617"/>
          <p:cNvCxnSpPr/>
          <p:nvPr/>
        </p:nvCxnSpPr>
        <p:spPr>
          <a:xfrm flipH="1">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39" name="Google Shape;17739;p617"/>
          <p:cNvCxnSpPr/>
          <p:nvPr/>
        </p:nvCxnSpPr>
        <p:spPr>
          <a:xfrm>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40" name="Google Shape;17740;p617"/>
          <p:cNvCxnSpPr/>
          <p:nvPr/>
        </p:nvCxnSpPr>
        <p:spPr>
          <a:xfrm flipH="1">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sp>
        <p:nvSpPr>
          <p:cNvPr id="17741" name="Google Shape;17741;p617"/>
          <p:cNvSpPr txBox="1"/>
          <p:nvPr/>
        </p:nvSpPr>
        <p:spPr>
          <a:xfrm>
            <a:off x="1828800" y="4343400"/>
            <a:ext cx="7040700" cy="1134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Als Faustregel gilt, dass ein</a:t>
            </a:r>
            <a:r>
              <a:rPr i="1" lang="en-US" sz="1200">
                <a:solidFill>
                  <a:schemeClr val="dk1"/>
                </a:solidFill>
              </a:rPr>
              <a:t> </a:t>
            </a:r>
            <a:r>
              <a:rPr b="0" i="1" lang="en-US" sz="1200" u="none" cap="none" strike="noStrike">
                <a:solidFill>
                  <a:schemeClr val="dk1"/>
                </a:solidFill>
                <a:latin typeface="Arial"/>
                <a:ea typeface="Arial"/>
                <a:cs typeface="Arial"/>
                <a:sym typeface="Arial"/>
              </a:rPr>
              <a:t>ab interno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bevorzugt wird, wenn die Hornhaut klar ist, und ein</a:t>
            </a:r>
            <a:r>
              <a:rPr i="1" lang="en-US" sz="1200">
                <a:solidFill>
                  <a:schemeClr val="dk1"/>
                </a:solidFill>
              </a:rPr>
              <a:t> </a:t>
            </a:r>
            <a:r>
              <a:rPr b="0" i="1" lang="en-US" sz="1200" u="none" cap="none" strike="noStrike">
                <a:solidFill>
                  <a:schemeClr val="dk1"/>
                </a:solidFill>
                <a:latin typeface="Arial"/>
                <a:ea typeface="Arial"/>
                <a:cs typeface="Arial"/>
                <a:sym typeface="Arial"/>
              </a:rPr>
              <a:t>ab externo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wenn sie getrübt ist. </a:t>
            </a:r>
            <a:r>
              <a:rPr b="0" i="1" lang="en-US" sz="1200" u="none" cap="none" strike="noStrike">
                <a:solidFill>
                  <a:srgbClr val="0000FF"/>
                </a:solidFill>
                <a:latin typeface="Arial"/>
                <a:ea typeface="Arial"/>
                <a:cs typeface="Arial"/>
                <a:sym typeface="Arial"/>
              </a:rPr>
              <a:t>Was bedeuten diese Begriffe im Zusammenhang mit der Operation bei primärem angeborenem Glaukom?</a:t>
            </a:r>
            <a:endParaRPr b="0" i="1"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Sie beziehen sich darauf, wie man sich dem Kammerwinkel nähert. Bei ab-interno-Operationen erfolgt der Zugang zum Kammerwinkel von der Innenseite des Auges aus, während </a:t>
            </a:r>
            <a:r>
              <a:rPr b="0" i="1" lang="en-US" sz="1200" u="none" cap="none" strike="noStrike">
                <a:solidFill>
                  <a:srgbClr val="FFFF84"/>
                </a:solidFill>
                <a:latin typeface="Arial"/>
                <a:ea typeface="Arial"/>
                <a:cs typeface="Arial"/>
                <a:sym typeface="Arial"/>
              </a:rPr>
              <a:t>bei ab-externo</a:t>
            </a:r>
            <a:r>
              <a:rPr b="0" i="0" lang="en-US" sz="1200" u="none" cap="none" strike="noStrike">
                <a:solidFill>
                  <a:srgbClr val="FFFF84"/>
                </a:solidFill>
                <a:latin typeface="Arial"/>
                <a:ea typeface="Arial"/>
                <a:cs typeface="Arial"/>
                <a:sym typeface="Arial"/>
              </a:rPr>
              <a:t>-Operationen der Zugang von außen erfolgt</a:t>
            </a:r>
            <a:r>
              <a:rPr b="0" i="1" lang="en-US" sz="1200" u="none" cap="none" strike="noStrike">
                <a:solidFill>
                  <a:srgbClr val="FFFF84"/>
                </a:solidFill>
                <a:latin typeface="Arial"/>
                <a:ea typeface="Arial"/>
                <a:cs typeface="Arial"/>
                <a:sym typeface="Arial"/>
              </a:rPr>
              <a:t>.</a:t>
            </a:r>
            <a:endParaRPr b="0" i="0" sz="1400" u="none" cap="none" strike="noStrike">
              <a:solidFill>
                <a:srgbClr val="FFFF84"/>
              </a:solidFill>
              <a:latin typeface="Arial"/>
              <a:ea typeface="Arial"/>
              <a:cs typeface="Arial"/>
              <a:sym typeface="Arial"/>
            </a:endParaRPr>
          </a:p>
        </p:txBody>
      </p:sp>
      <p:sp>
        <p:nvSpPr>
          <p:cNvPr id="17742" name="Google Shape;17742;p617"/>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kongenitalen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Art des Zugangs </a:t>
            </a:r>
            <a:r>
              <a:rPr b="0" i="1" lang="en-US" sz="1200" u="none" cap="none" strike="noStrike">
                <a:solidFill>
                  <a:srgbClr val="BFBFBF"/>
                </a:solidFill>
                <a:latin typeface="Arial"/>
                <a:ea typeface="Arial"/>
                <a:cs typeface="Arial"/>
                <a:sym typeface="Arial"/>
              </a:rPr>
              <a:t>zum Kammerwinkel wird durch den Zustand des Auges in Bezug auf zwei Merkmale bestimmt. Welche Merkmale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743" name="Google Shape;17743;p617"/>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interno</a:t>
            </a:r>
            <a:endParaRPr/>
          </a:p>
        </p:txBody>
      </p:sp>
      <p:sp>
        <p:nvSpPr>
          <p:cNvPr id="17744" name="Google Shape;17744;p617"/>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externo</a:t>
            </a:r>
            <a:endParaRPr/>
          </a:p>
        </p:txBody>
      </p:sp>
      <p:sp>
        <p:nvSpPr>
          <p:cNvPr id="17745" name="Google Shape;17745;p61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49" name="Shape 17749"/>
        <p:cNvGrpSpPr/>
        <p:nvPr/>
      </p:nvGrpSpPr>
      <p:grpSpPr>
        <a:xfrm>
          <a:off x="0" y="0"/>
          <a:ext cx="0" cy="0"/>
          <a:chOff x="0" y="0"/>
          <a:chExt cx="0" cy="0"/>
        </a:xfrm>
      </p:grpSpPr>
      <p:sp>
        <p:nvSpPr>
          <p:cNvPr id="17750" name="Google Shape;17750;p61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751" name="Google Shape;17751;p618"/>
          <p:cNvGrpSpPr/>
          <p:nvPr/>
        </p:nvGrpSpPr>
        <p:grpSpPr>
          <a:xfrm>
            <a:off x="1828800" y="3733800"/>
            <a:ext cx="3505200" cy="2895600"/>
            <a:chOff x="2832100" y="3078162"/>
            <a:chExt cx="3505200" cy="2895600"/>
          </a:xfrm>
        </p:grpSpPr>
        <p:sp>
          <p:nvSpPr>
            <p:cNvPr id="17752" name="Google Shape;17752;p618"/>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753" name="Google Shape;17753;p618"/>
            <p:cNvCxnSpPr>
              <a:stCxn id="17752" idx="0"/>
              <a:endCxn id="17752"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754" name="Google Shape;17754;p618"/>
            <p:cNvCxnSpPr>
              <a:stCxn id="17752" idx="1"/>
              <a:endCxn id="17752"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755" name="Google Shape;17755;p618"/>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756" name="Google Shape;17756;p618"/>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757" name="Google Shape;17757;p618"/>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758" name="Google Shape;17758;p618"/>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759" name="Google Shape;17759;p618"/>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760" name="Google Shape;17760;p618"/>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761" name="Google Shape;17761;p618"/>
          <p:cNvCxnSpPr>
            <a:stCxn id="17752" idx="1"/>
            <a:endCxn id="17752" idx="2"/>
          </p:cNvCxnSpPr>
          <p:nvPr/>
        </p:nvCxnSpPr>
        <p:spPr>
          <a:xfrm>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62" name="Google Shape;17762;p618"/>
          <p:cNvCxnSpPr/>
          <p:nvPr/>
        </p:nvCxnSpPr>
        <p:spPr>
          <a:xfrm flipH="1">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63" name="Google Shape;17763;p618"/>
          <p:cNvCxnSpPr/>
          <p:nvPr/>
        </p:nvCxnSpPr>
        <p:spPr>
          <a:xfrm>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64" name="Google Shape;17764;p618"/>
          <p:cNvCxnSpPr/>
          <p:nvPr/>
        </p:nvCxnSpPr>
        <p:spPr>
          <a:xfrm flipH="1">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sp>
        <p:nvSpPr>
          <p:cNvPr id="17765" name="Google Shape;17765;p618"/>
          <p:cNvSpPr txBox="1"/>
          <p:nvPr/>
        </p:nvSpPr>
        <p:spPr>
          <a:xfrm>
            <a:off x="1828800" y="4343400"/>
            <a:ext cx="7040700" cy="1134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Als Faustregel gilt, dass ein</a:t>
            </a:r>
            <a:r>
              <a:rPr i="1" lang="en-US" sz="1200">
                <a:solidFill>
                  <a:schemeClr val="dk1"/>
                </a:solidFill>
              </a:rPr>
              <a:t> </a:t>
            </a:r>
            <a:r>
              <a:rPr b="0" i="1" lang="en-US" sz="1200" u="none" cap="none" strike="noStrike">
                <a:solidFill>
                  <a:schemeClr val="dk1"/>
                </a:solidFill>
                <a:latin typeface="Arial"/>
                <a:ea typeface="Arial"/>
                <a:cs typeface="Arial"/>
                <a:sym typeface="Arial"/>
              </a:rPr>
              <a:t>ab interno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bevorzugt wird, wenn die Hornhaut klar ist, und ein</a:t>
            </a:r>
            <a:r>
              <a:rPr i="1" lang="en-US" sz="1200">
                <a:solidFill>
                  <a:schemeClr val="dk1"/>
                </a:solidFill>
              </a:rPr>
              <a:t> </a:t>
            </a:r>
            <a:r>
              <a:rPr b="0" i="1" lang="en-US" sz="1200" u="none" cap="none" strike="noStrike">
                <a:solidFill>
                  <a:schemeClr val="dk1"/>
                </a:solidFill>
                <a:latin typeface="Arial"/>
                <a:ea typeface="Arial"/>
                <a:cs typeface="Arial"/>
                <a:sym typeface="Arial"/>
              </a:rPr>
              <a:t>ab externo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wenn sie getrübt ist. </a:t>
            </a:r>
            <a:r>
              <a:rPr b="0" i="1" lang="en-US" sz="1200" u="none" cap="none" strike="noStrike">
                <a:solidFill>
                  <a:srgbClr val="0000FF"/>
                </a:solidFill>
                <a:latin typeface="Arial"/>
                <a:ea typeface="Arial"/>
                <a:cs typeface="Arial"/>
                <a:sym typeface="Arial"/>
              </a:rPr>
              <a:t>Was bedeuten diese Begriffe im Zusammenhang mit der Operation bei primärem angeborenem Glaukom?</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Sie beziehen sich darauf, wie man sich dem Kammerwinkel nähert.</a:t>
            </a:r>
            <a:r>
              <a:rPr b="0" i="0" lang="en-US" sz="1200" u="none" cap="none" strike="noStrike">
                <a:solidFill>
                  <a:srgbClr val="FFFF84"/>
                </a:solidFill>
                <a:latin typeface="Arial"/>
                <a:ea typeface="Arial"/>
                <a:cs typeface="Arial"/>
                <a:sym typeface="Arial"/>
              </a:rPr>
              <a:t>. Bei ab-interno-Operationen erfolgt der Zugang zum Kammerwinkel von der Innenseite des Auges aus, während </a:t>
            </a:r>
            <a:r>
              <a:rPr b="0" i="1" lang="en-US" sz="1200" u="none" cap="none" strike="noStrike">
                <a:solidFill>
                  <a:srgbClr val="FFFF84"/>
                </a:solidFill>
                <a:latin typeface="Arial"/>
                <a:ea typeface="Arial"/>
                <a:cs typeface="Arial"/>
                <a:sym typeface="Arial"/>
              </a:rPr>
              <a:t>bei ab-externo</a:t>
            </a:r>
            <a:r>
              <a:rPr b="0" i="0" lang="en-US" sz="1200" u="none" cap="none" strike="noStrike">
                <a:solidFill>
                  <a:srgbClr val="FFFF84"/>
                </a:solidFill>
                <a:latin typeface="Arial"/>
                <a:ea typeface="Arial"/>
                <a:cs typeface="Arial"/>
                <a:sym typeface="Arial"/>
              </a:rPr>
              <a:t>-Operationen der Zugang von außen erfolgt</a:t>
            </a:r>
            <a:r>
              <a:rPr b="0" i="1" lang="en-US" sz="1200" u="none" cap="none" strike="noStrike">
                <a:solidFill>
                  <a:srgbClr val="FFFF84"/>
                </a:solidFill>
                <a:latin typeface="Arial"/>
                <a:ea typeface="Arial"/>
                <a:cs typeface="Arial"/>
                <a:sym typeface="Arial"/>
              </a:rPr>
              <a:t>.</a:t>
            </a:r>
            <a:endParaRPr b="0" i="0" sz="1400" u="none" cap="none" strike="noStrike">
              <a:solidFill>
                <a:srgbClr val="FFFF84"/>
              </a:solidFill>
              <a:latin typeface="Arial"/>
              <a:ea typeface="Arial"/>
              <a:cs typeface="Arial"/>
              <a:sym typeface="Arial"/>
            </a:endParaRPr>
          </a:p>
        </p:txBody>
      </p:sp>
      <p:sp>
        <p:nvSpPr>
          <p:cNvPr id="17766" name="Google Shape;17766;p618"/>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kongenitalen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Art des Zugangs </a:t>
            </a:r>
            <a:r>
              <a:rPr b="0" i="1" lang="en-US" sz="1200" u="none" cap="none" strike="noStrike">
                <a:solidFill>
                  <a:srgbClr val="BFBFBF"/>
                </a:solidFill>
                <a:latin typeface="Arial"/>
                <a:ea typeface="Arial"/>
                <a:cs typeface="Arial"/>
                <a:sym typeface="Arial"/>
              </a:rPr>
              <a:t>zum Kammerwinkel wird durch den Zustand des Auges in Bezug auf zwei Merkmale bestimmt. Welche Merkmale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767" name="Google Shape;17767;p618"/>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interno</a:t>
            </a:r>
            <a:endParaRPr/>
          </a:p>
        </p:txBody>
      </p:sp>
      <p:sp>
        <p:nvSpPr>
          <p:cNvPr id="17768" name="Google Shape;17768;p618"/>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externo</a:t>
            </a:r>
            <a:endParaRPr/>
          </a:p>
        </p:txBody>
      </p:sp>
      <p:sp>
        <p:nvSpPr>
          <p:cNvPr id="17769" name="Google Shape;17769;p618"/>
          <p:cNvSpPr/>
          <p:nvPr/>
        </p:nvSpPr>
        <p:spPr>
          <a:xfrm>
            <a:off x="4834788" y="4892663"/>
            <a:ext cx="1736700" cy="201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t/>
            </a:r>
            <a:endParaRPr/>
          </a:p>
        </p:txBody>
      </p:sp>
      <p:sp>
        <p:nvSpPr>
          <p:cNvPr id="17770" name="Google Shape;17770;p61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74" name="Shape 17774"/>
        <p:cNvGrpSpPr/>
        <p:nvPr/>
      </p:nvGrpSpPr>
      <p:grpSpPr>
        <a:xfrm>
          <a:off x="0" y="0"/>
          <a:ext cx="0" cy="0"/>
          <a:chOff x="0" y="0"/>
          <a:chExt cx="0" cy="0"/>
        </a:xfrm>
      </p:grpSpPr>
      <p:sp>
        <p:nvSpPr>
          <p:cNvPr id="17775" name="Google Shape;17775;p61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776" name="Google Shape;17776;p619"/>
          <p:cNvGrpSpPr/>
          <p:nvPr/>
        </p:nvGrpSpPr>
        <p:grpSpPr>
          <a:xfrm>
            <a:off x="1828800" y="3733800"/>
            <a:ext cx="3505200" cy="2895600"/>
            <a:chOff x="2832100" y="3078162"/>
            <a:chExt cx="3505200" cy="2895600"/>
          </a:xfrm>
        </p:grpSpPr>
        <p:sp>
          <p:nvSpPr>
            <p:cNvPr id="17777" name="Google Shape;17777;p619"/>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778" name="Google Shape;17778;p619"/>
            <p:cNvCxnSpPr>
              <a:stCxn id="17777" idx="0"/>
              <a:endCxn id="17777"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779" name="Google Shape;17779;p619"/>
            <p:cNvCxnSpPr>
              <a:stCxn id="17777" idx="1"/>
              <a:endCxn id="17777"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780" name="Google Shape;17780;p619"/>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781" name="Google Shape;17781;p619"/>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782" name="Google Shape;17782;p619"/>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783" name="Google Shape;17783;p619"/>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784" name="Google Shape;17784;p619"/>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785" name="Google Shape;17785;p619"/>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786" name="Google Shape;17786;p619"/>
          <p:cNvCxnSpPr>
            <a:stCxn id="17777" idx="1"/>
            <a:endCxn id="17777" idx="2"/>
          </p:cNvCxnSpPr>
          <p:nvPr/>
        </p:nvCxnSpPr>
        <p:spPr>
          <a:xfrm>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87" name="Google Shape;17787;p619"/>
          <p:cNvCxnSpPr/>
          <p:nvPr/>
        </p:nvCxnSpPr>
        <p:spPr>
          <a:xfrm flipH="1">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88" name="Google Shape;17788;p619"/>
          <p:cNvCxnSpPr/>
          <p:nvPr/>
        </p:nvCxnSpPr>
        <p:spPr>
          <a:xfrm>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789" name="Google Shape;17789;p619"/>
          <p:cNvCxnSpPr/>
          <p:nvPr/>
        </p:nvCxnSpPr>
        <p:spPr>
          <a:xfrm flipH="1">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sp>
        <p:nvSpPr>
          <p:cNvPr id="17790" name="Google Shape;17790;p619"/>
          <p:cNvSpPr txBox="1"/>
          <p:nvPr/>
        </p:nvSpPr>
        <p:spPr>
          <a:xfrm>
            <a:off x="1828800" y="4343400"/>
            <a:ext cx="7040700" cy="1134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Als Faustregel gilt, dass ein</a:t>
            </a:r>
            <a:r>
              <a:rPr i="1" lang="en-US" sz="1200">
                <a:solidFill>
                  <a:schemeClr val="dk1"/>
                </a:solidFill>
              </a:rPr>
              <a:t> </a:t>
            </a:r>
            <a:r>
              <a:rPr b="0" i="1" lang="en-US" sz="1200" u="none" cap="none" strike="noStrike">
                <a:solidFill>
                  <a:schemeClr val="dk1"/>
                </a:solidFill>
                <a:latin typeface="Arial"/>
                <a:ea typeface="Arial"/>
                <a:cs typeface="Arial"/>
                <a:sym typeface="Arial"/>
              </a:rPr>
              <a:t>ab interno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bevorzugt wird, wenn die Hornhaut klar ist, und ein</a:t>
            </a:r>
            <a:r>
              <a:rPr i="1" lang="en-US" sz="1200">
                <a:solidFill>
                  <a:schemeClr val="dk1"/>
                </a:solidFill>
              </a:rPr>
              <a:t> </a:t>
            </a:r>
            <a:r>
              <a:rPr b="0" i="1" lang="en-US" sz="1200" u="none" cap="none" strike="noStrike">
                <a:solidFill>
                  <a:schemeClr val="dk1"/>
                </a:solidFill>
                <a:latin typeface="Arial"/>
                <a:ea typeface="Arial"/>
                <a:cs typeface="Arial"/>
                <a:sym typeface="Arial"/>
              </a:rPr>
              <a:t>ab externo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wenn sie getrübt ist. </a:t>
            </a:r>
            <a:r>
              <a:rPr b="0" i="1" lang="en-US" sz="1200" u="none" cap="none" strike="noStrike">
                <a:solidFill>
                  <a:srgbClr val="0000FF"/>
                </a:solidFill>
                <a:latin typeface="Arial"/>
                <a:ea typeface="Arial"/>
                <a:cs typeface="Arial"/>
                <a:sym typeface="Arial"/>
              </a:rPr>
              <a:t>Was bedeuten diese Begriffe im Zusammenhang mit der Operation bei primärem angeborenem Glaukom?</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Sie beziehen sich darauf, wie man sich dem Kammerwinkel nähert.</a:t>
            </a:r>
            <a:r>
              <a:rPr b="0" i="0" lang="en-US" sz="1200" u="none" cap="none" strike="noStrike">
                <a:solidFill>
                  <a:srgbClr val="FFFF84"/>
                </a:solidFill>
                <a:latin typeface="Arial"/>
                <a:ea typeface="Arial"/>
                <a:cs typeface="Arial"/>
                <a:sym typeface="Arial"/>
              </a:rPr>
              <a:t>. </a:t>
            </a:r>
            <a:r>
              <a:rPr b="0" i="1" lang="en-US" sz="1200" u="none" cap="none" strike="noStrike">
                <a:solidFill>
                  <a:srgbClr val="FFFF84"/>
                </a:solidFill>
                <a:latin typeface="Arial"/>
                <a:ea typeface="Arial"/>
                <a:cs typeface="Arial"/>
                <a:sym typeface="Arial"/>
              </a:rPr>
              <a:t>Bei </a:t>
            </a:r>
            <a:r>
              <a:rPr b="0" i="0" lang="en-US" sz="1200" u="none" cap="none" strike="noStrike">
                <a:solidFill>
                  <a:srgbClr val="FFFF84"/>
                </a:solidFill>
                <a:latin typeface="Arial"/>
                <a:ea typeface="Arial"/>
                <a:cs typeface="Arial"/>
                <a:sym typeface="Arial"/>
              </a:rPr>
              <a:t>ab-interno-Operationen erfolgt der Zugang zum Kammerwinkel von der</a:t>
            </a:r>
            <a:r>
              <a:rPr lang="en-US" sz="1200">
                <a:solidFill>
                  <a:srgbClr val="FFFF84"/>
                </a:solidFill>
              </a:rPr>
              <a:t> </a:t>
            </a:r>
            <a:r>
              <a:rPr b="0" i="0" lang="en-US" sz="1200" u="none" cap="none" strike="noStrike">
                <a:solidFill>
                  <a:srgbClr val="FFFF84"/>
                </a:solidFill>
                <a:latin typeface="Arial"/>
                <a:ea typeface="Arial"/>
                <a:cs typeface="Arial"/>
                <a:sym typeface="Arial"/>
              </a:rPr>
              <a:t>Innenseite</a:t>
            </a:r>
            <a:r>
              <a:rPr lang="en-US" sz="1200">
                <a:solidFill>
                  <a:srgbClr val="FFFF84"/>
                </a:solidFill>
              </a:rPr>
              <a:t> </a:t>
            </a:r>
            <a:r>
              <a:rPr b="0" i="0" lang="en-US" sz="1200" u="none" cap="none" strike="noStrike">
                <a:solidFill>
                  <a:srgbClr val="FFFF84"/>
                </a:solidFill>
                <a:latin typeface="Arial"/>
                <a:ea typeface="Arial"/>
                <a:cs typeface="Arial"/>
                <a:sym typeface="Arial"/>
              </a:rPr>
              <a:t>des Auges aus, während </a:t>
            </a:r>
            <a:r>
              <a:rPr b="0" i="1" lang="en-US" sz="1200" u="none" cap="none" strike="noStrike">
                <a:solidFill>
                  <a:srgbClr val="FFFF84"/>
                </a:solidFill>
                <a:latin typeface="Arial"/>
                <a:ea typeface="Arial"/>
                <a:cs typeface="Arial"/>
                <a:sym typeface="Arial"/>
              </a:rPr>
              <a:t>bei ab-externo</a:t>
            </a:r>
            <a:r>
              <a:rPr b="0" i="0" lang="en-US" sz="1200" u="none" cap="none" strike="noStrike">
                <a:solidFill>
                  <a:srgbClr val="FFFF84"/>
                </a:solidFill>
                <a:latin typeface="Arial"/>
                <a:ea typeface="Arial"/>
                <a:cs typeface="Arial"/>
                <a:sym typeface="Arial"/>
              </a:rPr>
              <a:t>-Operationen der Zugang von der</a:t>
            </a:r>
            <a:r>
              <a:rPr lang="en-US" sz="1200">
                <a:solidFill>
                  <a:srgbClr val="FFFF84"/>
                </a:solidFill>
              </a:rPr>
              <a:t> </a:t>
            </a:r>
            <a:r>
              <a:rPr b="0" i="0" lang="en-US" sz="1200" u="none" cap="none" strike="noStrike">
                <a:solidFill>
                  <a:srgbClr val="FFFF84"/>
                </a:solidFill>
                <a:latin typeface="Arial"/>
                <a:ea typeface="Arial"/>
                <a:cs typeface="Arial"/>
                <a:sym typeface="Arial"/>
              </a:rPr>
              <a:t>Außenseite</a:t>
            </a:r>
            <a:r>
              <a:rPr lang="en-US" sz="1200">
                <a:solidFill>
                  <a:srgbClr val="FFFF84"/>
                </a:solidFill>
              </a:rPr>
              <a:t> </a:t>
            </a:r>
            <a:r>
              <a:rPr b="0" i="0" lang="en-US" sz="1200" u="none" cap="none" strike="noStrike">
                <a:solidFill>
                  <a:srgbClr val="FFFF84"/>
                </a:solidFill>
                <a:latin typeface="Arial"/>
                <a:ea typeface="Arial"/>
                <a:cs typeface="Arial"/>
                <a:sym typeface="Arial"/>
              </a:rPr>
              <a:t>aus erfolgt</a:t>
            </a:r>
            <a:r>
              <a:rPr b="0" i="1" lang="en-US" sz="1200" u="none" cap="none" strike="noStrike">
                <a:solidFill>
                  <a:srgbClr val="FFFF84"/>
                </a:solidFill>
                <a:latin typeface="Arial"/>
                <a:ea typeface="Arial"/>
                <a:cs typeface="Arial"/>
                <a:sym typeface="Arial"/>
              </a:rPr>
              <a:t>.</a:t>
            </a:r>
            <a:endParaRPr b="0" i="0" sz="1400" u="none" cap="none" strike="noStrike">
              <a:solidFill>
                <a:srgbClr val="FFFF84"/>
              </a:solidFill>
              <a:latin typeface="Arial"/>
              <a:ea typeface="Arial"/>
              <a:cs typeface="Arial"/>
              <a:sym typeface="Arial"/>
            </a:endParaRPr>
          </a:p>
        </p:txBody>
      </p:sp>
      <p:sp>
        <p:nvSpPr>
          <p:cNvPr id="17791" name="Google Shape;17791;p619"/>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kongenitalen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Art der Zugangsmethode </a:t>
            </a:r>
            <a:r>
              <a:rPr b="0" i="1" lang="en-US" sz="1200" u="none" cap="none" strike="noStrike">
                <a:solidFill>
                  <a:srgbClr val="BFBFBF"/>
                </a:solidFill>
                <a:latin typeface="Arial"/>
                <a:ea typeface="Arial"/>
                <a:cs typeface="Arial"/>
                <a:sym typeface="Arial"/>
              </a:rPr>
              <a:t>zum Kammerwinkel wird durch den Zustand des Auges in Bezug auf zwei Merkmale bestimmt. Welche Merkmale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792" name="Google Shape;17792;p619"/>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interno</a:t>
            </a:r>
            <a:endParaRPr/>
          </a:p>
        </p:txBody>
      </p:sp>
      <p:sp>
        <p:nvSpPr>
          <p:cNvPr id="17793" name="Google Shape;17793;p619"/>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externo</a:t>
            </a:r>
            <a:endParaRPr/>
          </a:p>
        </p:txBody>
      </p:sp>
      <p:sp>
        <p:nvSpPr>
          <p:cNvPr id="17794" name="Google Shape;17794;p61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98" name="Shape 17798"/>
        <p:cNvGrpSpPr/>
        <p:nvPr/>
      </p:nvGrpSpPr>
      <p:grpSpPr>
        <a:xfrm>
          <a:off x="0" y="0"/>
          <a:ext cx="0" cy="0"/>
          <a:chOff x="0" y="0"/>
          <a:chExt cx="0" cy="0"/>
        </a:xfrm>
      </p:grpSpPr>
      <p:sp>
        <p:nvSpPr>
          <p:cNvPr id="17799" name="Google Shape;17799;p62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800" name="Google Shape;17800;p620"/>
          <p:cNvGrpSpPr/>
          <p:nvPr/>
        </p:nvGrpSpPr>
        <p:grpSpPr>
          <a:xfrm>
            <a:off x="1828800" y="3733800"/>
            <a:ext cx="3505200" cy="2895600"/>
            <a:chOff x="2832100" y="3078162"/>
            <a:chExt cx="3505200" cy="2895600"/>
          </a:xfrm>
        </p:grpSpPr>
        <p:sp>
          <p:nvSpPr>
            <p:cNvPr id="17801" name="Google Shape;17801;p620"/>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802" name="Google Shape;17802;p620"/>
            <p:cNvCxnSpPr>
              <a:stCxn id="17801" idx="0"/>
              <a:endCxn id="17801"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803" name="Google Shape;17803;p620"/>
            <p:cNvCxnSpPr>
              <a:stCxn id="17801" idx="1"/>
              <a:endCxn id="17801"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804" name="Google Shape;17804;p620"/>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805" name="Google Shape;17805;p620"/>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806" name="Google Shape;17806;p620"/>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807" name="Google Shape;17807;p620"/>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808" name="Google Shape;17808;p620"/>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809" name="Google Shape;17809;p620"/>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810" name="Google Shape;17810;p620"/>
          <p:cNvCxnSpPr>
            <a:stCxn id="17801" idx="1"/>
            <a:endCxn id="17801" idx="2"/>
          </p:cNvCxnSpPr>
          <p:nvPr/>
        </p:nvCxnSpPr>
        <p:spPr>
          <a:xfrm>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811" name="Google Shape;17811;p620"/>
          <p:cNvCxnSpPr/>
          <p:nvPr/>
        </p:nvCxnSpPr>
        <p:spPr>
          <a:xfrm flipH="1">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812" name="Google Shape;17812;p620"/>
          <p:cNvCxnSpPr/>
          <p:nvPr/>
        </p:nvCxnSpPr>
        <p:spPr>
          <a:xfrm>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813" name="Google Shape;17813;p620"/>
          <p:cNvCxnSpPr/>
          <p:nvPr/>
        </p:nvCxnSpPr>
        <p:spPr>
          <a:xfrm flipH="1">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sp>
        <p:nvSpPr>
          <p:cNvPr id="17814" name="Google Shape;17814;p620"/>
          <p:cNvSpPr txBox="1"/>
          <p:nvPr/>
        </p:nvSpPr>
        <p:spPr>
          <a:xfrm>
            <a:off x="1828800" y="4343400"/>
            <a:ext cx="7040700" cy="1134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Als Faustregel gilt, dass ein</a:t>
            </a:r>
            <a:r>
              <a:rPr i="1" lang="en-US" sz="1200">
                <a:solidFill>
                  <a:schemeClr val="dk1"/>
                </a:solidFill>
              </a:rPr>
              <a:t> </a:t>
            </a:r>
            <a:r>
              <a:rPr b="0" i="1" lang="en-US" sz="1200" u="none" cap="none" strike="noStrike">
                <a:solidFill>
                  <a:schemeClr val="dk1"/>
                </a:solidFill>
                <a:latin typeface="Arial"/>
                <a:ea typeface="Arial"/>
                <a:cs typeface="Arial"/>
                <a:sym typeface="Arial"/>
              </a:rPr>
              <a:t>ab interno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bevorzugt wird, wenn die Hornhaut klar ist, und ein</a:t>
            </a:r>
            <a:r>
              <a:rPr i="1" lang="en-US" sz="1200">
                <a:solidFill>
                  <a:schemeClr val="dk1"/>
                </a:solidFill>
              </a:rPr>
              <a:t> </a:t>
            </a:r>
            <a:r>
              <a:rPr b="0" i="1" lang="en-US" sz="1200" u="none" cap="none" strike="noStrike">
                <a:solidFill>
                  <a:schemeClr val="dk1"/>
                </a:solidFill>
                <a:latin typeface="Arial"/>
                <a:ea typeface="Arial"/>
                <a:cs typeface="Arial"/>
                <a:sym typeface="Arial"/>
              </a:rPr>
              <a:t>ab externo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wenn sie getrübt ist. </a:t>
            </a:r>
            <a:r>
              <a:rPr b="0" i="1" lang="en-US" sz="1200" u="none" cap="none" strike="noStrike">
                <a:solidFill>
                  <a:srgbClr val="0000FF"/>
                </a:solidFill>
                <a:latin typeface="Arial"/>
                <a:ea typeface="Arial"/>
                <a:cs typeface="Arial"/>
                <a:sym typeface="Arial"/>
              </a:rPr>
              <a:t>Was bedeuten diese Begriffe im Zusammenhang mit der Operation bei primärem angeborenem Glaukom?</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Sie beziehen sich darauf, wie man sich dem Kammerwinkel nähert. </a:t>
            </a:r>
            <a:r>
              <a:rPr b="0" i="0" lang="en-US" sz="1200" u="none" cap="none" strike="noStrike">
                <a:solidFill>
                  <a:schemeClr val="dk1"/>
                </a:solidFill>
                <a:latin typeface="Arial"/>
                <a:ea typeface="Arial"/>
                <a:cs typeface="Arial"/>
                <a:sym typeface="Arial"/>
              </a:rPr>
              <a:t>Bei ab-interno-Operationen erfolgt der Zugang zum Kammerwinkel von der Innenseite des Auges aus, während </a:t>
            </a:r>
            <a:r>
              <a:rPr b="0" i="1" lang="en-US" sz="1200" u="none" cap="none" strike="noStrike">
                <a:solidFill>
                  <a:schemeClr val="dk1"/>
                </a:solidFill>
                <a:latin typeface="Arial"/>
                <a:ea typeface="Arial"/>
                <a:cs typeface="Arial"/>
                <a:sym typeface="Arial"/>
              </a:rPr>
              <a:t>bei ab-externo</a:t>
            </a:r>
            <a:r>
              <a:rPr b="0" i="0" lang="en-US" sz="1200" u="none" cap="none" strike="noStrike">
                <a:solidFill>
                  <a:schemeClr val="dk1"/>
                </a:solidFill>
                <a:latin typeface="Arial"/>
                <a:ea typeface="Arial"/>
                <a:cs typeface="Arial"/>
                <a:sym typeface="Arial"/>
              </a:rPr>
              <a:t>-Operationen der Zugang von außen erfolgt</a:t>
            </a:r>
            <a:r>
              <a:rPr b="0" i="1" lang="en-US" sz="1200" u="none" cap="none" strike="noStrike">
                <a:solidFill>
                  <a:schemeClr val="dk1"/>
                </a:solidFill>
                <a:latin typeface="Arial"/>
                <a:ea typeface="Arial"/>
                <a:cs typeface="Arial"/>
                <a:sym typeface="Arial"/>
              </a:rPr>
              <a:t>.</a:t>
            </a:r>
            <a:endParaRPr b="0" i="0" sz="1400" u="none" cap="none" strike="noStrike">
              <a:solidFill>
                <a:schemeClr val="dk1"/>
              </a:solidFill>
              <a:latin typeface="Arial"/>
              <a:ea typeface="Arial"/>
              <a:cs typeface="Arial"/>
              <a:sym typeface="Arial"/>
            </a:endParaRPr>
          </a:p>
        </p:txBody>
      </p:sp>
      <p:sp>
        <p:nvSpPr>
          <p:cNvPr id="17815" name="Google Shape;17815;p620"/>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kongenitalen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Art des Zugangs </a:t>
            </a:r>
            <a:r>
              <a:rPr b="0" i="1" lang="en-US" sz="1200" u="none" cap="none" strike="noStrike">
                <a:solidFill>
                  <a:srgbClr val="BFBFBF"/>
                </a:solidFill>
                <a:latin typeface="Arial"/>
                <a:ea typeface="Arial"/>
                <a:cs typeface="Arial"/>
                <a:sym typeface="Arial"/>
              </a:rPr>
              <a:t>zum Kammerwinkel wird durch den Zustand des Auges in Bezug auf zwei Merkmale bestimmt. Welche Merkmale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816" name="Google Shape;17816;p620"/>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interno</a:t>
            </a:r>
            <a:endParaRPr/>
          </a:p>
        </p:txBody>
      </p:sp>
      <p:sp>
        <p:nvSpPr>
          <p:cNvPr id="17817" name="Google Shape;17817;p620"/>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externo</a:t>
            </a:r>
            <a:endParaRPr/>
          </a:p>
        </p:txBody>
      </p:sp>
      <p:sp>
        <p:nvSpPr>
          <p:cNvPr id="17818" name="Google Shape;17818;p620"/>
          <p:cNvSpPr/>
          <p:nvPr/>
        </p:nvSpPr>
        <p:spPr>
          <a:xfrm>
            <a:off x="1828788" y="5275775"/>
            <a:ext cx="731700" cy="201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17819" name="Google Shape;17819;p620"/>
          <p:cNvSpPr/>
          <p:nvPr/>
        </p:nvSpPr>
        <p:spPr>
          <a:xfrm>
            <a:off x="6658363" y="4886713"/>
            <a:ext cx="730200" cy="201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17820" name="Google Shape;17820;p62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24" name="Shape 17824"/>
        <p:cNvGrpSpPr/>
        <p:nvPr/>
      </p:nvGrpSpPr>
      <p:grpSpPr>
        <a:xfrm>
          <a:off x="0" y="0"/>
          <a:ext cx="0" cy="0"/>
          <a:chOff x="0" y="0"/>
          <a:chExt cx="0" cy="0"/>
        </a:xfrm>
      </p:grpSpPr>
      <p:sp>
        <p:nvSpPr>
          <p:cNvPr id="17825" name="Google Shape;17825;p62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826" name="Google Shape;17826;p621"/>
          <p:cNvGrpSpPr/>
          <p:nvPr/>
        </p:nvGrpSpPr>
        <p:grpSpPr>
          <a:xfrm>
            <a:off x="1828800" y="3733800"/>
            <a:ext cx="3505200" cy="2895600"/>
            <a:chOff x="2832100" y="3078162"/>
            <a:chExt cx="3505200" cy="2895600"/>
          </a:xfrm>
        </p:grpSpPr>
        <p:sp>
          <p:nvSpPr>
            <p:cNvPr id="17827" name="Google Shape;17827;p621"/>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828" name="Google Shape;17828;p621"/>
            <p:cNvCxnSpPr>
              <a:stCxn id="17827" idx="0"/>
              <a:endCxn id="17827"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829" name="Google Shape;17829;p621"/>
            <p:cNvCxnSpPr>
              <a:stCxn id="17827" idx="1"/>
              <a:endCxn id="17827"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830" name="Google Shape;17830;p621"/>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831" name="Google Shape;17831;p621"/>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832" name="Google Shape;17832;p621"/>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833" name="Google Shape;17833;p621"/>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834" name="Google Shape;17834;p621"/>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835" name="Google Shape;17835;p621"/>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836" name="Google Shape;17836;p621"/>
          <p:cNvCxnSpPr>
            <a:stCxn id="17827" idx="1"/>
            <a:endCxn id="17827" idx="2"/>
          </p:cNvCxnSpPr>
          <p:nvPr/>
        </p:nvCxnSpPr>
        <p:spPr>
          <a:xfrm>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837" name="Google Shape;17837;p621"/>
          <p:cNvCxnSpPr/>
          <p:nvPr/>
        </p:nvCxnSpPr>
        <p:spPr>
          <a:xfrm flipH="1">
            <a:off x="18288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838" name="Google Shape;17838;p621"/>
          <p:cNvCxnSpPr/>
          <p:nvPr/>
        </p:nvCxnSpPr>
        <p:spPr>
          <a:xfrm>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cxnSp>
        <p:nvCxnSpPr>
          <p:cNvPr id="17839" name="Google Shape;17839;p621"/>
          <p:cNvCxnSpPr/>
          <p:nvPr/>
        </p:nvCxnSpPr>
        <p:spPr>
          <a:xfrm flipH="1">
            <a:off x="3581400" y="5181600"/>
            <a:ext cx="1752600" cy="1447800"/>
          </a:xfrm>
          <a:prstGeom prst="straightConnector1">
            <a:avLst/>
          </a:prstGeom>
          <a:noFill/>
          <a:ln cap="flat" cmpd="sng" w="9525">
            <a:solidFill>
              <a:srgbClr val="BFBFBF"/>
            </a:solidFill>
            <a:prstDash val="solid"/>
            <a:round/>
            <a:headEnd len="sm" w="sm" type="none"/>
            <a:tailEnd len="sm" w="sm" type="none"/>
          </a:ln>
        </p:spPr>
      </p:cxnSp>
      <p:sp>
        <p:nvSpPr>
          <p:cNvPr id="17840" name="Google Shape;17840;p621"/>
          <p:cNvSpPr txBox="1"/>
          <p:nvPr/>
        </p:nvSpPr>
        <p:spPr>
          <a:xfrm>
            <a:off x="1828800" y="4343400"/>
            <a:ext cx="7040700" cy="11340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Als Faustregel gilt, dass ein</a:t>
            </a:r>
            <a:r>
              <a:rPr i="1" lang="en-US" sz="1200">
                <a:solidFill>
                  <a:schemeClr val="dk1"/>
                </a:solidFill>
              </a:rPr>
              <a:t> </a:t>
            </a:r>
            <a:r>
              <a:rPr b="0" i="1" lang="en-US" sz="1200" u="none" cap="none" strike="noStrike">
                <a:solidFill>
                  <a:schemeClr val="dk1"/>
                </a:solidFill>
                <a:latin typeface="Arial"/>
                <a:ea typeface="Arial"/>
                <a:cs typeface="Arial"/>
                <a:sym typeface="Arial"/>
              </a:rPr>
              <a:t>ab interno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bevorzugt wird, wenn die Hornhaut klar ist, und ein</a:t>
            </a:r>
            <a:r>
              <a:rPr i="1" lang="en-US" sz="1200">
                <a:solidFill>
                  <a:schemeClr val="dk1"/>
                </a:solidFill>
              </a:rPr>
              <a:t> </a:t>
            </a:r>
            <a:r>
              <a:rPr b="0" i="1" lang="en-US" sz="1200" u="none" cap="none" strike="noStrike">
                <a:solidFill>
                  <a:schemeClr val="dk1"/>
                </a:solidFill>
                <a:latin typeface="Arial"/>
                <a:ea typeface="Arial"/>
                <a:cs typeface="Arial"/>
                <a:sym typeface="Arial"/>
              </a:rPr>
              <a:t>ab externo</a:t>
            </a:r>
            <a:r>
              <a:rPr i="1" lang="en-US" sz="1200">
                <a:solidFill>
                  <a:schemeClr val="dk1"/>
                </a:solidFill>
              </a:rPr>
              <a:t> </a:t>
            </a:r>
            <a:r>
              <a:rPr b="0" i="1" lang="en-US" sz="1200" u="none" cap="none" strike="noStrike">
                <a:solidFill>
                  <a:schemeClr val="dk1"/>
                </a:solidFill>
                <a:latin typeface="Arial"/>
                <a:ea typeface="Arial"/>
                <a:cs typeface="Arial"/>
                <a:sym typeface="Arial"/>
              </a:rPr>
              <a:t>Zugang, wenn sie getrübt ist. </a:t>
            </a:r>
            <a:r>
              <a:rPr b="0" i="1" lang="en-US" sz="1200" u="none" cap="none" strike="noStrike">
                <a:solidFill>
                  <a:srgbClr val="0000FF"/>
                </a:solidFill>
                <a:latin typeface="Arial"/>
                <a:ea typeface="Arial"/>
                <a:cs typeface="Arial"/>
                <a:sym typeface="Arial"/>
              </a:rPr>
              <a:t>Was bedeuten diese Begriffe im Zusammenhang mit der Operation bei primärem angeborenem Glaukom?</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Sie beziehen sich darauf, wie man sich dem Kammerwinkel nähert. </a:t>
            </a:r>
            <a:r>
              <a:rPr b="0" i="0" lang="en-US" sz="1200" u="none" cap="none" strike="noStrike">
                <a:solidFill>
                  <a:schemeClr val="dk1"/>
                </a:solidFill>
                <a:latin typeface="Arial"/>
                <a:ea typeface="Arial"/>
                <a:cs typeface="Arial"/>
                <a:sym typeface="Arial"/>
              </a:rPr>
              <a:t>Bei ab-interno-Operationen erfolgt der Zugang zum Kammerwinkel von der Innenseite des Auges aus, während </a:t>
            </a:r>
            <a:r>
              <a:rPr b="0" i="1" lang="en-US" sz="1200" u="none" cap="none" strike="noStrike">
                <a:solidFill>
                  <a:schemeClr val="dk1"/>
                </a:solidFill>
                <a:latin typeface="Arial"/>
                <a:ea typeface="Arial"/>
                <a:cs typeface="Arial"/>
                <a:sym typeface="Arial"/>
              </a:rPr>
              <a:t>bei ab-externo</a:t>
            </a:r>
            <a:r>
              <a:rPr b="0" i="0" lang="en-US" sz="1200" u="none" cap="none" strike="noStrike">
                <a:solidFill>
                  <a:schemeClr val="dk1"/>
                </a:solidFill>
                <a:latin typeface="Arial"/>
                <a:ea typeface="Arial"/>
                <a:cs typeface="Arial"/>
                <a:sym typeface="Arial"/>
              </a:rPr>
              <a:t>-Operationen der Zugang von außen erfolgt</a:t>
            </a:r>
            <a:r>
              <a:rPr b="0" i="1" lang="en-US" sz="1200" u="none" cap="none" strike="noStrike">
                <a:solidFill>
                  <a:schemeClr val="dk1"/>
                </a:solidFill>
                <a:latin typeface="Arial"/>
                <a:ea typeface="Arial"/>
                <a:cs typeface="Arial"/>
                <a:sym typeface="Arial"/>
              </a:rPr>
              <a:t>.</a:t>
            </a:r>
            <a:endParaRPr b="0" i="0" sz="1400" u="none" cap="none" strike="noStrike">
              <a:solidFill>
                <a:schemeClr val="dk1"/>
              </a:solidFill>
              <a:latin typeface="Arial"/>
              <a:ea typeface="Arial"/>
              <a:cs typeface="Arial"/>
              <a:sym typeface="Arial"/>
            </a:endParaRPr>
          </a:p>
        </p:txBody>
      </p:sp>
      <p:sp>
        <p:nvSpPr>
          <p:cNvPr id="17841" name="Google Shape;17841;p621"/>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kongenitalen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Art der Zugangsmethode </a:t>
            </a:r>
            <a:r>
              <a:rPr b="0" i="1" lang="en-US" sz="1200" u="none" cap="none" strike="noStrike">
                <a:solidFill>
                  <a:srgbClr val="BFBFBF"/>
                </a:solidFill>
                <a:latin typeface="Arial"/>
                <a:ea typeface="Arial"/>
                <a:cs typeface="Arial"/>
                <a:sym typeface="Arial"/>
              </a:rPr>
              <a:t>zum Kammerwinkel wird durch den Zustand des Auges in Bezug auf zwei Merkmale bestimmt. Welche Merkmale sind das?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842" name="Google Shape;17842;p621"/>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interno</a:t>
            </a:r>
            <a:endParaRPr/>
          </a:p>
        </p:txBody>
      </p:sp>
      <p:sp>
        <p:nvSpPr>
          <p:cNvPr id="17843" name="Google Shape;17843;p621"/>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externo</a:t>
            </a:r>
            <a:endParaRPr/>
          </a:p>
        </p:txBody>
      </p:sp>
      <p:sp>
        <p:nvSpPr>
          <p:cNvPr id="17844" name="Google Shape;17844;p62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48" name="Shape 17848"/>
        <p:cNvGrpSpPr/>
        <p:nvPr/>
      </p:nvGrpSpPr>
      <p:grpSpPr>
        <a:xfrm>
          <a:off x="0" y="0"/>
          <a:ext cx="0" cy="0"/>
          <a:chOff x="0" y="0"/>
          <a:chExt cx="0" cy="0"/>
        </a:xfrm>
      </p:grpSpPr>
      <p:sp>
        <p:nvSpPr>
          <p:cNvPr id="17849" name="Google Shape;17849;p62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850" name="Google Shape;17850;p622"/>
          <p:cNvGrpSpPr/>
          <p:nvPr/>
        </p:nvGrpSpPr>
        <p:grpSpPr>
          <a:xfrm>
            <a:off x="1828800" y="3733800"/>
            <a:ext cx="3505200" cy="2895600"/>
            <a:chOff x="2832100" y="3078162"/>
            <a:chExt cx="3505200" cy="2895600"/>
          </a:xfrm>
        </p:grpSpPr>
        <p:sp>
          <p:nvSpPr>
            <p:cNvPr id="17851" name="Google Shape;17851;p622"/>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852" name="Google Shape;17852;p622"/>
            <p:cNvCxnSpPr>
              <a:stCxn id="17851" idx="0"/>
              <a:endCxn id="17851"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853" name="Google Shape;17853;p622"/>
            <p:cNvCxnSpPr>
              <a:stCxn id="17851" idx="1"/>
              <a:endCxn id="17851"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854" name="Google Shape;17854;p622"/>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855" name="Google Shape;17855;p622"/>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856" name="Google Shape;17856;p622"/>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857" name="Google Shape;17857;p622"/>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858" name="Google Shape;17858;p622"/>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859" name="Google Shape;17859;p622"/>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860" name="Google Shape;17860;p622"/>
          <p:cNvCxnSpPr>
            <a:stCxn id="17851" idx="1"/>
            <a:endCxn id="17851" idx="2"/>
          </p:cNvCxnSpPr>
          <p:nvPr/>
        </p:nvCxnSpPr>
        <p:spPr>
          <a:xfrm>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861" name="Google Shape;17861;p622"/>
          <p:cNvCxnSpPr/>
          <p:nvPr/>
        </p:nvCxnSpPr>
        <p:spPr>
          <a:xfrm flipH="1">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862" name="Google Shape;17862;p622"/>
          <p:cNvCxnSpPr/>
          <p:nvPr/>
        </p:nvCxnSpPr>
        <p:spPr>
          <a:xfrm>
            <a:off x="35814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863" name="Google Shape;17863;p622"/>
          <p:cNvCxnSpPr/>
          <p:nvPr/>
        </p:nvCxnSpPr>
        <p:spPr>
          <a:xfrm flipH="1">
            <a:off x="3581400" y="5181600"/>
            <a:ext cx="1752600" cy="1447800"/>
          </a:xfrm>
          <a:prstGeom prst="straightConnector1">
            <a:avLst/>
          </a:prstGeom>
          <a:noFill/>
          <a:ln cap="flat" cmpd="sng" w="9525">
            <a:solidFill>
              <a:schemeClr val="dk1"/>
            </a:solidFill>
            <a:prstDash val="solid"/>
            <a:round/>
            <a:headEnd len="sm" w="sm" type="none"/>
            <a:tailEnd len="sm" w="sm" type="none"/>
          </a:ln>
        </p:spPr>
      </p:cxnSp>
      <p:sp>
        <p:nvSpPr>
          <p:cNvPr id="17864" name="Google Shape;17864;p622"/>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angeborenen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Wahl des Zugangs </a:t>
            </a:r>
            <a:r>
              <a:rPr b="0" i="1" lang="en-US" sz="1200" u="none" cap="none" strike="noStrike">
                <a:solidFill>
                  <a:srgbClr val="BFBFBF"/>
                </a:solidFill>
                <a:latin typeface="Arial"/>
                <a:ea typeface="Arial"/>
                <a:cs typeface="Arial"/>
                <a:sym typeface="Arial"/>
              </a:rPr>
              <a:t>zum Kammerwinkel hängt vom Zustand des Auges in Bezug auf zwei Merkmale ab. Welche sind diese Merkmale?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865" name="Google Shape;17865;p622"/>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interno</a:t>
            </a:r>
            <a:endParaRPr b="1" i="0" sz="1600" u="none" cap="none" strike="noStrike">
              <a:solidFill>
                <a:srgbClr val="BFBFBF"/>
              </a:solidFill>
              <a:latin typeface="Arial"/>
              <a:ea typeface="Arial"/>
              <a:cs typeface="Arial"/>
              <a:sym typeface="Arial"/>
            </a:endParaRPr>
          </a:p>
        </p:txBody>
      </p:sp>
      <p:sp>
        <p:nvSpPr>
          <p:cNvPr id="17866" name="Google Shape;17866;p622"/>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externo</a:t>
            </a:r>
            <a:endParaRPr/>
          </a:p>
        </p:txBody>
      </p:sp>
      <p:sp>
        <p:nvSpPr>
          <p:cNvPr id="17867" name="Google Shape;17867;p622"/>
          <p:cNvSpPr txBox="1"/>
          <p:nvPr/>
        </p:nvSpPr>
        <p:spPr>
          <a:xfrm>
            <a:off x="4281488" y="4291013"/>
            <a:ext cx="327025"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7868" name="Google Shape;17868;p622"/>
          <p:cNvSpPr txBox="1"/>
          <p:nvPr/>
        </p:nvSpPr>
        <p:spPr>
          <a:xfrm>
            <a:off x="2278063" y="2087563"/>
            <a:ext cx="5872162" cy="830262"/>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Der Patient hat also eine getrübte Hornhaut, und es wird entschieden, dass eine Operation ab externo die richtige Wahl ist. Welche Operation wird durchgeführt?</a:t>
            </a:r>
            <a:endParaRPr/>
          </a:p>
          <a:p>
            <a:pPr indent="0" lvl="0" marL="0" marR="0" rtl="0" algn="l">
              <a:spcBef>
                <a:spcPts val="0"/>
              </a:spcBef>
              <a:spcAft>
                <a:spcPts val="0"/>
              </a:spcAft>
              <a:buNone/>
            </a:pPr>
            <a:r>
              <a:rPr b="0" i="0" lang="en-US" sz="1200" u="none" cap="none" strike="noStrike">
                <a:solidFill>
                  <a:srgbClr val="FFCCFF"/>
                </a:solidFill>
                <a:latin typeface="Arial"/>
                <a:ea typeface="Arial"/>
                <a:cs typeface="Arial"/>
                <a:sym typeface="Arial"/>
              </a:rPr>
              <a:t>Trabekulotomie</a:t>
            </a:r>
            <a:endParaRPr/>
          </a:p>
        </p:txBody>
      </p:sp>
      <p:sp>
        <p:nvSpPr>
          <p:cNvPr id="17869" name="Google Shape;17869;p62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73" name="Shape 17873"/>
        <p:cNvGrpSpPr/>
        <p:nvPr/>
      </p:nvGrpSpPr>
      <p:grpSpPr>
        <a:xfrm>
          <a:off x="0" y="0"/>
          <a:ext cx="0" cy="0"/>
          <a:chOff x="0" y="0"/>
          <a:chExt cx="0" cy="0"/>
        </a:xfrm>
      </p:grpSpPr>
      <p:sp>
        <p:nvSpPr>
          <p:cNvPr id="17874" name="Google Shape;17874;p62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875" name="Google Shape;17875;p623"/>
          <p:cNvGrpSpPr/>
          <p:nvPr/>
        </p:nvGrpSpPr>
        <p:grpSpPr>
          <a:xfrm>
            <a:off x="1828800" y="3733800"/>
            <a:ext cx="3505200" cy="2895600"/>
            <a:chOff x="2832100" y="3078162"/>
            <a:chExt cx="3505200" cy="2895600"/>
          </a:xfrm>
        </p:grpSpPr>
        <p:sp>
          <p:nvSpPr>
            <p:cNvPr id="17876" name="Google Shape;17876;p623"/>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877" name="Google Shape;17877;p623"/>
            <p:cNvCxnSpPr>
              <a:stCxn id="17876" idx="0"/>
              <a:endCxn id="17876"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878" name="Google Shape;17878;p623"/>
            <p:cNvCxnSpPr>
              <a:stCxn id="17876" idx="1"/>
              <a:endCxn id="17876"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879" name="Google Shape;17879;p623"/>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880" name="Google Shape;17880;p623"/>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881" name="Google Shape;17881;p623"/>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882" name="Google Shape;17882;p623"/>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883" name="Google Shape;17883;p623"/>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884" name="Google Shape;17884;p623"/>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885" name="Google Shape;17885;p623"/>
          <p:cNvCxnSpPr>
            <a:stCxn id="17876" idx="1"/>
            <a:endCxn id="17876" idx="2"/>
          </p:cNvCxnSpPr>
          <p:nvPr/>
        </p:nvCxnSpPr>
        <p:spPr>
          <a:xfrm>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886" name="Google Shape;17886;p623"/>
          <p:cNvCxnSpPr/>
          <p:nvPr/>
        </p:nvCxnSpPr>
        <p:spPr>
          <a:xfrm flipH="1">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887" name="Google Shape;17887;p623"/>
          <p:cNvCxnSpPr/>
          <p:nvPr/>
        </p:nvCxnSpPr>
        <p:spPr>
          <a:xfrm>
            <a:off x="35814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888" name="Google Shape;17888;p623"/>
          <p:cNvCxnSpPr/>
          <p:nvPr/>
        </p:nvCxnSpPr>
        <p:spPr>
          <a:xfrm flipH="1">
            <a:off x="3581400" y="5181600"/>
            <a:ext cx="1752600" cy="1447800"/>
          </a:xfrm>
          <a:prstGeom prst="straightConnector1">
            <a:avLst/>
          </a:prstGeom>
          <a:noFill/>
          <a:ln cap="flat" cmpd="sng" w="9525">
            <a:solidFill>
              <a:schemeClr val="dk1"/>
            </a:solidFill>
            <a:prstDash val="solid"/>
            <a:round/>
            <a:headEnd len="sm" w="sm" type="none"/>
            <a:tailEnd len="sm" w="sm" type="none"/>
          </a:ln>
        </p:spPr>
      </p:cxnSp>
      <p:sp>
        <p:nvSpPr>
          <p:cNvPr id="17889" name="Google Shape;17889;p623"/>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angeborenen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Wahl des Zugangs </a:t>
            </a:r>
            <a:r>
              <a:rPr b="0" i="1" lang="en-US" sz="1200" u="none" cap="none" strike="noStrike">
                <a:solidFill>
                  <a:srgbClr val="BFBFBF"/>
                </a:solidFill>
                <a:latin typeface="Arial"/>
                <a:ea typeface="Arial"/>
                <a:cs typeface="Arial"/>
                <a:sym typeface="Arial"/>
              </a:rPr>
              <a:t>zum Kammerwinkel hängt vom Zustand des Auges in Bezug auf zwei Merkmale ab. Welche sind diese Merkmale?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890" name="Google Shape;17890;p623"/>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interno</a:t>
            </a:r>
            <a:endParaRPr b="1" i="0" sz="1600" u="none" cap="none" strike="noStrike">
              <a:solidFill>
                <a:srgbClr val="BFBFBF"/>
              </a:solidFill>
              <a:latin typeface="Arial"/>
              <a:ea typeface="Arial"/>
              <a:cs typeface="Arial"/>
              <a:sym typeface="Arial"/>
            </a:endParaRPr>
          </a:p>
        </p:txBody>
      </p:sp>
      <p:sp>
        <p:nvSpPr>
          <p:cNvPr id="17891" name="Google Shape;17891;p623"/>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externo</a:t>
            </a:r>
            <a:endParaRPr/>
          </a:p>
        </p:txBody>
      </p:sp>
      <p:sp>
        <p:nvSpPr>
          <p:cNvPr id="17892" name="Google Shape;17892;p623"/>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Trabekulotomie</a:t>
            </a:r>
            <a:endParaRPr/>
          </a:p>
        </p:txBody>
      </p:sp>
      <p:sp>
        <p:nvSpPr>
          <p:cNvPr id="17893" name="Google Shape;17893;p623"/>
          <p:cNvSpPr txBox="1"/>
          <p:nvPr/>
        </p:nvSpPr>
        <p:spPr>
          <a:xfrm>
            <a:off x="2278063" y="2087563"/>
            <a:ext cx="5872162" cy="830262"/>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Der Patient hat also eine getrübte Hornhaut, und es wird entschieden, dass eine Operation ab externo die richtige Wahl ist. Welche Operation wird durchgeführt?</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Trabekulotomie</a:t>
            </a:r>
            <a:endParaRPr/>
          </a:p>
        </p:txBody>
      </p:sp>
      <p:sp>
        <p:nvSpPr>
          <p:cNvPr id="17894" name="Google Shape;17894;p62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 name="Shape 1070"/>
        <p:cNvGrpSpPr/>
        <p:nvPr/>
      </p:nvGrpSpPr>
      <p:grpSpPr>
        <a:xfrm>
          <a:off x="0" y="0"/>
          <a:ext cx="0" cy="0"/>
          <a:chOff x="0" y="0"/>
          <a:chExt cx="0" cy="0"/>
        </a:xfrm>
      </p:grpSpPr>
      <p:sp>
        <p:nvSpPr>
          <p:cNvPr id="1071" name="Google Shape;1071;p6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072" name="Google Shape;1072;p6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73" name="Google Shape;1073;p66"/>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074" name="Google Shape;1074;p66"/>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075" name="Google Shape;1075;p66"/>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076" name="Google Shape;1076;p66"/>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077" name="Google Shape;1077;p66"/>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078" name="Google Shape;1078;p66"/>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Durch welchen Mechanismus wird die </a:t>
            </a:r>
            <a:r>
              <a:rPr i="1" lang="en-US" sz="1200">
                <a:solidFill>
                  <a:schemeClr val="dk1"/>
                </a:solidFill>
              </a:rPr>
              <a:t>Hornhaut geschädigt</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Genau wie bei der Sklera – sie ist biegsam/elastisch. Ein anhaltend erhöhter Augeninnendruck führt zu ihrer </a:t>
            </a:r>
            <a:r>
              <a:rPr lang="en-US" sz="1200">
                <a:solidFill>
                  <a:schemeClr val="dk1"/>
                </a:solidFill>
              </a:rPr>
              <a:t>Dehnung</a:t>
            </a:r>
            <a:r>
              <a:rPr b="0" i="0" lang="en-US" sz="1200" u="none" cap="none" strike="noStrike">
                <a:solidFill>
                  <a:schemeClr val="dk1"/>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lang="en-US" sz="1200">
                <a:solidFill>
                  <a:schemeClr val="dk1"/>
                </a:solidFill>
              </a:rPr>
              <a:t>Habb-Striae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1079" name="Google Shape;1079;p66"/>
          <p:cNvSpPr/>
          <p:nvPr/>
        </p:nvSpPr>
        <p:spPr>
          <a:xfrm>
            <a:off x="3221125" y="4991288"/>
            <a:ext cx="18288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zwei/Wörter</a:t>
            </a:r>
            <a:endParaRPr/>
          </a:p>
        </p:txBody>
      </p:sp>
      <p:sp>
        <p:nvSpPr>
          <p:cNvPr id="1080" name="Google Shape;1080;p6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81" name="Google Shape;1081;p66"/>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082" name="Google Shape;1082;p66"/>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083" name="Google Shape;1083;p6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6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98" name="Shape 17898"/>
        <p:cNvGrpSpPr/>
        <p:nvPr/>
      </p:nvGrpSpPr>
      <p:grpSpPr>
        <a:xfrm>
          <a:off x="0" y="0"/>
          <a:ext cx="0" cy="0"/>
          <a:chOff x="0" y="0"/>
          <a:chExt cx="0" cy="0"/>
        </a:xfrm>
      </p:grpSpPr>
      <p:sp>
        <p:nvSpPr>
          <p:cNvPr id="17899" name="Google Shape;17899;p62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900" name="Google Shape;17900;p624"/>
          <p:cNvGrpSpPr/>
          <p:nvPr/>
        </p:nvGrpSpPr>
        <p:grpSpPr>
          <a:xfrm>
            <a:off x="1828800" y="3733800"/>
            <a:ext cx="3505200" cy="2895600"/>
            <a:chOff x="2832100" y="3078162"/>
            <a:chExt cx="3505200" cy="2895600"/>
          </a:xfrm>
        </p:grpSpPr>
        <p:sp>
          <p:nvSpPr>
            <p:cNvPr id="17901" name="Google Shape;17901;p624"/>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902" name="Google Shape;17902;p624"/>
            <p:cNvCxnSpPr>
              <a:stCxn id="17901" idx="0"/>
              <a:endCxn id="17901"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903" name="Google Shape;17903;p624"/>
            <p:cNvCxnSpPr>
              <a:stCxn id="17901" idx="1"/>
              <a:endCxn id="17901"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904" name="Google Shape;17904;p624"/>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905" name="Google Shape;17905;p624"/>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906" name="Google Shape;17906;p624"/>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907" name="Google Shape;17907;p624"/>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908" name="Google Shape;17908;p624"/>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909" name="Google Shape;17909;p624"/>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910" name="Google Shape;17910;p624"/>
          <p:cNvCxnSpPr>
            <a:stCxn id="17901" idx="1"/>
            <a:endCxn id="17901" idx="2"/>
          </p:cNvCxnSpPr>
          <p:nvPr/>
        </p:nvCxnSpPr>
        <p:spPr>
          <a:xfrm>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11" name="Google Shape;17911;p624"/>
          <p:cNvCxnSpPr/>
          <p:nvPr/>
        </p:nvCxnSpPr>
        <p:spPr>
          <a:xfrm flipH="1">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12" name="Google Shape;17912;p624"/>
          <p:cNvCxnSpPr/>
          <p:nvPr/>
        </p:nvCxnSpPr>
        <p:spPr>
          <a:xfrm>
            <a:off x="35814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13" name="Google Shape;17913;p624"/>
          <p:cNvCxnSpPr/>
          <p:nvPr/>
        </p:nvCxnSpPr>
        <p:spPr>
          <a:xfrm flipH="1">
            <a:off x="3581400" y="5181600"/>
            <a:ext cx="1752600" cy="1447800"/>
          </a:xfrm>
          <a:prstGeom prst="straightConnector1">
            <a:avLst/>
          </a:prstGeom>
          <a:noFill/>
          <a:ln cap="flat" cmpd="sng" w="9525">
            <a:solidFill>
              <a:schemeClr val="dk1"/>
            </a:solidFill>
            <a:prstDash val="solid"/>
            <a:round/>
            <a:headEnd len="sm" w="sm" type="none"/>
            <a:tailEnd len="sm" w="sm" type="none"/>
          </a:ln>
        </p:spPr>
      </p:cxnSp>
      <p:sp>
        <p:nvSpPr>
          <p:cNvPr id="17914" name="Google Shape;17914;p624"/>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angeborenen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Wahl des Zugangs </a:t>
            </a:r>
            <a:r>
              <a:rPr b="0" i="1" lang="en-US" sz="1200" u="none" cap="none" strike="noStrike">
                <a:solidFill>
                  <a:srgbClr val="BFBFBF"/>
                </a:solidFill>
                <a:latin typeface="Arial"/>
                <a:ea typeface="Arial"/>
                <a:cs typeface="Arial"/>
                <a:sym typeface="Arial"/>
              </a:rPr>
              <a:t>zum Kammerwinkel hängt vom Zustand des Auges in Bezug auf zwei Merkmale ab. Welche sind diese Merkmale?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915" name="Google Shape;17915;p624"/>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interno</a:t>
            </a:r>
            <a:endParaRPr/>
          </a:p>
        </p:txBody>
      </p:sp>
      <p:sp>
        <p:nvSpPr>
          <p:cNvPr id="17916" name="Google Shape;17916;p624"/>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7917" name="Google Shape;17917;p624"/>
          <p:cNvSpPr txBox="1"/>
          <p:nvPr/>
        </p:nvSpPr>
        <p:spPr>
          <a:xfrm>
            <a:off x="2538413" y="4279900"/>
            <a:ext cx="325437"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7918" name="Google Shape;17918;p624"/>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7919" name="Google Shape;17919;p624"/>
          <p:cNvSpPr txBox="1"/>
          <p:nvPr/>
        </p:nvSpPr>
        <p:spPr>
          <a:xfrm>
            <a:off x="2278063" y="2087563"/>
            <a:ext cx="5872162" cy="830262"/>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Der Patient hat also eine getrübte Hornhaut, und es wurde entschieden, dass eine Operation ab externo die richtige Wahl ist. Welche Operation wird durchgeführt?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7920" name="Google Shape;17920;p624"/>
          <p:cNvSpPr txBox="1"/>
          <p:nvPr/>
        </p:nvSpPr>
        <p:spPr>
          <a:xfrm>
            <a:off x="457200" y="2239963"/>
            <a:ext cx="5029200" cy="5842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Eingriff ab interno wird am häufigsten durchgeführt?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Goniotomie</a:t>
            </a:r>
            <a:endParaRPr/>
          </a:p>
        </p:txBody>
      </p:sp>
      <p:sp>
        <p:nvSpPr>
          <p:cNvPr id="17921" name="Google Shape;17921;p62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25" name="Shape 17925"/>
        <p:cNvGrpSpPr/>
        <p:nvPr/>
      </p:nvGrpSpPr>
      <p:grpSpPr>
        <a:xfrm>
          <a:off x="0" y="0"/>
          <a:ext cx="0" cy="0"/>
          <a:chOff x="0" y="0"/>
          <a:chExt cx="0" cy="0"/>
        </a:xfrm>
      </p:grpSpPr>
      <p:sp>
        <p:nvSpPr>
          <p:cNvPr id="17926" name="Google Shape;17926;p62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927" name="Google Shape;17927;p625"/>
          <p:cNvGrpSpPr/>
          <p:nvPr/>
        </p:nvGrpSpPr>
        <p:grpSpPr>
          <a:xfrm>
            <a:off x="1828800" y="3733800"/>
            <a:ext cx="3505200" cy="2895600"/>
            <a:chOff x="2832100" y="3078162"/>
            <a:chExt cx="3505200" cy="2895600"/>
          </a:xfrm>
        </p:grpSpPr>
        <p:sp>
          <p:nvSpPr>
            <p:cNvPr id="17928" name="Google Shape;17928;p625"/>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929" name="Google Shape;17929;p625"/>
            <p:cNvCxnSpPr>
              <a:stCxn id="17928" idx="0"/>
              <a:endCxn id="17928"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930" name="Google Shape;17930;p625"/>
            <p:cNvCxnSpPr>
              <a:stCxn id="17928" idx="1"/>
              <a:endCxn id="17928"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931" name="Google Shape;17931;p625"/>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932" name="Google Shape;17932;p625"/>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933" name="Google Shape;17933;p625"/>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934" name="Google Shape;17934;p625"/>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935" name="Google Shape;17935;p625"/>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936" name="Google Shape;17936;p625"/>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937" name="Google Shape;17937;p625"/>
          <p:cNvCxnSpPr>
            <a:stCxn id="17928" idx="1"/>
            <a:endCxn id="17928" idx="2"/>
          </p:cNvCxnSpPr>
          <p:nvPr/>
        </p:nvCxnSpPr>
        <p:spPr>
          <a:xfrm>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38" name="Google Shape;17938;p625"/>
          <p:cNvCxnSpPr/>
          <p:nvPr/>
        </p:nvCxnSpPr>
        <p:spPr>
          <a:xfrm flipH="1">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39" name="Google Shape;17939;p625"/>
          <p:cNvCxnSpPr/>
          <p:nvPr/>
        </p:nvCxnSpPr>
        <p:spPr>
          <a:xfrm>
            <a:off x="35814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40" name="Google Shape;17940;p625"/>
          <p:cNvCxnSpPr/>
          <p:nvPr/>
        </p:nvCxnSpPr>
        <p:spPr>
          <a:xfrm flipH="1">
            <a:off x="3581400" y="5181600"/>
            <a:ext cx="1752600" cy="1447800"/>
          </a:xfrm>
          <a:prstGeom prst="straightConnector1">
            <a:avLst/>
          </a:prstGeom>
          <a:noFill/>
          <a:ln cap="flat" cmpd="sng" w="9525">
            <a:solidFill>
              <a:schemeClr val="dk1"/>
            </a:solidFill>
            <a:prstDash val="solid"/>
            <a:round/>
            <a:headEnd len="sm" w="sm" type="none"/>
            <a:tailEnd len="sm" w="sm" type="none"/>
          </a:ln>
        </p:spPr>
      </p:cxnSp>
      <p:sp>
        <p:nvSpPr>
          <p:cNvPr id="17941" name="Google Shape;17941;p625"/>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angeborenen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Wahl des Zugangs </a:t>
            </a:r>
            <a:r>
              <a:rPr b="0" i="1" lang="en-US" sz="1200" u="none" cap="none" strike="noStrike">
                <a:solidFill>
                  <a:srgbClr val="BFBFBF"/>
                </a:solidFill>
                <a:latin typeface="Arial"/>
                <a:ea typeface="Arial"/>
                <a:cs typeface="Arial"/>
                <a:sym typeface="Arial"/>
              </a:rPr>
              <a:t>zum Kammerwinkel hängt vom Zustand des Auges in Bezug auf zwei Merkmale ab. Welche sind diese Merkmale?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942" name="Google Shape;17942;p625"/>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Ab interno</a:t>
            </a:r>
            <a:endParaRPr/>
          </a:p>
        </p:txBody>
      </p:sp>
      <p:sp>
        <p:nvSpPr>
          <p:cNvPr id="17943" name="Google Shape;17943;p625"/>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7944" name="Google Shape;17944;p625"/>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Goniotomie</a:t>
            </a:r>
            <a:endParaRPr/>
          </a:p>
        </p:txBody>
      </p:sp>
      <p:sp>
        <p:nvSpPr>
          <p:cNvPr id="17945" name="Google Shape;17945;p625"/>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7946" name="Google Shape;17946;p625"/>
          <p:cNvSpPr txBox="1"/>
          <p:nvPr/>
        </p:nvSpPr>
        <p:spPr>
          <a:xfrm>
            <a:off x="2278063" y="2087563"/>
            <a:ext cx="5872162" cy="830262"/>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Der Patient hat also eine getrübte Hornhaut, und es wurde entschieden, dass eine Operation ab externo die richtige Wahl ist. Welche Operation wird durchgeführt?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7947" name="Google Shape;17947;p625"/>
          <p:cNvSpPr txBox="1"/>
          <p:nvPr/>
        </p:nvSpPr>
        <p:spPr>
          <a:xfrm>
            <a:off x="457200" y="2239963"/>
            <a:ext cx="5029200" cy="5842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Welcher Eingriff ab interno wird am häufigsten durchgeführt?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Goniotomie</a:t>
            </a:r>
            <a:endParaRPr b="0" i="0" sz="1600" u="none" cap="none" strike="noStrike">
              <a:solidFill>
                <a:schemeClr val="accent5"/>
              </a:solidFill>
              <a:latin typeface="Arial"/>
              <a:ea typeface="Arial"/>
              <a:cs typeface="Arial"/>
              <a:sym typeface="Arial"/>
            </a:endParaRPr>
          </a:p>
        </p:txBody>
      </p:sp>
      <p:sp>
        <p:nvSpPr>
          <p:cNvPr id="17948" name="Google Shape;17948;p62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52" name="Shape 17952"/>
        <p:cNvGrpSpPr/>
        <p:nvPr/>
      </p:nvGrpSpPr>
      <p:grpSpPr>
        <a:xfrm>
          <a:off x="0" y="0"/>
          <a:ext cx="0" cy="0"/>
          <a:chOff x="0" y="0"/>
          <a:chExt cx="0" cy="0"/>
        </a:xfrm>
      </p:grpSpPr>
      <p:sp>
        <p:nvSpPr>
          <p:cNvPr id="17953" name="Google Shape;17953;p62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954" name="Google Shape;17954;p626"/>
          <p:cNvGrpSpPr/>
          <p:nvPr/>
        </p:nvGrpSpPr>
        <p:grpSpPr>
          <a:xfrm>
            <a:off x="1828800" y="3733800"/>
            <a:ext cx="3505200" cy="2895600"/>
            <a:chOff x="2832100" y="3078162"/>
            <a:chExt cx="3505200" cy="2895600"/>
          </a:xfrm>
        </p:grpSpPr>
        <p:sp>
          <p:nvSpPr>
            <p:cNvPr id="17955" name="Google Shape;17955;p626"/>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956" name="Google Shape;17956;p626"/>
            <p:cNvCxnSpPr>
              <a:stCxn id="17955" idx="0"/>
              <a:endCxn id="17955"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957" name="Google Shape;17957;p626"/>
            <p:cNvCxnSpPr>
              <a:stCxn id="17955" idx="1"/>
              <a:endCxn id="17955"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958" name="Google Shape;17958;p626"/>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959" name="Google Shape;17959;p626"/>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960" name="Google Shape;17960;p626"/>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961" name="Google Shape;17961;p626"/>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962" name="Google Shape;17962;p626"/>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963" name="Google Shape;17963;p626"/>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964" name="Google Shape;17964;p626"/>
          <p:cNvCxnSpPr>
            <a:stCxn id="17955" idx="1"/>
            <a:endCxn id="17955" idx="2"/>
          </p:cNvCxnSpPr>
          <p:nvPr/>
        </p:nvCxnSpPr>
        <p:spPr>
          <a:xfrm>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65" name="Google Shape;17965;p626"/>
          <p:cNvCxnSpPr/>
          <p:nvPr/>
        </p:nvCxnSpPr>
        <p:spPr>
          <a:xfrm flipH="1">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66" name="Google Shape;17966;p626"/>
          <p:cNvCxnSpPr/>
          <p:nvPr/>
        </p:nvCxnSpPr>
        <p:spPr>
          <a:xfrm>
            <a:off x="35814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67" name="Google Shape;17967;p626"/>
          <p:cNvCxnSpPr/>
          <p:nvPr/>
        </p:nvCxnSpPr>
        <p:spPr>
          <a:xfrm flipH="1">
            <a:off x="3581400" y="5181600"/>
            <a:ext cx="1752600" cy="1447800"/>
          </a:xfrm>
          <a:prstGeom prst="straightConnector1">
            <a:avLst/>
          </a:prstGeom>
          <a:noFill/>
          <a:ln cap="flat" cmpd="sng" w="9525">
            <a:solidFill>
              <a:schemeClr val="dk1"/>
            </a:solidFill>
            <a:prstDash val="solid"/>
            <a:round/>
            <a:headEnd len="sm" w="sm" type="none"/>
            <a:tailEnd len="sm" w="sm" type="none"/>
          </a:ln>
        </p:spPr>
      </p:cxnSp>
      <p:sp>
        <p:nvSpPr>
          <p:cNvPr id="17968" name="Google Shape;17968;p626"/>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angeborenen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Wahl des Zugangs </a:t>
            </a:r>
            <a:r>
              <a:rPr b="0" i="1" lang="en-US" sz="1200" u="none" cap="none" strike="noStrike">
                <a:solidFill>
                  <a:srgbClr val="BFBFBF"/>
                </a:solidFill>
                <a:latin typeface="Arial"/>
                <a:ea typeface="Arial"/>
                <a:cs typeface="Arial"/>
                <a:sym typeface="Arial"/>
              </a:rPr>
              <a:t>zum Kammerwinkel hängt vom Zustand des Auges in Bezug auf zwei Merkmale ab. Welche sind diese Merkmale?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969" name="Google Shape;17969;p626"/>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interno</a:t>
            </a:r>
            <a:endParaRPr/>
          </a:p>
        </p:txBody>
      </p:sp>
      <p:sp>
        <p:nvSpPr>
          <p:cNvPr id="17970" name="Google Shape;17970;p626"/>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7971" name="Google Shape;17971;p626"/>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7972" name="Google Shape;17972;p626"/>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7973" name="Google Shape;17973;p626"/>
          <p:cNvSpPr txBox="1"/>
          <p:nvPr/>
        </p:nvSpPr>
        <p:spPr>
          <a:xfrm>
            <a:off x="2278063" y="2087563"/>
            <a:ext cx="5872162" cy="830262"/>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Der Patient hat also eine getrübte Hornhaut, und es wurde entschieden, dass eine Operation ab externo die richtige Wahl ist. Welche Operation wird durchgeführt?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7974" name="Google Shape;17974;p626"/>
          <p:cNvSpPr txBox="1"/>
          <p:nvPr/>
        </p:nvSpPr>
        <p:spPr>
          <a:xfrm>
            <a:off x="457200" y="2239963"/>
            <a:ext cx="5029200" cy="5842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Welcher Eingriff ab interno wird am häufigsten durchgeführt?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7975" name="Google Shape;17975;p62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976" name="Google Shape;17976;p626"/>
          <p:cNvSpPr txBox="1"/>
          <p:nvPr/>
        </p:nvSpPr>
        <p:spPr>
          <a:xfrm>
            <a:off x="808038" y="1657350"/>
            <a:ext cx="6705600" cy="949200"/>
          </a:xfrm>
          <a:prstGeom prst="rect">
            <a:avLst/>
          </a:prstGeom>
          <a:solidFill>
            <a:srgbClr val="FFFEC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eine </a:t>
            </a:r>
            <a:r>
              <a:rPr i="1" lang="en-US" sz="1200">
                <a:solidFill>
                  <a:schemeClr val="dk1"/>
                </a:solidFill>
              </a:rPr>
              <a:t>Kammerwinkeloperation</a:t>
            </a:r>
            <a:r>
              <a:rPr b="0" i="1" lang="en-US" sz="1200" u="none" cap="none" strike="noStrike">
                <a:solidFill>
                  <a:schemeClr val="dk1"/>
                </a:solidFill>
                <a:latin typeface="Arial"/>
                <a:ea typeface="Arial"/>
                <a:cs typeface="Arial"/>
                <a:sym typeface="Arial"/>
              </a:rPr>
              <a:t> den Augeninnendruck nicht ausreichend senkt, was ist der nächste Schritt?</a:t>
            </a:r>
            <a:endParaRPr/>
          </a:p>
          <a:p>
            <a:pPr indent="0" lvl="0" marL="0" marR="0" rtl="0" algn="l">
              <a:spcBef>
                <a:spcPts val="0"/>
              </a:spcBef>
              <a:spcAft>
                <a:spcPts val="0"/>
              </a:spcAft>
              <a:buNone/>
            </a:pPr>
            <a:r>
              <a:rPr b="0" i="0" lang="en-US" sz="1200" u="none" cap="none" strike="noStrike">
                <a:solidFill>
                  <a:srgbClr val="FFFEC1"/>
                </a:solidFill>
                <a:latin typeface="Arial"/>
                <a:ea typeface="Arial"/>
                <a:cs typeface="Arial"/>
                <a:sym typeface="Arial"/>
              </a:rPr>
              <a:t>Eine weitere </a:t>
            </a:r>
            <a:r>
              <a:rPr lang="en-US" sz="1200">
                <a:solidFill>
                  <a:srgbClr val="FFFEC1"/>
                </a:solidFill>
              </a:rPr>
              <a:t>Kammerwinkeloperation</a:t>
            </a:r>
            <a:r>
              <a:rPr b="0" i="0" lang="en-US" sz="1200" u="none" cap="none" strike="noStrike">
                <a:solidFill>
                  <a:srgbClr val="FFFEC1"/>
                </a:solidFill>
                <a:latin typeface="Arial"/>
                <a:ea typeface="Arial"/>
                <a:cs typeface="Arial"/>
                <a:sym typeface="Arial"/>
              </a:rPr>
              <a:t>. Es ist nicht ungewöhnlich, dass bei diesen Kindern mehrere </a:t>
            </a:r>
            <a:r>
              <a:rPr lang="en-US" sz="1200">
                <a:solidFill>
                  <a:srgbClr val="FFFEC1"/>
                </a:solidFill>
              </a:rPr>
              <a:t>Kammerwinkeloperation</a:t>
            </a:r>
            <a:r>
              <a:rPr b="0" i="0" lang="en-US" sz="1200" u="none" cap="none" strike="noStrike">
                <a:solidFill>
                  <a:srgbClr val="FFFEC1"/>
                </a:solidFill>
                <a:latin typeface="Arial"/>
                <a:ea typeface="Arial"/>
                <a:cs typeface="Arial"/>
                <a:sym typeface="Arial"/>
              </a:rPr>
              <a:t>en erforderlich sind, um eine ausreichende Augeninnendruckkontrolle zu erreichen</a:t>
            </a:r>
            <a:endParaRPr/>
          </a:p>
        </p:txBody>
      </p:sp>
    </p:spTree>
  </p:cSld>
  <p:clrMapOvr>
    <a:masterClrMapping/>
  </p:clrMapOvr>
</p:sld>
</file>

<file path=ppt/slides/slide6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80" name="Shape 17980"/>
        <p:cNvGrpSpPr/>
        <p:nvPr/>
      </p:nvGrpSpPr>
      <p:grpSpPr>
        <a:xfrm>
          <a:off x="0" y="0"/>
          <a:ext cx="0" cy="0"/>
          <a:chOff x="0" y="0"/>
          <a:chExt cx="0" cy="0"/>
        </a:xfrm>
      </p:grpSpPr>
      <p:sp>
        <p:nvSpPr>
          <p:cNvPr id="17981" name="Google Shape;17981;p62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7982" name="Google Shape;17982;p627"/>
          <p:cNvGrpSpPr/>
          <p:nvPr/>
        </p:nvGrpSpPr>
        <p:grpSpPr>
          <a:xfrm>
            <a:off x="1828800" y="3733800"/>
            <a:ext cx="3505200" cy="2895600"/>
            <a:chOff x="2832100" y="3078162"/>
            <a:chExt cx="3505200" cy="2895600"/>
          </a:xfrm>
        </p:grpSpPr>
        <p:sp>
          <p:nvSpPr>
            <p:cNvPr id="17983" name="Google Shape;17983;p627"/>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7984" name="Google Shape;17984;p627"/>
            <p:cNvCxnSpPr>
              <a:stCxn id="17983" idx="0"/>
              <a:endCxn id="17983"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7985" name="Google Shape;17985;p627"/>
            <p:cNvCxnSpPr>
              <a:stCxn id="17983" idx="1"/>
              <a:endCxn id="17983"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7986" name="Google Shape;17986;p627"/>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7987" name="Google Shape;17987;p627"/>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Trüb</a:t>
            </a:r>
            <a:endParaRPr/>
          </a:p>
        </p:txBody>
      </p:sp>
      <p:sp>
        <p:nvSpPr>
          <p:cNvPr id="17988" name="Google Shape;17988;p627"/>
          <p:cNvSpPr txBox="1"/>
          <p:nvPr/>
        </p:nvSpPr>
        <p:spPr>
          <a:xfrm>
            <a:off x="2376488" y="3338513"/>
            <a:ext cx="73660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0000FF"/>
                </a:solidFill>
                <a:latin typeface="Arial"/>
                <a:ea typeface="Arial"/>
                <a:cs typeface="Arial"/>
                <a:sym typeface="Arial"/>
              </a:rPr>
              <a:t>Klar</a:t>
            </a:r>
            <a:endParaRPr/>
          </a:p>
        </p:txBody>
      </p:sp>
      <p:sp>
        <p:nvSpPr>
          <p:cNvPr id="17989" name="Google Shape;17989;p627"/>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7990" name="Google Shape;17990;p627"/>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0000FF"/>
                </a:solidFill>
                <a:latin typeface="Arial"/>
                <a:ea typeface="Arial"/>
                <a:cs typeface="Arial"/>
                <a:sym typeface="Arial"/>
              </a:rPr>
              <a:t>Offen</a:t>
            </a:r>
            <a:endParaRPr/>
          </a:p>
        </p:txBody>
      </p:sp>
      <p:sp>
        <p:nvSpPr>
          <p:cNvPr id="17991" name="Google Shape;17991;p627"/>
          <p:cNvSpPr txBox="1"/>
          <p:nvPr/>
        </p:nvSpPr>
        <p:spPr>
          <a:xfrm>
            <a:off x="838200" y="5672138"/>
            <a:ext cx="9033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lang="en-US" sz="1200">
                <a:solidFill>
                  <a:srgbClr val="BFBFBF"/>
                </a:solidFill>
              </a:rPr>
              <a:t> Engwinkelglaukom</a:t>
            </a:r>
            <a:endParaRPr/>
          </a:p>
        </p:txBody>
      </p:sp>
      <p:cxnSp>
        <p:nvCxnSpPr>
          <p:cNvPr id="17992" name="Google Shape;17992;p627"/>
          <p:cNvCxnSpPr>
            <a:stCxn id="17983" idx="1"/>
            <a:endCxn id="17983" idx="2"/>
          </p:cNvCxnSpPr>
          <p:nvPr/>
        </p:nvCxnSpPr>
        <p:spPr>
          <a:xfrm>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93" name="Google Shape;17993;p627"/>
          <p:cNvCxnSpPr/>
          <p:nvPr/>
        </p:nvCxnSpPr>
        <p:spPr>
          <a:xfrm flipH="1">
            <a:off x="18288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94" name="Google Shape;17994;p627"/>
          <p:cNvCxnSpPr/>
          <p:nvPr/>
        </p:nvCxnSpPr>
        <p:spPr>
          <a:xfrm>
            <a:off x="3581400" y="5181600"/>
            <a:ext cx="1752600" cy="1447800"/>
          </a:xfrm>
          <a:prstGeom prst="straightConnector1">
            <a:avLst/>
          </a:prstGeom>
          <a:noFill/>
          <a:ln cap="flat" cmpd="sng" w="9525">
            <a:solidFill>
              <a:schemeClr val="dk1"/>
            </a:solidFill>
            <a:prstDash val="solid"/>
            <a:round/>
            <a:headEnd len="sm" w="sm" type="none"/>
            <a:tailEnd len="sm" w="sm" type="none"/>
          </a:ln>
        </p:spPr>
      </p:cxnSp>
      <p:cxnSp>
        <p:nvCxnSpPr>
          <p:cNvPr id="17995" name="Google Shape;17995;p627"/>
          <p:cNvCxnSpPr/>
          <p:nvPr/>
        </p:nvCxnSpPr>
        <p:spPr>
          <a:xfrm flipH="1">
            <a:off x="3581400" y="5181600"/>
            <a:ext cx="1752600" cy="1447800"/>
          </a:xfrm>
          <a:prstGeom prst="straightConnector1">
            <a:avLst/>
          </a:prstGeom>
          <a:noFill/>
          <a:ln cap="flat" cmpd="sng" w="9525">
            <a:solidFill>
              <a:schemeClr val="dk1"/>
            </a:solidFill>
            <a:prstDash val="solid"/>
            <a:round/>
            <a:headEnd len="sm" w="sm" type="none"/>
            <a:tailEnd len="sm" w="sm" type="none"/>
          </a:ln>
        </p:spPr>
      </p:cxnSp>
      <p:sp>
        <p:nvSpPr>
          <p:cNvPr id="17996" name="Google Shape;17996;p627"/>
          <p:cNvSpPr txBox="1"/>
          <p:nvPr/>
        </p:nvSpPr>
        <p:spPr>
          <a:xfrm>
            <a:off x="457200" y="1141413"/>
            <a:ext cx="7497900" cy="1226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Mit einem Wort: Welche Operation wird zur Behandlung des primären angeborenen Glaukoms angewendet?</a:t>
            </a:r>
            <a:endParaRPr/>
          </a:p>
          <a:p>
            <a:pPr indent="0" lvl="0" marL="0" marR="0" rtl="0" algn="l">
              <a:spcBef>
                <a:spcPts val="0"/>
              </a:spcBef>
              <a:spcAft>
                <a:spcPts val="0"/>
              </a:spcAft>
              <a:buNone/>
            </a:pPr>
            <a:r>
              <a:rPr lang="en-US" sz="1200">
                <a:solidFill>
                  <a:srgbClr val="BFBFBF"/>
                </a:solidFill>
              </a:rPr>
              <a:t>Kammerwinkeloperation</a:t>
            </a:r>
            <a:endParaRPr/>
          </a:p>
          <a:p>
            <a:pPr indent="0" lvl="0" marL="0" marR="0" rtl="0" algn="l">
              <a:spcBef>
                <a:spcPts val="0"/>
              </a:spcBef>
              <a:spcAft>
                <a:spcPts val="0"/>
              </a:spcAft>
              <a:buNone/>
            </a:pPr>
            <a:r>
              <a:t/>
            </a:r>
            <a:endParaRPr b="0" i="1" sz="18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Die </a:t>
            </a:r>
            <a:r>
              <a:rPr b="1" i="1" lang="en-US" sz="1200" u="none" cap="none" strike="noStrike">
                <a:solidFill>
                  <a:srgbClr val="BFBFBF"/>
                </a:solidFill>
                <a:latin typeface="Arial"/>
                <a:ea typeface="Arial"/>
                <a:cs typeface="Arial"/>
                <a:sym typeface="Arial"/>
              </a:rPr>
              <a:t>Wahl des Zugangs </a:t>
            </a:r>
            <a:r>
              <a:rPr b="0" i="1" lang="en-US" sz="1200" u="none" cap="none" strike="noStrike">
                <a:solidFill>
                  <a:srgbClr val="BFBFBF"/>
                </a:solidFill>
                <a:latin typeface="Arial"/>
                <a:ea typeface="Arial"/>
                <a:cs typeface="Arial"/>
                <a:sym typeface="Arial"/>
              </a:rPr>
              <a:t>zum Kammerwinkel hängt vom Zustand des Auges in Bezug auf zwei Merkmale ab. Welche sind diese Merkmale?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Transparenz der Hornhaut und die Frage, ob der Kammerwinkel offen oder </a:t>
            </a:r>
            <a:r>
              <a:rPr lang="en-US" sz="1200">
                <a:solidFill>
                  <a:srgbClr val="BFBFBF"/>
                </a:solidFill>
              </a:rPr>
              <a:t> Engwinkelglaukom</a:t>
            </a:r>
            <a:r>
              <a:rPr b="0" i="0" lang="en-US" sz="1200" u="none" cap="none" strike="noStrike">
                <a:solidFill>
                  <a:srgbClr val="BFBFBF"/>
                </a:solidFill>
                <a:latin typeface="Arial"/>
                <a:ea typeface="Arial"/>
                <a:cs typeface="Arial"/>
                <a:sym typeface="Arial"/>
              </a:rPr>
              <a:t> ist</a:t>
            </a:r>
            <a:endParaRPr/>
          </a:p>
        </p:txBody>
      </p:sp>
      <p:sp>
        <p:nvSpPr>
          <p:cNvPr id="17997" name="Google Shape;17997;p627"/>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interno</a:t>
            </a:r>
            <a:endParaRPr b="1" i="0" sz="1600" u="none" cap="none" strike="noStrike">
              <a:solidFill>
                <a:srgbClr val="BFBFBF"/>
              </a:solidFill>
              <a:latin typeface="Arial"/>
              <a:ea typeface="Arial"/>
              <a:cs typeface="Arial"/>
              <a:sym typeface="Arial"/>
            </a:endParaRPr>
          </a:p>
        </p:txBody>
      </p:sp>
      <p:sp>
        <p:nvSpPr>
          <p:cNvPr id="17998" name="Google Shape;17998;p627"/>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7999" name="Google Shape;17999;p627"/>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8000" name="Google Shape;18000;p627"/>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8001" name="Google Shape;18001;p627"/>
          <p:cNvSpPr txBox="1"/>
          <p:nvPr/>
        </p:nvSpPr>
        <p:spPr>
          <a:xfrm>
            <a:off x="2278063" y="2087563"/>
            <a:ext cx="5872162" cy="830262"/>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Der Patient hat also eine getrübte Hornhaut, und es wurde entschieden, dass eine Operation ab externo die richtige Wahl ist. Welche Operation wird durchgeführt?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8002" name="Google Shape;18002;p627"/>
          <p:cNvSpPr txBox="1"/>
          <p:nvPr/>
        </p:nvSpPr>
        <p:spPr>
          <a:xfrm>
            <a:off x="457200" y="2239963"/>
            <a:ext cx="5029200" cy="5842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Welcher Eingriff ab interno wird am häufigsten durchgeführt?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8003" name="Google Shape;18003;p62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004" name="Google Shape;18004;p627"/>
          <p:cNvSpPr txBox="1"/>
          <p:nvPr/>
        </p:nvSpPr>
        <p:spPr>
          <a:xfrm>
            <a:off x="808038" y="1657350"/>
            <a:ext cx="6705600" cy="949200"/>
          </a:xfrm>
          <a:prstGeom prst="rect">
            <a:avLst/>
          </a:prstGeom>
          <a:solidFill>
            <a:srgbClr val="FFFEC1"/>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Wenn eine </a:t>
            </a:r>
            <a:r>
              <a:rPr i="1" lang="en-US" sz="1200">
                <a:solidFill>
                  <a:schemeClr val="dk1"/>
                </a:solidFill>
              </a:rPr>
              <a:t>Kammerwinkeloperation</a:t>
            </a:r>
            <a:r>
              <a:rPr b="0" i="1" lang="en-US" sz="1200" u="none" cap="none" strike="noStrike">
                <a:solidFill>
                  <a:schemeClr val="dk1"/>
                </a:solidFill>
                <a:latin typeface="Arial"/>
                <a:ea typeface="Arial"/>
                <a:cs typeface="Arial"/>
                <a:sym typeface="Arial"/>
              </a:rPr>
              <a:t> den Augeninnendruck nicht ausreichend senkt, was ist der nächste Schritt?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Eine </a:t>
            </a:r>
            <a:r>
              <a:rPr b="1" i="0" lang="en-US" sz="1200" u="none" cap="none" strike="noStrike">
                <a:solidFill>
                  <a:schemeClr val="dk1"/>
                </a:solidFill>
                <a:latin typeface="Arial"/>
                <a:ea typeface="Arial"/>
                <a:cs typeface="Arial"/>
                <a:sym typeface="Arial"/>
              </a:rPr>
              <a:t>weitere </a:t>
            </a:r>
            <a:r>
              <a:rPr lang="en-US" sz="1200">
                <a:solidFill>
                  <a:schemeClr val="dk1"/>
                </a:solidFill>
              </a:rPr>
              <a:t>Kammerwinkeloperation</a:t>
            </a:r>
            <a:r>
              <a:rPr b="0" i="0" lang="en-US" sz="1200" u="none" cap="none" strike="noStrike">
                <a:solidFill>
                  <a:schemeClr val="dk1"/>
                </a:solidFill>
                <a:latin typeface="Arial"/>
                <a:ea typeface="Arial"/>
                <a:cs typeface="Arial"/>
                <a:sym typeface="Arial"/>
              </a:rPr>
              <a:t>. Es ist nicht ungewöhnlich, dass bei diesen Kindern mehrere </a:t>
            </a:r>
            <a:r>
              <a:rPr lang="en-US" sz="1200">
                <a:solidFill>
                  <a:schemeClr val="dk1"/>
                </a:solidFill>
              </a:rPr>
              <a:t>Kammerwinkeloperation</a:t>
            </a:r>
            <a:r>
              <a:rPr b="0" i="0" lang="en-US" sz="1200" u="none" cap="none" strike="noStrike">
                <a:solidFill>
                  <a:schemeClr val="dk1"/>
                </a:solidFill>
                <a:latin typeface="Arial"/>
                <a:ea typeface="Arial"/>
                <a:cs typeface="Arial"/>
                <a:sym typeface="Arial"/>
              </a:rPr>
              <a:t>en erforderlich sind, um eine ausreichende Augeninnendruckkontrolle zu erreichen.</a:t>
            </a:r>
            <a:endParaRPr b="0" i="0" sz="1600" u="none" cap="none" strike="noStrike">
              <a:solidFill>
                <a:srgbClr val="FFFEC1"/>
              </a:solidFill>
              <a:latin typeface="Arial"/>
              <a:ea typeface="Arial"/>
              <a:cs typeface="Arial"/>
              <a:sym typeface="Arial"/>
            </a:endParaRPr>
          </a:p>
        </p:txBody>
      </p:sp>
    </p:spTree>
  </p:cSld>
  <p:clrMapOvr>
    <a:masterClrMapping/>
  </p:clrMapOvr>
</p:sld>
</file>

<file path=ppt/slides/slide6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08" name="Shape 18008"/>
        <p:cNvGrpSpPr/>
        <p:nvPr/>
      </p:nvGrpSpPr>
      <p:grpSpPr>
        <a:xfrm>
          <a:off x="0" y="0"/>
          <a:ext cx="0" cy="0"/>
          <a:chOff x="0" y="0"/>
          <a:chExt cx="0" cy="0"/>
        </a:xfrm>
      </p:grpSpPr>
      <p:sp>
        <p:nvSpPr>
          <p:cNvPr id="18009" name="Google Shape;18009;p62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8010" name="Google Shape;18010;p628"/>
          <p:cNvGrpSpPr/>
          <p:nvPr/>
        </p:nvGrpSpPr>
        <p:grpSpPr>
          <a:xfrm>
            <a:off x="1828800" y="3733800"/>
            <a:ext cx="3505200" cy="2895600"/>
            <a:chOff x="2832100" y="3078162"/>
            <a:chExt cx="3505200" cy="2895600"/>
          </a:xfrm>
        </p:grpSpPr>
        <p:sp>
          <p:nvSpPr>
            <p:cNvPr id="18011" name="Google Shape;18011;p628"/>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8012" name="Google Shape;18012;p628"/>
            <p:cNvCxnSpPr>
              <a:stCxn id="18011" idx="0"/>
              <a:endCxn id="18011"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8013" name="Google Shape;18013;p628"/>
            <p:cNvCxnSpPr>
              <a:stCxn id="18011" idx="1"/>
              <a:endCxn id="18011"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8014" name="Google Shape;18014;p628"/>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8015" name="Google Shape;18015;p628"/>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Trüb</a:t>
            </a:r>
            <a:endParaRPr/>
          </a:p>
        </p:txBody>
      </p:sp>
      <p:sp>
        <p:nvSpPr>
          <p:cNvPr id="18016" name="Google Shape;18016;p628"/>
          <p:cNvSpPr txBox="1"/>
          <p:nvPr/>
        </p:nvSpPr>
        <p:spPr>
          <a:xfrm>
            <a:off x="2363788" y="3338513"/>
            <a:ext cx="76200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Klar</a:t>
            </a:r>
            <a:endParaRPr/>
          </a:p>
        </p:txBody>
      </p:sp>
      <p:sp>
        <p:nvSpPr>
          <p:cNvPr id="18017" name="Google Shape;18017;p628"/>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8018" name="Google Shape;18018;p628"/>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BFBFBF"/>
                </a:solidFill>
                <a:latin typeface="Arial"/>
                <a:ea typeface="Arial"/>
                <a:cs typeface="Arial"/>
                <a:sym typeface="Arial"/>
              </a:rPr>
              <a:t>Offen</a:t>
            </a:r>
            <a:endParaRPr/>
          </a:p>
        </p:txBody>
      </p:sp>
      <p:sp>
        <p:nvSpPr>
          <p:cNvPr id="18019" name="Google Shape;18019;p628"/>
          <p:cNvSpPr txBox="1"/>
          <p:nvPr/>
        </p:nvSpPr>
        <p:spPr>
          <a:xfrm>
            <a:off x="787400" y="5672138"/>
            <a:ext cx="9540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1" lang="en-US" sz="1200">
                <a:solidFill>
                  <a:srgbClr val="0000FF"/>
                </a:solidFill>
              </a:rPr>
              <a:t> Engwinkelglaukom</a:t>
            </a:r>
            <a:endParaRPr/>
          </a:p>
        </p:txBody>
      </p:sp>
      <p:sp>
        <p:nvSpPr>
          <p:cNvPr id="18020" name="Google Shape;18020;p628"/>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Von innen</a:t>
            </a:r>
            <a:endParaRPr/>
          </a:p>
        </p:txBody>
      </p:sp>
      <p:sp>
        <p:nvSpPr>
          <p:cNvPr id="18021" name="Google Shape;18021;p628"/>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8022" name="Google Shape;18022;p628"/>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8023" name="Google Shape;18023;p628"/>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8024" name="Google Shape;18024;p628"/>
          <p:cNvSpPr txBox="1"/>
          <p:nvPr/>
        </p:nvSpPr>
        <p:spPr>
          <a:xfrm>
            <a:off x="388938" y="1247775"/>
            <a:ext cx="75438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Tritt ein Winkelverschluss bei Kindern häufig auf?</a:t>
            </a:r>
            <a:endParaRPr/>
          </a:p>
        </p:txBody>
      </p:sp>
      <p:sp>
        <p:nvSpPr>
          <p:cNvPr id="18025" name="Google Shape;18025;p62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29" name="Shape 18029"/>
        <p:cNvGrpSpPr/>
        <p:nvPr/>
      </p:nvGrpSpPr>
      <p:grpSpPr>
        <a:xfrm>
          <a:off x="0" y="0"/>
          <a:ext cx="0" cy="0"/>
          <a:chOff x="0" y="0"/>
          <a:chExt cx="0" cy="0"/>
        </a:xfrm>
      </p:grpSpPr>
      <p:sp>
        <p:nvSpPr>
          <p:cNvPr id="18030" name="Google Shape;18030;p62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8031" name="Google Shape;18031;p629"/>
          <p:cNvGrpSpPr/>
          <p:nvPr/>
        </p:nvGrpSpPr>
        <p:grpSpPr>
          <a:xfrm>
            <a:off x="1828800" y="3733800"/>
            <a:ext cx="3505200" cy="2895600"/>
            <a:chOff x="2832100" y="3078162"/>
            <a:chExt cx="3505200" cy="2895600"/>
          </a:xfrm>
        </p:grpSpPr>
        <p:sp>
          <p:nvSpPr>
            <p:cNvPr id="18032" name="Google Shape;18032;p629"/>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8033" name="Google Shape;18033;p629"/>
            <p:cNvCxnSpPr>
              <a:stCxn id="18032" idx="0"/>
              <a:endCxn id="18032"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8034" name="Google Shape;18034;p629"/>
            <p:cNvCxnSpPr>
              <a:stCxn id="18032" idx="1"/>
              <a:endCxn id="18032"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8035" name="Google Shape;18035;p629"/>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8036" name="Google Shape;18036;p629"/>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Trüb</a:t>
            </a:r>
            <a:endParaRPr/>
          </a:p>
        </p:txBody>
      </p:sp>
      <p:sp>
        <p:nvSpPr>
          <p:cNvPr id="18037" name="Google Shape;18037;p629"/>
          <p:cNvSpPr txBox="1"/>
          <p:nvPr/>
        </p:nvSpPr>
        <p:spPr>
          <a:xfrm>
            <a:off x="2363788" y="3338513"/>
            <a:ext cx="76200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Klar</a:t>
            </a:r>
            <a:endParaRPr/>
          </a:p>
        </p:txBody>
      </p:sp>
      <p:sp>
        <p:nvSpPr>
          <p:cNvPr id="18038" name="Google Shape;18038;p629"/>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8039" name="Google Shape;18039;p629"/>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BFBFBF"/>
                </a:solidFill>
                <a:latin typeface="Arial"/>
                <a:ea typeface="Arial"/>
                <a:cs typeface="Arial"/>
                <a:sym typeface="Arial"/>
              </a:rPr>
              <a:t>Offen</a:t>
            </a:r>
            <a:endParaRPr/>
          </a:p>
        </p:txBody>
      </p:sp>
      <p:sp>
        <p:nvSpPr>
          <p:cNvPr id="18040" name="Google Shape;18040;p629"/>
          <p:cNvSpPr txBox="1"/>
          <p:nvPr/>
        </p:nvSpPr>
        <p:spPr>
          <a:xfrm>
            <a:off x="787400" y="5672138"/>
            <a:ext cx="9540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1" lang="en-US" sz="1200">
                <a:solidFill>
                  <a:srgbClr val="0000FF"/>
                </a:solidFill>
              </a:rPr>
              <a:t> Engwinkelglaukom</a:t>
            </a:r>
            <a:endParaRPr/>
          </a:p>
        </p:txBody>
      </p:sp>
      <p:sp>
        <p:nvSpPr>
          <p:cNvPr id="18041" name="Google Shape;18041;p629"/>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Von innen</a:t>
            </a:r>
            <a:endParaRPr/>
          </a:p>
        </p:txBody>
      </p:sp>
      <p:sp>
        <p:nvSpPr>
          <p:cNvPr id="18042" name="Google Shape;18042;p629"/>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8043" name="Google Shape;18043;p629"/>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8044" name="Google Shape;18044;p629"/>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8045" name="Google Shape;18045;p629"/>
          <p:cNvSpPr txBox="1"/>
          <p:nvPr/>
        </p:nvSpPr>
        <p:spPr>
          <a:xfrm>
            <a:off x="388938" y="1247775"/>
            <a:ext cx="7543800"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Tritt ein Winkelverschluss bei Kindern häufig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a:t>
            </a:r>
            <a:endParaRPr b="0" i="0" sz="1600" u="none" cap="none" strike="noStrike">
              <a:solidFill>
                <a:srgbClr val="0000FF"/>
              </a:solidFill>
              <a:latin typeface="Arial"/>
              <a:ea typeface="Arial"/>
              <a:cs typeface="Arial"/>
              <a:sym typeface="Arial"/>
            </a:endParaRPr>
          </a:p>
        </p:txBody>
      </p:sp>
      <p:sp>
        <p:nvSpPr>
          <p:cNvPr id="18046" name="Google Shape;18046;p62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50" name="Shape 18050"/>
        <p:cNvGrpSpPr/>
        <p:nvPr/>
      </p:nvGrpSpPr>
      <p:grpSpPr>
        <a:xfrm>
          <a:off x="0" y="0"/>
          <a:ext cx="0" cy="0"/>
          <a:chOff x="0" y="0"/>
          <a:chExt cx="0" cy="0"/>
        </a:xfrm>
      </p:grpSpPr>
      <p:sp>
        <p:nvSpPr>
          <p:cNvPr id="18051" name="Google Shape;18051;p63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8052" name="Google Shape;18052;p630"/>
          <p:cNvGrpSpPr/>
          <p:nvPr/>
        </p:nvGrpSpPr>
        <p:grpSpPr>
          <a:xfrm>
            <a:off x="1828800" y="3733800"/>
            <a:ext cx="3505200" cy="2895600"/>
            <a:chOff x="2832100" y="3078162"/>
            <a:chExt cx="3505200" cy="2895600"/>
          </a:xfrm>
        </p:grpSpPr>
        <p:sp>
          <p:nvSpPr>
            <p:cNvPr id="18053" name="Google Shape;18053;p630"/>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8054" name="Google Shape;18054;p630"/>
            <p:cNvCxnSpPr>
              <a:stCxn id="18053" idx="0"/>
              <a:endCxn id="18053"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8055" name="Google Shape;18055;p630"/>
            <p:cNvCxnSpPr>
              <a:stCxn id="18053" idx="1"/>
              <a:endCxn id="18053"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8056" name="Google Shape;18056;p630"/>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8057" name="Google Shape;18057;p630"/>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Trüb</a:t>
            </a:r>
            <a:endParaRPr/>
          </a:p>
        </p:txBody>
      </p:sp>
      <p:sp>
        <p:nvSpPr>
          <p:cNvPr id="18058" name="Google Shape;18058;p630"/>
          <p:cNvSpPr txBox="1"/>
          <p:nvPr/>
        </p:nvSpPr>
        <p:spPr>
          <a:xfrm>
            <a:off x="2363788" y="3338513"/>
            <a:ext cx="76200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Klar</a:t>
            </a:r>
            <a:endParaRPr/>
          </a:p>
        </p:txBody>
      </p:sp>
      <p:sp>
        <p:nvSpPr>
          <p:cNvPr id="18059" name="Google Shape;18059;p630"/>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8060" name="Google Shape;18060;p630"/>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BFBFBF"/>
                </a:solidFill>
                <a:latin typeface="Arial"/>
                <a:ea typeface="Arial"/>
                <a:cs typeface="Arial"/>
                <a:sym typeface="Arial"/>
              </a:rPr>
              <a:t>Offen</a:t>
            </a:r>
            <a:endParaRPr/>
          </a:p>
        </p:txBody>
      </p:sp>
      <p:sp>
        <p:nvSpPr>
          <p:cNvPr id="18061" name="Google Shape;18061;p630"/>
          <p:cNvSpPr txBox="1"/>
          <p:nvPr/>
        </p:nvSpPr>
        <p:spPr>
          <a:xfrm>
            <a:off x="787400" y="5672138"/>
            <a:ext cx="9540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1" lang="en-US" sz="1200">
                <a:solidFill>
                  <a:srgbClr val="0000FF"/>
                </a:solidFill>
              </a:rPr>
              <a:t> Engwinkelglaukom</a:t>
            </a:r>
            <a:endParaRPr/>
          </a:p>
        </p:txBody>
      </p:sp>
      <p:sp>
        <p:nvSpPr>
          <p:cNvPr id="18062" name="Google Shape;18062;p630"/>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Von innen</a:t>
            </a:r>
            <a:endParaRPr/>
          </a:p>
        </p:txBody>
      </p:sp>
      <p:sp>
        <p:nvSpPr>
          <p:cNvPr id="18063" name="Google Shape;18063;p630"/>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8064" name="Google Shape;18064;p630"/>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8065" name="Google Shape;18065;p630"/>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8066" name="Google Shape;18066;p630"/>
          <p:cNvSpPr txBox="1"/>
          <p:nvPr/>
        </p:nvSpPr>
        <p:spPr>
          <a:xfrm>
            <a:off x="2487613" y="5541963"/>
            <a:ext cx="434975" cy="5842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067" name="Google Shape;18067;p630"/>
          <p:cNvSpPr txBox="1"/>
          <p:nvPr/>
        </p:nvSpPr>
        <p:spPr>
          <a:xfrm>
            <a:off x="388938" y="1247775"/>
            <a:ext cx="7543800" cy="826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Tritt ein Winkelverschluss bei Kindern häufig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die chirurgische Vorgehensweise bei einem „</a:t>
            </a:r>
            <a:r>
              <a:rPr i="1" lang="en-US" sz="1200">
                <a:solidFill>
                  <a:schemeClr val="dk1"/>
                </a:solidFill>
              </a:rPr>
              <a:t> geschlossener Winkel, klare Hornhaut"-Szenario</a:t>
            </a:r>
            <a:r>
              <a:rPr b="0" i="1" lang="en-US" sz="1200" u="none" cap="none" strike="noStrike">
                <a:solidFill>
                  <a:schemeClr val="dk1"/>
                </a:solidFill>
                <a:latin typeface="Arial"/>
                <a:ea typeface="Arial"/>
                <a:cs typeface="Arial"/>
                <a:sym typeface="Arial"/>
              </a:rPr>
              <a:t> aus?</a:t>
            </a:r>
            <a:endParaRPr/>
          </a:p>
        </p:txBody>
      </p:sp>
      <p:sp>
        <p:nvSpPr>
          <p:cNvPr id="18068" name="Google Shape;18068;p63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72" name="Shape 18072"/>
        <p:cNvGrpSpPr/>
        <p:nvPr/>
      </p:nvGrpSpPr>
      <p:grpSpPr>
        <a:xfrm>
          <a:off x="0" y="0"/>
          <a:ext cx="0" cy="0"/>
          <a:chOff x="0" y="0"/>
          <a:chExt cx="0" cy="0"/>
        </a:xfrm>
      </p:grpSpPr>
      <p:sp>
        <p:nvSpPr>
          <p:cNvPr id="18073" name="Google Shape;18073;p63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8074" name="Google Shape;18074;p631"/>
          <p:cNvGrpSpPr/>
          <p:nvPr/>
        </p:nvGrpSpPr>
        <p:grpSpPr>
          <a:xfrm>
            <a:off x="1828800" y="3733800"/>
            <a:ext cx="3505200" cy="2895600"/>
            <a:chOff x="2832100" y="3078162"/>
            <a:chExt cx="3505200" cy="2895600"/>
          </a:xfrm>
        </p:grpSpPr>
        <p:sp>
          <p:nvSpPr>
            <p:cNvPr id="18075" name="Google Shape;18075;p631"/>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8076" name="Google Shape;18076;p631"/>
            <p:cNvCxnSpPr>
              <a:stCxn id="18075" idx="0"/>
              <a:endCxn id="18075"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8077" name="Google Shape;18077;p631"/>
            <p:cNvCxnSpPr>
              <a:stCxn id="18075" idx="1"/>
              <a:endCxn id="18075"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8078" name="Google Shape;18078;p631"/>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Hornhaut</a:t>
            </a:r>
            <a:endParaRPr/>
          </a:p>
        </p:txBody>
      </p:sp>
      <p:sp>
        <p:nvSpPr>
          <p:cNvPr id="18079" name="Google Shape;18079;p631"/>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Trüb</a:t>
            </a:r>
            <a:endParaRPr/>
          </a:p>
        </p:txBody>
      </p:sp>
      <p:sp>
        <p:nvSpPr>
          <p:cNvPr id="18080" name="Google Shape;18080;p631"/>
          <p:cNvSpPr txBox="1"/>
          <p:nvPr/>
        </p:nvSpPr>
        <p:spPr>
          <a:xfrm>
            <a:off x="2363788" y="3338513"/>
            <a:ext cx="76200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Klar</a:t>
            </a:r>
            <a:endParaRPr/>
          </a:p>
        </p:txBody>
      </p:sp>
      <p:sp>
        <p:nvSpPr>
          <p:cNvPr id="18081" name="Google Shape;18081;p631"/>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8082" name="Google Shape;18082;p631"/>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BFBFBF"/>
                </a:solidFill>
                <a:latin typeface="Arial"/>
                <a:ea typeface="Arial"/>
                <a:cs typeface="Arial"/>
                <a:sym typeface="Arial"/>
              </a:rPr>
              <a:t>Offen</a:t>
            </a:r>
            <a:endParaRPr/>
          </a:p>
        </p:txBody>
      </p:sp>
      <p:sp>
        <p:nvSpPr>
          <p:cNvPr id="18083" name="Google Shape;18083;p631"/>
          <p:cNvSpPr txBox="1"/>
          <p:nvPr/>
        </p:nvSpPr>
        <p:spPr>
          <a:xfrm>
            <a:off x="787400" y="5672138"/>
            <a:ext cx="9540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1" lang="en-US" sz="1200">
                <a:solidFill>
                  <a:srgbClr val="0000FF"/>
                </a:solidFill>
              </a:rPr>
              <a:t> Engwinkelglaukom</a:t>
            </a:r>
            <a:endParaRPr/>
          </a:p>
        </p:txBody>
      </p:sp>
      <p:sp>
        <p:nvSpPr>
          <p:cNvPr id="18084" name="Google Shape;18084;p631"/>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Von innen</a:t>
            </a:r>
            <a:endParaRPr/>
          </a:p>
        </p:txBody>
      </p:sp>
      <p:sp>
        <p:nvSpPr>
          <p:cNvPr id="18085" name="Google Shape;18085;p631"/>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8086" name="Google Shape;18086;p631"/>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8087" name="Google Shape;18087;p631"/>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8088" name="Google Shape;18088;p631"/>
          <p:cNvSpPr txBox="1"/>
          <p:nvPr/>
        </p:nvSpPr>
        <p:spPr>
          <a:xfrm>
            <a:off x="388938" y="1247775"/>
            <a:ext cx="7543800" cy="1195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Tritt ein Winkelverschluss bei Kindern häufig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das chirurgische Vorgehen bei einem „</a:t>
            </a:r>
            <a:r>
              <a:rPr i="1" lang="en-US" sz="1200">
                <a:solidFill>
                  <a:schemeClr val="dk1"/>
                </a:solidFill>
              </a:rPr>
              <a:t> Engwinkelglaukom</a:t>
            </a:r>
            <a:r>
              <a:rPr b="0" i="1" lang="en-US" sz="1200" u="none" cap="none" strike="noStrike">
                <a:solidFill>
                  <a:schemeClr val="dk1"/>
                </a:solidFill>
                <a:latin typeface="Arial"/>
                <a:ea typeface="Arial"/>
                <a:cs typeface="Arial"/>
                <a:sym typeface="Arial"/>
              </a:rPr>
              <a:t>en Winkel, klare Hornhaut“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a:t>
            </a:r>
            <a:r>
              <a:rPr lang="en-US" sz="1200">
                <a:solidFill>
                  <a:schemeClr val="dk1"/>
                </a:solidFill>
              </a:rPr>
              <a:t>Laseriridotomie</a:t>
            </a:r>
            <a:r>
              <a:rPr b="0" i="0" lang="en-US" sz="1200" u="none" cap="none" strike="noStrike">
                <a:solidFill>
                  <a:schemeClr val="dk1"/>
                </a:solidFill>
                <a:latin typeface="Arial"/>
                <a:ea typeface="Arial"/>
                <a:cs typeface="Arial"/>
                <a:sym typeface="Arial"/>
              </a:rPr>
              <a:t>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13"/>
                  </a:ext>
                </a:extLst>
              </a:rPr>
              <a:t>ist</a:t>
            </a:r>
            <a:r>
              <a:rPr b="0" i="0" lang="en-US" sz="1200" u="none" cap="none" strike="noStrike">
                <a:solidFill>
                  <a:schemeClr val="dk1"/>
                </a:solidFill>
                <a:latin typeface="Arial"/>
                <a:ea typeface="Arial"/>
                <a:cs typeface="Arial"/>
                <a:sym typeface="Arial"/>
              </a:rPr>
              <a:t> bei Kindern noch nicht gut erforscht, kann aber in Betracht gezogen werden (natürlich nur bei älteren/kooperativen Kindern). </a:t>
            </a:r>
            <a:endParaRPr b="0" i="0" sz="1600" u="none" cap="none" strike="noStrike">
              <a:solidFill>
                <a:srgbClr val="0000FF"/>
              </a:solidFill>
              <a:latin typeface="Arial"/>
              <a:ea typeface="Arial"/>
              <a:cs typeface="Arial"/>
              <a:sym typeface="Arial"/>
            </a:endParaRPr>
          </a:p>
        </p:txBody>
      </p:sp>
      <p:sp>
        <p:nvSpPr>
          <p:cNvPr id="18089" name="Google Shape;18089;p63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090" name="Google Shape;18090;p631"/>
          <p:cNvSpPr txBox="1"/>
          <p:nvPr/>
        </p:nvSpPr>
        <p:spPr>
          <a:xfrm>
            <a:off x="2105046" y="5438775"/>
            <a:ext cx="12096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Laseriridotomie</a:t>
            </a:r>
            <a:endParaRPr/>
          </a:p>
        </p:txBody>
      </p:sp>
    </p:spTree>
  </p:cSld>
  <p:clrMapOvr>
    <a:masterClrMapping/>
  </p:clrMapOvr>
</p:sld>
</file>

<file path=ppt/slides/slide6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94" name="Shape 18094"/>
        <p:cNvGrpSpPr/>
        <p:nvPr/>
      </p:nvGrpSpPr>
      <p:grpSpPr>
        <a:xfrm>
          <a:off x="0" y="0"/>
          <a:ext cx="0" cy="0"/>
          <a:chOff x="0" y="0"/>
          <a:chExt cx="0" cy="0"/>
        </a:xfrm>
      </p:grpSpPr>
      <p:sp>
        <p:nvSpPr>
          <p:cNvPr id="18095" name="Google Shape;18095;p63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8096" name="Google Shape;18096;p632"/>
          <p:cNvGrpSpPr/>
          <p:nvPr/>
        </p:nvGrpSpPr>
        <p:grpSpPr>
          <a:xfrm>
            <a:off x="1828800" y="3733800"/>
            <a:ext cx="3505200" cy="2895600"/>
            <a:chOff x="2832100" y="3078162"/>
            <a:chExt cx="3505200" cy="2895600"/>
          </a:xfrm>
        </p:grpSpPr>
        <p:sp>
          <p:nvSpPr>
            <p:cNvPr id="18097" name="Google Shape;18097;p632"/>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8098" name="Google Shape;18098;p632"/>
            <p:cNvCxnSpPr>
              <a:stCxn id="18097" idx="0"/>
              <a:endCxn id="18097"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8099" name="Google Shape;18099;p632"/>
            <p:cNvCxnSpPr>
              <a:stCxn id="18097" idx="1"/>
              <a:endCxn id="18097"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8100" name="Google Shape;18100;p632"/>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Hornhaut</a:t>
            </a:r>
            <a:endParaRPr/>
          </a:p>
        </p:txBody>
      </p:sp>
      <p:sp>
        <p:nvSpPr>
          <p:cNvPr id="18101" name="Google Shape;18101;p632"/>
          <p:cNvSpPr txBox="1"/>
          <p:nvPr/>
        </p:nvSpPr>
        <p:spPr>
          <a:xfrm>
            <a:off x="3992563" y="3338513"/>
            <a:ext cx="903287"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Trüb</a:t>
            </a:r>
            <a:endParaRPr/>
          </a:p>
        </p:txBody>
      </p:sp>
      <p:sp>
        <p:nvSpPr>
          <p:cNvPr id="18102" name="Google Shape;18102;p632"/>
          <p:cNvSpPr txBox="1"/>
          <p:nvPr/>
        </p:nvSpPr>
        <p:spPr>
          <a:xfrm>
            <a:off x="2363788" y="3338513"/>
            <a:ext cx="76200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Klar</a:t>
            </a:r>
            <a:endParaRPr/>
          </a:p>
        </p:txBody>
      </p:sp>
      <p:sp>
        <p:nvSpPr>
          <p:cNvPr id="18103" name="Google Shape;18103;p632"/>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8104" name="Google Shape;18104;p632"/>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BFBFBF"/>
                </a:solidFill>
                <a:latin typeface="Arial"/>
                <a:ea typeface="Arial"/>
                <a:cs typeface="Arial"/>
                <a:sym typeface="Arial"/>
              </a:rPr>
              <a:t>Offen</a:t>
            </a:r>
            <a:endParaRPr/>
          </a:p>
        </p:txBody>
      </p:sp>
      <p:sp>
        <p:nvSpPr>
          <p:cNvPr id="18105" name="Google Shape;18105;p632"/>
          <p:cNvSpPr txBox="1"/>
          <p:nvPr/>
        </p:nvSpPr>
        <p:spPr>
          <a:xfrm>
            <a:off x="787400" y="5672138"/>
            <a:ext cx="9540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1" lang="en-US" sz="1200">
                <a:solidFill>
                  <a:srgbClr val="0000FF"/>
                </a:solidFill>
              </a:rPr>
              <a:t> Engwinkelglaukom</a:t>
            </a:r>
            <a:endParaRPr/>
          </a:p>
        </p:txBody>
      </p:sp>
      <p:sp>
        <p:nvSpPr>
          <p:cNvPr id="18106" name="Google Shape;18106;p632"/>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Von innen</a:t>
            </a:r>
            <a:endParaRPr/>
          </a:p>
        </p:txBody>
      </p:sp>
      <p:sp>
        <p:nvSpPr>
          <p:cNvPr id="18107" name="Google Shape;18107;p632"/>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8108" name="Google Shape;18108;p632"/>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8109" name="Google Shape;18109;p632"/>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8110" name="Google Shape;18110;p632"/>
          <p:cNvSpPr txBox="1"/>
          <p:nvPr/>
        </p:nvSpPr>
        <p:spPr>
          <a:xfrm>
            <a:off x="388938" y="1247775"/>
            <a:ext cx="7543800" cy="138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Tritt ein Winkelverschluss bei Kindern häufig auf?</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a:t>
            </a:r>
            <a:endParaRPr/>
          </a:p>
          <a:p>
            <a:pPr indent="0" lvl="0" marL="0" marR="0" rtl="0" algn="l">
              <a:spcBef>
                <a:spcPts val="0"/>
              </a:spcBef>
              <a:spcAft>
                <a:spcPts val="0"/>
              </a:spcAft>
              <a:buNone/>
            </a:pPr>
            <a:r>
              <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sieht das chirurgische Vorgehen bei einem „</a:t>
            </a:r>
            <a:r>
              <a:rPr i="1" lang="en-US" sz="1200">
                <a:solidFill>
                  <a:schemeClr val="dk1"/>
                </a:solidFill>
              </a:rPr>
              <a:t> geschlossener Winkel, klare Hornhaut"-Szenario</a:t>
            </a:r>
            <a:r>
              <a:rPr b="0" i="1" lang="en-US" sz="1200" u="none" cap="none" strike="noStrike">
                <a:solidFill>
                  <a:schemeClr val="dk1"/>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a:t>
            </a:r>
            <a:r>
              <a:rPr lang="en-US" sz="1200">
                <a:solidFill>
                  <a:schemeClr val="dk1"/>
                </a:solidFill>
              </a:rPr>
              <a:t>Laseriridotomie</a:t>
            </a:r>
            <a:r>
              <a:rPr b="0" i="0" lang="en-US" sz="1200" u="none" cap="none" strike="noStrike">
                <a:solidFill>
                  <a:schemeClr val="dk1"/>
                </a:solidFill>
                <a:latin typeface="Arial"/>
                <a:ea typeface="Arial"/>
                <a:cs typeface="Arial"/>
                <a:sym typeface="Arial"/>
              </a:rPr>
              <a:t> ist bei Kindern noch nicht gut erforscht, kann aber in Betracht gezogen werden (natürlich nur bei älteren/kooperativen Kindern). </a:t>
            </a:r>
            <a:r>
              <a:rPr b="0" i="0" lang="en-US" sz="1200" u="none" cap="none" strike="noStrike">
                <a:solidFill>
                  <a:srgbClr val="0000FF"/>
                </a:solidFill>
                <a:latin typeface="Arial"/>
                <a:ea typeface="Arial"/>
                <a:cs typeface="Arial"/>
                <a:sym typeface="Arial"/>
              </a:rPr>
              <a:t>Eine Linsenentfernung in Kombination mit einer Goniosynechialyse ist in bestimmten klinischen Situationen wirksam.</a:t>
            </a:r>
            <a:endParaRPr/>
          </a:p>
        </p:txBody>
      </p:sp>
      <p:sp>
        <p:nvSpPr>
          <p:cNvPr id="18111" name="Google Shape;18111;p632"/>
          <p:cNvSpPr txBox="1"/>
          <p:nvPr/>
        </p:nvSpPr>
        <p:spPr>
          <a:xfrm>
            <a:off x="2105046" y="5438775"/>
            <a:ext cx="12096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Laseriridotomie</a:t>
            </a:r>
            <a:endParaRPr/>
          </a:p>
        </p:txBody>
      </p:sp>
      <p:sp>
        <p:nvSpPr>
          <p:cNvPr id="18112" name="Google Shape;18112;p632"/>
          <p:cNvSpPr txBox="1"/>
          <p:nvPr/>
        </p:nvSpPr>
        <p:spPr>
          <a:xfrm>
            <a:off x="1808163" y="5861050"/>
            <a:ext cx="1795462" cy="528638"/>
          </a:xfrm>
          <a:prstGeom prst="rect">
            <a:avLst/>
          </a:prstGeom>
          <a:noFill/>
          <a:ln>
            <a:noFill/>
          </a:ln>
        </p:spPr>
        <p:txBody>
          <a:bodyPr anchorCtr="0" anchor="t" bIns="12700" lIns="25400" spcFirstLastPara="1" rIns="25400" wrap="square" tIns="12700">
            <a:spAutoFit/>
          </a:bodyPr>
          <a:lstStyle/>
          <a:p>
            <a:pPr indent="0" lvl="0" marL="0" marR="0" rtl="0" algn="ctr">
              <a:lnSpc>
                <a:spcPct val="141666"/>
              </a:lnSpc>
              <a:spcBef>
                <a:spcPts val="0"/>
              </a:spcBef>
              <a:spcAft>
                <a:spcPts val="0"/>
              </a:spcAft>
              <a:buNone/>
            </a:pPr>
            <a:r>
              <a:rPr b="0" i="0" lang="en-US" sz="1200" u="none" cap="none" strike="noStrike">
                <a:solidFill>
                  <a:schemeClr val="dk1"/>
                </a:solidFill>
                <a:latin typeface="Arial"/>
                <a:ea typeface="Arial"/>
                <a:cs typeface="Arial"/>
                <a:sym typeface="Arial"/>
              </a:rPr>
              <a:t>Linsenentfernung plus Goniosynechialyse </a:t>
            </a:r>
            <a:endParaRPr/>
          </a:p>
        </p:txBody>
      </p:sp>
      <p:sp>
        <p:nvSpPr>
          <p:cNvPr id="18113" name="Google Shape;18113;p63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17" name="Shape 18117"/>
        <p:cNvGrpSpPr/>
        <p:nvPr/>
      </p:nvGrpSpPr>
      <p:grpSpPr>
        <a:xfrm>
          <a:off x="0" y="0"/>
          <a:ext cx="0" cy="0"/>
          <a:chOff x="0" y="0"/>
          <a:chExt cx="0" cy="0"/>
        </a:xfrm>
      </p:grpSpPr>
      <p:sp>
        <p:nvSpPr>
          <p:cNvPr id="18118" name="Google Shape;18118;p63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8119" name="Google Shape;18119;p633"/>
          <p:cNvGrpSpPr/>
          <p:nvPr/>
        </p:nvGrpSpPr>
        <p:grpSpPr>
          <a:xfrm>
            <a:off x="1828800" y="3733800"/>
            <a:ext cx="3505200" cy="2895600"/>
            <a:chOff x="2832100" y="3078162"/>
            <a:chExt cx="3505200" cy="2895600"/>
          </a:xfrm>
        </p:grpSpPr>
        <p:sp>
          <p:nvSpPr>
            <p:cNvPr id="18120" name="Google Shape;18120;p633"/>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8121" name="Google Shape;18121;p633"/>
            <p:cNvCxnSpPr>
              <a:stCxn id="18120" idx="0"/>
              <a:endCxn id="18120"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8122" name="Google Shape;18122;p633"/>
            <p:cNvCxnSpPr>
              <a:stCxn id="18120" idx="1"/>
              <a:endCxn id="18120"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8123" name="Google Shape;18123;p633"/>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8124" name="Google Shape;18124;p633"/>
          <p:cNvSpPr txBox="1"/>
          <p:nvPr/>
        </p:nvSpPr>
        <p:spPr>
          <a:xfrm>
            <a:off x="3960813" y="3338513"/>
            <a:ext cx="966787"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Trüb</a:t>
            </a:r>
            <a:endParaRPr/>
          </a:p>
        </p:txBody>
      </p:sp>
      <p:sp>
        <p:nvSpPr>
          <p:cNvPr id="18125" name="Google Shape;18125;p633"/>
          <p:cNvSpPr txBox="1"/>
          <p:nvPr/>
        </p:nvSpPr>
        <p:spPr>
          <a:xfrm>
            <a:off x="2363788" y="3338513"/>
            <a:ext cx="76200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Klar</a:t>
            </a:r>
            <a:endParaRPr/>
          </a:p>
        </p:txBody>
      </p:sp>
      <p:sp>
        <p:nvSpPr>
          <p:cNvPr id="18126" name="Google Shape;18126;p633"/>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8127" name="Google Shape;18127;p633"/>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BFBFBF"/>
                </a:solidFill>
                <a:latin typeface="Arial"/>
                <a:ea typeface="Arial"/>
                <a:cs typeface="Arial"/>
                <a:sym typeface="Arial"/>
              </a:rPr>
              <a:t>Offen</a:t>
            </a:r>
            <a:endParaRPr/>
          </a:p>
        </p:txBody>
      </p:sp>
      <p:sp>
        <p:nvSpPr>
          <p:cNvPr id="18128" name="Google Shape;18128;p633"/>
          <p:cNvSpPr txBox="1"/>
          <p:nvPr/>
        </p:nvSpPr>
        <p:spPr>
          <a:xfrm>
            <a:off x="787400" y="5672138"/>
            <a:ext cx="9540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1" lang="en-US" sz="1200">
                <a:solidFill>
                  <a:srgbClr val="0000FF"/>
                </a:solidFill>
              </a:rPr>
              <a:t> Engwinkelglaukom</a:t>
            </a:r>
            <a:endParaRPr/>
          </a:p>
        </p:txBody>
      </p:sp>
      <p:sp>
        <p:nvSpPr>
          <p:cNvPr id="18129" name="Google Shape;18129;p633"/>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Von innen</a:t>
            </a:r>
            <a:endParaRPr/>
          </a:p>
        </p:txBody>
      </p:sp>
      <p:sp>
        <p:nvSpPr>
          <p:cNvPr id="18130" name="Google Shape;18130;p633"/>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8131" name="Google Shape;18131;p633"/>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8132" name="Google Shape;18132;p633"/>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8133" name="Google Shape;18133;p633"/>
          <p:cNvSpPr txBox="1"/>
          <p:nvPr/>
        </p:nvSpPr>
        <p:spPr>
          <a:xfrm>
            <a:off x="388938" y="1247775"/>
            <a:ext cx="7543800" cy="3381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Und wie sieht es schließlich bei „Winkelverschluss, Hornhauttrübung“ aus?</a:t>
            </a:r>
            <a:endParaRPr b="0" i="0" sz="1600" u="none" cap="none" strike="noStrike">
              <a:solidFill>
                <a:schemeClr val="dk1"/>
              </a:solidFill>
              <a:latin typeface="Arial"/>
              <a:ea typeface="Arial"/>
              <a:cs typeface="Arial"/>
              <a:sym typeface="Arial"/>
            </a:endParaRPr>
          </a:p>
        </p:txBody>
      </p:sp>
      <p:sp>
        <p:nvSpPr>
          <p:cNvPr id="18134" name="Google Shape;18134;p633"/>
          <p:cNvSpPr txBox="1"/>
          <p:nvPr/>
        </p:nvSpPr>
        <p:spPr>
          <a:xfrm>
            <a:off x="4227513" y="5541963"/>
            <a:ext cx="434975" cy="5842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135" name="Google Shape;18135;p633"/>
          <p:cNvSpPr txBox="1"/>
          <p:nvPr/>
        </p:nvSpPr>
        <p:spPr>
          <a:xfrm>
            <a:off x="1808163" y="5861050"/>
            <a:ext cx="1795462" cy="528638"/>
          </a:xfrm>
          <a:prstGeom prst="rect">
            <a:avLst/>
          </a:prstGeom>
          <a:noFill/>
          <a:ln>
            <a:noFill/>
          </a:ln>
        </p:spPr>
        <p:txBody>
          <a:bodyPr anchorCtr="0" anchor="t" bIns="12700" lIns="25400" spcFirstLastPara="1" rIns="25400" wrap="square" tIns="12700">
            <a:spAutoFit/>
          </a:bodyPr>
          <a:lstStyle/>
          <a:p>
            <a:pPr indent="0" lvl="0" marL="0" marR="0" rtl="0" algn="ctr">
              <a:lnSpc>
                <a:spcPct val="141666"/>
              </a:lnSpc>
              <a:spcBef>
                <a:spcPts val="0"/>
              </a:spcBef>
              <a:spcAft>
                <a:spcPts val="0"/>
              </a:spcAft>
              <a:buNone/>
            </a:pPr>
            <a:r>
              <a:rPr b="0" i="0" lang="en-US" sz="1200" u="none" cap="none" strike="noStrike">
                <a:solidFill>
                  <a:srgbClr val="BFBFBF"/>
                </a:solidFill>
                <a:latin typeface="Arial"/>
                <a:ea typeface="Arial"/>
                <a:cs typeface="Arial"/>
                <a:sym typeface="Arial"/>
              </a:rPr>
              <a:t>Linsenentfernung plus Goniosynechialyse </a:t>
            </a:r>
            <a:endParaRPr b="0" i="0" sz="1400" u="none" cap="none" strike="noStrike">
              <a:solidFill>
                <a:srgbClr val="BFBFBF"/>
              </a:solidFill>
              <a:latin typeface="Arial"/>
              <a:ea typeface="Arial"/>
              <a:cs typeface="Arial"/>
              <a:sym typeface="Arial"/>
            </a:endParaRPr>
          </a:p>
        </p:txBody>
      </p:sp>
      <p:sp>
        <p:nvSpPr>
          <p:cNvPr id="18136" name="Google Shape;18136;p63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137" name="Google Shape;18137;p633"/>
          <p:cNvSpPr txBox="1"/>
          <p:nvPr/>
        </p:nvSpPr>
        <p:spPr>
          <a:xfrm>
            <a:off x="2105046" y="5438775"/>
            <a:ext cx="12096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Laseriridotomie</a:t>
            </a:r>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7" name="Shape 1087"/>
        <p:cNvGrpSpPr/>
        <p:nvPr/>
      </p:nvGrpSpPr>
      <p:grpSpPr>
        <a:xfrm>
          <a:off x="0" y="0"/>
          <a:ext cx="0" cy="0"/>
          <a:chOff x="0" y="0"/>
          <a:chExt cx="0" cy="0"/>
        </a:xfrm>
      </p:grpSpPr>
      <p:sp>
        <p:nvSpPr>
          <p:cNvPr id="1088" name="Google Shape;1088;p67"/>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089" name="Google Shape;1089;p6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090" name="Google Shape;1090;p67"/>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091" name="Google Shape;1091;p67"/>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092" name="Google Shape;1092;p67"/>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093" name="Google Shape;1093;p67"/>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094" name="Google Shape;1094;p67"/>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095" name="Google Shape;1095;p67"/>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Durch welchen Mechanismus wird die </a:t>
            </a:r>
            <a:r>
              <a:rPr i="1" lang="en-US" sz="1200">
                <a:solidFill>
                  <a:schemeClr val="dk1"/>
                </a:solidFill>
              </a:rPr>
              <a:t>Hornhaut geschädigt</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Genau wie bei der Sklera – sie ist biegsam/elastisch. Ein anhaltend erhöhter Augeninnendruck führt zu ihrer </a:t>
            </a:r>
            <a:r>
              <a:rPr lang="en-US" sz="1200">
                <a:solidFill>
                  <a:schemeClr val="dk1"/>
                </a:solidFill>
              </a:rPr>
              <a:t>Dehnung</a:t>
            </a:r>
            <a:r>
              <a:rPr b="0" i="0" lang="en-US" sz="1200" u="none" cap="none" strike="noStrike">
                <a:solidFill>
                  <a:schemeClr val="dk1"/>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lang="en-US" sz="1200">
                <a:solidFill>
                  <a:schemeClr val="dk1"/>
                </a:solidFill>
              </a:rPr>
              <a:t>Habb-Striae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lang="en-US" sz="1200">
                <a:solidFill>
                  <a:schemeClr val="dk1"/>
                </a:solidFil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b="1" i="1" lang="en-US" sz="1200" u="none" cap="none" strike="noStrike">
                <a:solidFill>
                  <a:srgbClr val="BFBFBF"/>
                </a:solidFill>
                <a:latin typeface="Arial"/>
                <a:ea typeface="Arial"/>
                <a:cs typeface="Arial"/>
                <a:sym typeface="Arial"/>
              </a:rPr>
              <a:t>?</a:t>
            </a:r>
            <a:endParaRPr/>
          </a:p>
        </p:txBody>
      </p:sp>
      <p:sp>
        <p:nvSpPr>
          <p:cNvPr id="1096" name="Google Shape;1096;p6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097" name="Google Shape;1097;p67"/>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098" name="Google Shape;1098;p6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099" name="Google Shape;1099;p6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6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41" name="Shape 18141"/>
        <p:cNvGrpSpPr/>
        <p:nvPr/>
      </p:nvGrpSpPr>
      <p:grpSpPr>
        <a:xfrm>
          <a:off x="0" y="0"/>
          <a:ext cx="0" cy="0"/>
          <a:chOff x="0" y="0"/>
          <a:chExt cx="0" cy="0"/>
        </a:xfrm>
      </p:grpSpPr>
      <p:sp>
        <p:nvSpPr>
          <p:cNvPr id="18142" name="Google Shape;18142;p63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8143" name="Google Shape;18143;p634"/>
          <p:cNvGrpSpPr/>
          <p:nvPr/>
        </p:nvGrpSpPr>
        <p:grpSpPr>
          <a:xfrm>
            <a:off x="1828800" y="3733800"/>
            <a:ext cx="3505200" cy="2895600"/>
            <a:chOff x="2832100" y="3078162"/>
            <a:chExt cx="3505200" cy="2895600"/>
          </a:xfrm>
        </p:grpSpPr>
        <p:sp>
          <p:nvSpPr>
            <p:cNvPr id="18144" name="Google Shape;18144;p634"/>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8145" name="Google Shape;18145;p634"/>
            <p:cNvCxnSpPr>
              <a:stCxn id="18144" idx="0"/>
              <a:endCxn id="18144"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8146" name="Google Shape;18146;p634"/>
            <p:cNvCxnSpPr>
              <a:stCxn id="18144" idx="1"/>
              <a:endCxn id="18144"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8147" name="Google Shape;18147;p634"/>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8148" name="Google Shape;18148;p634"/>
          <p:cNvSpPr txBox="1"/>
          <p:nvPr/>
        </p:nvSpPr>
        <p:spPr>
          <a:xfrm>
            <a:off x="3960813" y="3338513"/>
            <a:ext cx="966787"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Trüb</a:t>
            </a:r>
            <a:endParaRPr/>
          </a:p>
        </p:txBody>
      </p:sp>
      <p:sp>
        <p:nvSpPr>
          <p:cNvPr id="18149" name="Google Shape;18149;p634"/>
          <p:cNvSpPr txBox="1"/>
          <p:nvPr/>
        </p:nvSpPr>
        <p:spPr>
          <a:xfrm>
            <a:off x="2363788" y="3338513"/>
            <a:ext cx="76200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Klar</a:t>
            </a:r>
            <a:endParaRPr/>
          </a:p>
        </p:txBody>
      </p:sp>
      <p:sp>
        <p:nvSpPr>
          <p:cNvPr id="18150" name="Google Shape;18150;p634"/>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8151" name="Google Shape;18151;p634"/>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BFBFBF"/>
                </a:solidFill>
                <a:latin typeface="Arial"/>
                <a:ea typeface="Arial"/>
                <a:cs typeface="Arial"/>
                <a:sym typeface="Arial"/>
              </a:rPr>
              <a:t>Offen</a:t>
            </a:r>
            <a:endParaRPr/>
          </a:p>
        </p:txBody>
      </p:sp>
      <p:sp>
        <p:nvSpPr>
          <p:cNvPr id="18152" name="Google Shape;18152;p634"/>
          <p:cNvSpPr txBox="1"/>
          <p:nvPr/>
        </p:nvSpPr>
        <p:spPr>
          <a:xfrm>
            <a:off x="787400" y="5672138"/>
            <a:ext cx="9540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1" lang="en-US" sz="1200">
                <a:solidFill>
                  <a:srgbClr val="0000FF"/>
                </a:solidFill>
              </a:rPr>
              <a:t> Engwinkelglaukom</a:t>
            </a:r>
            <a:endParaRPr/>
          </a:p>
        </p:txBody>
      </p:sp>
      <p:sp>
        <p:nvSpPr>
          <p:cNvPr id="18153" name="Google Shape;18153;p634"/>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Von innen</a:t>
            </a:r>
            <a:endParaRPr/>
          </a:p>
        </p:txBody>
      </p:sp>
      <p:sp>
        <p:nvSpPr>
          <p:cNvPr id="18154" name="Google Shape;18154;p634"/>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8155" name="Google Shape;18155;p634"/>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8156" name="Google Shape;18156;p634"/>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8157" name="Google Shape;18157;p634"/>
          <p:cNvSpPr txBox="1"/>
          <p:nvPr/>
        </p:nvSpPr>
        <p:spPr>
          <a:xfrm>
            <a:off x="388938" y="1247775"/>
            <a:ext cx="7543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Und schließlich: Was ist mit Fällen von „</a:t>
            </a:r>
            <a:r>
              <a:rPr i="1" lang="en-US" sz="1200">
                <a:solidFill>
                  <a:schemeClr val="dk1"/>
                </a:solidFill>
              </a:rPr>
              <a:t> Engwinkelglaukom</a:t>
            </a:r>
            <a:r>
              <a:rPr b="0" i="1" lang="en-US" sz="1200" u="none" cap="none" strike="noStrike">
                <a:solidFill>
                  <a:schemeClr val="dk1"/>
                </a:solidFill>
                <a:latin typeface="Arial"/>
                <a:ea typeface="Arial"/>
                <a:cs typeface="Arial"/>
                <a:sym typeface="Arial"/>
              </a:rPr>
              <a:t>er Kammer, trüber Hornhaut“?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Auweh – diese Fälle sind die seltensten und schwierigsten. </a:t>
            </a:r>
            <a:endParaRPr b="0" i="0" sz="1600" u="none" cap="none" strike="noStrike">
              <a:solidFill>
                <a:srgbClr val="0000FF"/>
              </a:solidFill>
              <a:latin typeface="Arial"/>
              <a:ea typeface="Arial"/>
              <a:cs typeface="Arial"/>
              <a:sym typeface="Arial"/>
            </a:endParaRPr>
          </a:p>
        </p:txBody>
      </p:sp>
      <p:sp>
        <p:nvSpPr>
          <p:cNvPr id="18158" name="Google Shape;18158;p634"/>
          <p:cNvSpPr txBox="1"/>
          <p:nvPr/>
        </p:nvSpPr>
        <p:spPr>
          <a:xfrm>
            <a:off x="4227513" y="5541963"/>
            <a:ext cx="434975" cy="5842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159" name="Google Shape;18159;p634"/>
          <p:cNvSpPr txBox="1"/>
          <p:nvPr/>
        </p:nvSpPr>
        <p:spPr>
          <a:xfrm>
            <a:off x="1979226" y="5438775"/>
            <a:ext cx="13353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Laseriridotomie</a:t>
            </a:r>
            <a:endParaRPr/>
          </a:p>
        </p:txBody>
      </p:sp>
      <p:sp>
        <p:nvSpPr>
          <p:cNvPr id="18160" name="Google Shape;18160;p634"/>
          <p:cNvSpPr txBox="1"/>
          <p:nvPr/>
        </p:nvSpPr>
        <p:spPr>
          <a:xfrm>
            <a:off x="1808163" y="5861050"/>
            <a:ext cx="1795462" cy="528638"/>
          </a:xfrm>
          <a:prstGeom prst="rect">
            <a:avLst/>
          </a:prstGeom>
          <a:noFill/>
          <a:ln>
            <a:noFill/>
          </a:ln>
        </p:spPr>
        <p:txBody>
          <a:bodyPr anchorCtr="0" anchor="t" bIns="12700" lIns="25400" spcFirstLastPara="1" rIns="25400" wrap="square" tIns="12700">
            <a:spAutoFit/>
          </a:bodyPr>
          <a:lstStyle/>
          <a:p>
            <a:pPr indent="0" lvl="0" marL="0" marR="0" rtl="0" algn="ctr">
              <a:lnSpc>
                <a:spcPct val="141666"/>
              </a:lnSpc>
              <a:spcBef>
                <a:spcPts val="0"/>
              </a:spcBef>
              <a:spcAft>
                <a:spcPts val="0"/>
              </a:spcAft>
              <a:buNone/>
            </a:pPr>
            <a:r>
              <a:rPr b="0" i="0" lang="en-US" sz="1200" u="none" cap="none" strike="noStrike">
                <a:solidFill>
                  <a:srgbClr val="BFBFBF"/>
                </a:solidFill>
                <a:latin typeface="Arial"/>
                <a:ea typeface="Arial"/>
                <a:cs typeface="Arial"/>
                <a:sym typeface="Arial"/>
              </a:rPr>
              <a:t>Linsenentfernung plus Goniosynechialyse </a:t>
            </a:r>
            <a:endParaRPr b="0" i="0" sz="1400" u="none" cap="none" strike="noStrike">
              <a:solidFill>
                <a:srgbClr val="BFBFBF"/>
              </a:solidFill>
              <a:latin typeface="Arial"/>
              <a:ea typeface="Arial"/>
              <a:cs typeface="Arial"/>
              <a:sym typeface="Arial"/>
            </a:endParaRPr>
          </a:p>
        </p:txBody>
      </p:sp>
      <p:sp>
        <p:nvSpPr>
          <p:cNvPr id="18161" name="Google Shape;18161;p63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65" name="Shape 18165"/>
        <p:cNvGrpSpPr/>
        <p:nvPr/>
      </p:nvGrpSpPr>
      <p:grpSpPr>
        <a:xfrm>
          <a:off x="0" y="0"/>
          <a:ext cx="0" cy="0"/>
          <a:chOff x="0" y="0"/>
          <a:chExt cx="0" cy="0"/>
        </a:xfrm>
      </p:grpSpPr>
      <p:sp>
        <p:nvSpPr>
          <p:cNvPr id="18166" name="Google Shape;18166;p63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grpSp>
        <p:nvGrpSpPr>
          <p:cNvPr id="18167" name="Google Shape;18167;p635"/>
          <p:cNvGrpSpPr/>
          <p:nvPr/>
        </p:nvGrpSpPr>
        <p:grpSpPr>
          <a:xfrm>
            <a:off x="1828800" y="3733800"/>
            <a:ext cx="3505200" cy="2895600"/>
            <a:chOff x="2832100" y="3078162"/>
            <a:chExt cx="3505200" cy="2895600"/>
          </a:xfrm>
        </p:grpSpPr>
        <p:sp>
          <p:nvSpPr>
            <p:cNvPr id="18168" name="Google Shape;18168;p635"/>
            <p:cNvSpPr/>
            <p:nvPr/>
          </p:nvSpPr>
          <p:spPr>
            <a:xfrm>
              <a:off x="2832100" y="3078162"/>
              <a:ext cx="3505200" cy="2895600"/>
            </a:xfrm>
            <a:prstGeom prst="rect">
              <a:avLst/>
            </a:prstGeom>
            <a:solidFill>
              <a:schemeClr val="lt1"/>
            </a:solidFill>
            <a:ln cap="flat" cmpd="sng" w="25400">
              <a:solidFill>
                <a:schemeClr val="accent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FF"/>
                </a:solidFill>
                <a:latin typeface="Arial"/>
                <a:ea typeface="Arial"/>
                <a:cs typeface="Arial"/>
                <a:sym typeface="Arial"/>
              </a:endParaRPr>
            </a:p>
          </p:txBody>
        </p:sp>
        <p:cxnSp>
          <p:nvCxnSpPr>
            <p:cNvPr id="18169" name="Google Shape;18169;p635"/>
            <p:cNvCxnSpPr>
              <a:stCxn id="18168" idx="0"/>
              <a:endCxn id="18168" idx="2"/>
            </p:cNvCxnSpPr>
            <p:nvPr/>
          </p:nvCxnSpPr>
          <p:spPr>
            <a:xfrm>
              <a:off x="4584700" y="3078162"/>
              <a:ext cx="0" cy="2895600"/>
            </a:xfrm>
            <a:prstGeom prst="straightConnector1">
              <a:avLst/>
            </a:prstGeom>
            <a:noFill/>
            <a:ln cap="flat" cmpd="sng" w="9525">
              <a:solidFill>
                <a:schemeClr val="dk1"/>
              </a:solidFill>
              <a:prstDash val="solid"/>
              <a:round/>
              <a:headEnd len="sm" w="sm" type="none"/>
              <a:tailEnd len="sm" w="sm" type="none"/>
            </a:ln>
          </p:spPr>
        </p:cxnSp>
        <p:cxnSp>
          <p:nvCxnSpPr>
            <p:cNvPr id="18170" name="Google Shape;18170;p635"/>
            <p:cNvCxnSpPr>
              <a:stCxn id="18168" idx="1"/>
              <a:endCxn id="18168" idx="3"/>
            </p:cNvCxnSpPr>
            <p:nvPr/>
          </p:nvCxnSpPr>
          <p:spPr>
            <a:xfrm>
              <a:off x="2832100" y="4525962"/>
              <a:ext cx="3505200" cy="0"/>
            </a:xfrm>
            <a:prstGeom prst="straightConnector1">
              <a:avLst/>
            </a:prstGeom>
            <a:noFill/>
            <a:ln cap="flat" cmpd="sng" w="9525">
              <a:solidFill>
                <a:schemeClr val="dk1"/>
              </a:solidFill>
              <a:prstDash val="solid"/>
              <a:round/>
              <a:headEnd len="sm" w="sm" type="none"/>
              <a:tailEnd len="sm" w="sm" type="none"/>
            </a:ln>
          </p:spPr>
        </p:cxnSp>
      </p:grpSp>
      <p:sp>
        <p:nvSpPr>
          <p:cNvPr id="18171" name="Google Shape;18171;p635"/>
          <p:cNvSpPr txBox="1"/>
          <p:nvPr/>
        </p:nvSpPr>
        <p:spPr>
          <a:xfrm>
            <a:off x="3001963" y="2879725"/>
            <a:ext cx="115887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Hornhaut</a:t>
            </a:r>
            <a:endParaRPr/>
          </a:p>
        </p:txBody>
      </p:sp>
      <p:sp>
        <p:nvSpPr>
          <p:cNvPr id="18172" name="Google Shape;18172;p635"/>
          <p:cNvSpPr txBox="1"/>
          <p:nvPr/>
        </p:nvSpPr>
        <p:spPr>
          <a:xfrm>
            <a:off x="3960813" y="3338513"/>
            <a:ext cx="966787"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Trüb</a:t>
            </a:r>
            <a:endParaRPr/>
          </a:p>
        </p:txBody>
      </p:sp>
      <p:sp>
        <p:nvSpPr>
          <p:cNvPr id="18173" name="Google Shape;18173;p635"/>
          <p:cNvSpPr txBox="1"/>
          <p:nvPr/>
        </p:nvSpPr>
        <p:spPr>
          <a:xfrm>
            <a:off x="2363788" y="3338513"/>
            <a:ext cx="762000" cy="36988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Klar</a:t>
            </a:r>
            <a:endParaRPr/>
          </a:p>
        </p:txBody>
      </p:sp>
      <p:sp>
        <p:nvSpPr>
          <p:cNvPr id="18174" name="Google Shape;18174;p635"/>
          <p:cNvSpPr txBox="1"/>
          <p:nvPr/>
        </p:nvSpPr>
        <p:spPr>
          <a:xfrm>
            <a:off x="173038" y="4937125"/>
            <a:ext cx="969962" cy="4318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0000FF"/>
                </a:solidFill>
                <a:latin typeface="Arial"/>
                <a:ea typeface="Arial"/>
                <a:cs typeface="Arial"/>
                <a:sym typeface="Arial"/>
              </a:rPr>
              <a:t>Winkel</a:t>
            </a:r>
            <a:endParaRPr/>
          </a:p>
        </p:txBody>
      </p:sp>
      <p:sp>
        <p:nvSpPr>
          <p:cNvPr id="18175" name="Google Shape;18175;p635"/>
          <p:cNvSpPr txBox="1"/>
          <p:nvPr/>
        </p:nvSpPr>
        <p:spPr>
          <a:xfrm>
            <a:off x="973138" y="4279900"/>
            <a:ext cx="749300" cy="369888"/>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0" i="0" lang="en-US" sz="1200" u="none" cap="none" strike="noStrike">
                <a:solidFill>
                  <a:srgbClr val="BFBFBF"/>
                </a:solidFill>
                <a:latin typeface="Arial"/>
                <a:ea typeface="Arial"/>
                <a:cs typeface="Arial"/>
                <a:sym typeface="Arial"/>
              </a:rPr>
              <a:t>Offen</a:t>
            </a:r>
            <a:endParaRPr/>
          </a:p>
        </p:txBody>
      </p:sp>
      <p:sp>
        <p:nvSpPr>
          <p:cNvPr id="18176" name="Google Shape;18176;p635"/>
          <p:cNvSpPr txBox="1"/>
          <p:nvPr/>
        </p:nvSpPr>
        <p:spPr>
          <a:xfrm>
            <a:off x="787400" y="5672138"/>
            <a:ext cx="954000" cy="579900"/>
          </a:xfrm>
          <a:prstGeom prst="rect">
            <a:avLst/>
          </a:prstGeom>
          <a:noFill/>
          <a:ln>
            <a:noFill/>
          </a:ln>
        </p:spPr>
        <p:txBody>
          <a:bodyPr anchorCtr="0" anchor="t" bIns="12700" lIns="25400" spcFirstLastPara="1" rIns="25400" wrap="square" tIns="12700">
            <a:spAutoFit/>
          </a:bodyPr>
          <a:lstStyle/>
          <a:p>
            <a:pPr indent="0" lvl="0" marL="0" marR="0" rtl="0" algn="r">
              <a:spcBef>
                <a:spcPts val="0"/>
              </a:spcBef>
              <a:spcAft>
                <a:spcPts val="0"/>
              </a:spcAft>
              <a:buNone/>
            </a:pPr>
            <a:r>
              <a:rPr b="1" lang="en-US" sz="1200">
                <a:solidFill>
                  <a:srgbClr val="0000FF"/>
                </a:solidFill>
              </a:rPr>
              <a:t> Engwinkelglaukom</a:t>
            </a:r>
            <a:endParaRPr/>
          </a:p>
        </p:txBody>
      </p:sp>
      <p:sp>
        <p:nvSpPr>
          <p:cNvPr id="18177" name="Google Shape;18177;p635"/>
          <p:cNvSpPr txBox="1"/>
          <p:nvPr/>
        </p:nvSpPr>
        <p:spPr>
          <a:xfrm>
            <a:off x="2105025" y="3756025"/>
            <a:ext cx="1209675"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Von innen</a:t>
            </a:r>
            <a:endParaRPr/>
          </a:p>
        </p:txBody>
      </p:sp>
      <p:sp>
        <p:nvSpPr>
          <p:cNvPr id="18178" name="Google Shape;18178;p635"/>
          <p:cNvSpPr txBox="1"/>
          <p:nvPr/>
        </p:nvSpPr>
        <p:spPr>
          <a:xfrm>
            <a:off x="3811588" y="3760788"/>
            <a:ext cx="125412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rgbClr val="BFBFBF"/>
                </a:solidFill>
                <a:latin typeface="Arial"/>
                <a:ea typeface="Arial"/>
                <a:cs typeface="Arial"/>
                <a:sym typeface="Arial"/>
              </a:rPr>
              <a:t>Ab externo</a:t>
            </a:r>
            <a:endParaRPr b="1" i="0" sz="1600" u="none" cap="none" strike="noStrike">
              <a:solidFill>
                <a:srgbClr val="BFBFBF"/>
              </a:solidFill>
              <a:latin typeface="Arial"/>
              <a:ea typeface="Arial"/>
              <a:cs typeface="Arial"/>
              <a:sym typeface="Arial"/>
            </a:endParaRPr>
          </a:p>
        </p:txBody>
      </p:sp>
      <p:sp>
        <p:nvSpPr>
          <p:cNvPr id="18179" name="Google Shape;18179;p635"/>
          <p:cNvSpPr txBox="1"/>
          <p:nvPr/>
        </p:nvSpPr>
        <p:spPr>
          <a:xfrm>
            <a:off x="2112963" y="4279900"/>
            <a:ext cx="1176337" cy="33813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rgbClr val="BFBFBF"/>
                </a:solidFill>
                <a:latin typeface="Arial"/>
                <a:ea typeface="Arial"/>
                <a:cs typeface="Arial"/>
                <a:sym typeface="Arial"/>
              </a:rPr>
              <a:t>Goniotomie</a:t>
            </a:r>
            <a:endParaRPr/>
          </a:p>
        </p:txBody>
      </p:sp>
      <p:sp>
        <p:nvSpPr>
          <p:cNvPr id="18180" name="Google Shape;18180;p635"/>
          <p:cNvSpPr txBox="1"/>
          <p:nvPr/>
        </p:nvSpPr>
        <p:spPr>
          <a:xfrm>
            <a:off x="3678238" y="4291013"/>
            <a:ext cx="1533525" cy="3397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Trabekulotomie</a:t>
            </a:r>
            <a:endParaRPr/>
          </a:p>
        </p:txBody>
      </p:sp>
      <p:sp>
        <p:nvSpPr>
          <p:cNvPr id="18181" name="Google Shape;18181;p635"/>
          <p:cNvSpPr txBox="1"/>
          <p:nvPr/>
        </p:nvSpPr>
        <p:spPr>
          <a:xfrm>
            <a:off x="388938" y="1247775"/>
            <a:ext cx="75438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Und schließlich: Was ist mit Fällen von „</a:t>
            </a:r>
            <a:r>
              <a:rPr i="1" lang="en-US" sz="1200">
                <a:solidFill>
                  <a:schemeClr val="dk1"/>
                </a:solidFill>
              </a:rPr>
              <a:t> Engwinkelglaukom</a:t>
            </a:r>
            <a:r>
              <a:rPr b="0" i="1" lang="en-US" sz="1200" u="none" cap="none" strike="noStrike">
                <a:solidFill>
                  <a:schemeClr val="dk1"/>
                </a:solidFill>
                <a:latin typeface="Arial"/>
                <a:ea typeface="Arial"/>
                <a:cs typeface="Arial"/>
                <a:sym typeface="Arial"/>
              </a:rPr>
              <a:t>er Kammer, trüber Hornhaut“?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Auweh – diese Fälle sind die seltensten und schwierigsten. </a:t>
            </a:r>
            <a:r>
              <a:rPr b="0" i="0" lang="en-US" sz="1200" u="none" cap="none" strike="noStrike">
                <a:solidFill>
                  <a:srgbClr val="0000FF"/>
                </a:solidFill>
                <a:latin typeface="Arial"/>
                <a:ea typeface="Arial"/>
                <a:cs typeface="Arial"/>
                <a:sym typeface="Arial"/>
              </a:rPr>
              <a:t>Das Peds-Buch bietet keine spezifischen Leitlinien und verweist darauf, dass die Vorgehensweise von der „Beweglichkeit der Bindehaut, der Erfahrung des Chirurgen und der langfristigen Sehprognose“ abhängt.</a:t>
            </a:r>
            <a:endParaRPr/>
          </a:p>
        </p:txBody>
      </p:sp>
      <p:sp>
        <p:nvSpPr>
          <p:cNvPr id="18182" name="Google Shape;18182;p635"/>
          <p:cNvSpPr txBox="1"/>
          <p:nvPr/>
        </p:nvSpPr>
        <p:spPr>
          <a:xfrm>
            <a:off x="3890963" y="5688013"/>
            <a:ext cx="1108075" cy="338137"/>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Viel Glück</a:t>
            </a:r>
            <a:endParaRPr/>
          </a:p>
        </p:txBody>
      </p:sp>
      <p:sp>
        <p:nvSpPr>
          <p:cNvPr id="18183" name="Google Shape;18183;p635"/>
          <p:cNvSpPr txBox="1"/>
          <p:nvPr/>
        </p:nvSpPr>
        <p:spPr>
          <a:xfrm>
            <a:off x="2190689" y="5477725"/>
            <a:ext cx="11082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rgbClr val="BFBFBF"/>
                </a:solidFill>
              </a:rPr>
              <a:t>Laseriridotomie</a:t>
            </a:r>
            <a:endParaRPr/>
          </a:p>
        </p:txBody>
      </p:sp>
      <p:sp>
        <p:nvSpPr>
          <p:cNvPr id="18184" name="Google Shape;18184;p635"/>
          <p:cNvSpPr txBox="1"/>
          <p:nvPr/>
        </p:nvSpPr>
        <p:spPr>
          <a:xfrm>
            <a:off x="1808163" y="5861050"/>
            <a:ext cx="1795462" cy="528638"/>
          </a:xfrm>
          <a:prstGeom prst="rect">
            <a:avLst/>
          </a:prstGeom>
          <a:noFill/>
          <a:ln>
            <a:noFill/>
          </a:ln>
        </p:spPr>
        <p:txBody>
          <a:bodyPr anchorCtr="0" anchor="t" bIns="12700" lIns="25400" spcFirstLastPara="1" rIns="25400" wrap="square" tIns="12700">
            <a:spAutoFit/>
          </a:bodyPr>
          <a:lstStyle/>
          <a:p>
            <a:pPr indent="0" lvl="0" marL="0" marR="0" rtl="0" algn="ctr">
              <a:lnSpc>
                <a:spcPct val="141666"/>
              </a:lnSpc>
              <a:spcBef>
                <a:spcPts val="0"/>
              </a:spcBef>
              <a:spcAft>
                <a:spcPts val="0"/>
              </a:spcAft>
              <a:buNone/>
            </a:pPr>
            <a:r>
              <a:rPr b="0" i="0" lang="en-US" sz="1200" u="none" cap="none" strike="noStrike">
                <a:solidFill>
                  <a:srgbClr val="BFBFBF"/>
                </a:solidFill>
                <a:latin typeface="Arial"/>
                <a:ea typeface="Arial"/>
                <a:cs typeface="Arial"/>
                <a:sym typeface="Arial"/>
              </a:rPr>
              <a:t>Linsenentfernung plus Goniosynechialyse </a:t>
            </a:r>
            <a:endParaRPr b="0" i="0" sz="1400" u="none" cap="none" strike="noStrike">
              <a:solidFill>
                <a:srgbClr val="BFBFBF"/>
              </a:solidFill>
              <a:latin typeface="Arial"/>
              <a:ea typeface="Arial"/>
              <a:cs typeface="Arial"/>
              <a:sym typeface="Arial"/>
            </a:endParaRPr>
          </a:p>
        </p:txBody>
      </p:sp>
      <p:sp>
        <p:nvSpPr>
          <p:cNvPr id="18185" name="Google Shape;18185;p63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89" name="Shape 18189"/>
        <p:cNvGrpSpPr/>
        <p:nvPr/>
      </p:nvGrpSpPr>
      <p:grpSpPr>
        <a:xfrm>
          <a:off x="0" y="0"/>
          <a:ext cx="0" cy="0"/>
          <a:chOff x="0" y="0"/>
          <a:chExt cx="0" cy="0"/>
        </a:xfrm>
      </p:grpSpPr>
      <p:sp>
        <p:nvSpPr>
          <p:cNvPr id="18190" name="Google Shape;18190;p63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191" name="Google Shape;18191;p636"/>
          <p:cNvSpPr txBox="1"/>
          <p:nvPr/>
        </p:nvSpPr>
        <p:spPr>
          <a:xfrm>
            <a:off x="388938" y="1247775"/>
            <a:ext cx="7543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extLst>
                  <a:ext uri="http://customooxmlschemas.google.com/">
                    <go:slidesCustomData xmlns:go="http://customooxmlschemas.google.com/" textRoundtripDataId="114"/>
                  </a:ext>
                </a:extLst>
              </a:rPr>
              <a:t>Glaukomdrainage-Implantate</a:t>
            </a:r>
            <a:r>
              <a:rPr b="0" i="1" lang="en-US" sz="1200" u="none" cap="none" strike="noStrike">
                <a:solidFill>
                  <a:schemeClr val="dk1"/>
                </a:solidFill>
                <a:latin typeface="Arial"/>
                <a:ea typeface="Arial"/>
                <a:cs typeface="Arial"/>
                <a:sym typeface="Arial"/>
              </a:rPr>
              <a:t> sprechen. Gibt es laut dem Glaukom*-Buch eine Methode, die der anderen deutlich vorgezogen wird?</a:t>
            </a:r>
            <a:endParaRPr b="0" i="0" sz="1600" u="none" cap="none" strike="noStrike">
              <a:solidFill>
                <a:schemeClr val="dk1"/>
              </a:solidFill>
              <a:latin typeface="Arial"/>
              <a:ea typeface="Arial"/>
              <a:cs typeface="Arial"/>
              <a:sym typeface="Arial"/>
            </a:endParaRPr>
          </a:p>
        </p:txBody>
      </p:sp>
      <p:sp>
        <p:nvSpPr>
          <p:cNvPr id="18192" name="Google Shape;18192;p636"/>
          <p:cNvSpPr txBox="1"/>
          <p:nvPr/>
        </p:nvSpPr>
        <p:spPr>
          <a:xfrm>
            <a:off x="5311775" y="6357938"/>
            <a:ext cx="3702050" cy="2762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r>
              <a:rPr b="0" i="1" lang="en-US" sz="1200" u="none" cap="none" strike="noStrike">
                <a:solidFill>
                  <a:schemeClr val="dk1"/>
                </a:solidFill>
                <a:latin typeface="Arial"/>
                <a:ea typeface="Arial"/>
                <a:cs typeface="Arial"/>
                <a:sym typeface="Arial"/>
              </a:rPr>
              <a:t>Peds</a:t>
            </a:r>
            <a:r>
              <a:rPr b="0" i="0" lang="en-US" sz="1200" u="none" cap="none" strike="noStrike">
                <a:solidFill>
                  <a:schemeClr val="dk1"/>
                </a:solidFill>
                <a:latin typeface="Arial"/>
                <a:ea typeface="Arial"/>
                <a:cs typeface="Arial"/>
                <a:sym typeface="Arial"/>
              </a:rPr>
              <a:t>-Buch geht auf diese Verfahren nicht ein</a:t>
            </a:r>
            <a:endParaRPr/>
          </a:p>
        </p:txBody>
      </p:sp>
      <p:sp>
        <p:nvSpPr>
          <p:cNvPr id="18193" name="Google Shape;18193;p63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97" name="Shape 18197"/>
        <p:cNvGrpSpPr/>
        <p:nvPr/>
      </p:nvGrpSpPr>
      <p:grpSpPr>
        <a:xfrm>
          <a:off x="0" y="0"/>
          <a:ext cx="0" cy="0"/>
          <a:chOff x="0" y="0"/>
          <a:chExt cx="0" cy="0"/>
        </a:xfrm>
      </p:grpSpPr>
      <p:sp>
        <p:nvSpPr>
          <p:cNvPr id="18198" name="Google Shape;18198;p63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199" name="Google Shape;18199;p637"/>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200" name="Google Shape;18200;p637"/>
          <p:cNvSpPr txBox="1"/>
          <p:nvPr/>
        </p:nvSpPr>
        <p:spPr>
          <a:xfrm>
            <a:off x="5311775" y="6357938"/>
            <a:ext cx="3702050" cy="27622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r>
              <a:rPr b="0" i="1" lang="en-US" sz="1200" u="none" cap="none" strike="noStrike">
                <a:solidFill>
                  <a:schemeClr val="dk1"/>
                </a:solidFill>
                <a:latin typeface="Arial"/>
                <a:ea typeface="Arial"/>
                <a:cs typeface="Arial"/>
                <a:sym typeface="Arial"/>
              </a:rPr>
              <a:t>Peds</a:t>
            </a:r>
            <a:r>
              <a:rPr b="0" i="0" lang="en-US" sz="1200" u="none" cap="none" strike="noStrike">
                <a:solidFill>
                  <a:schemeClr val="dk1"/>
                </a:solidFill>
                <a:latin typeface="Arial"/>
                <a:ea typeface="Arial"/>
                <a:cs typeface="Arial"/>
                <a:sym typeface="Arial"/>
              </a:rPr>
              <a:t>-Buch geht auf diese Verfahren nicht ein</a:t>
            </a:r>
            <a:endParaRPr/>
          </a:p>
        </p:txBody>
      </p:sp>
      <p:sp>
        <p:nvSpPr>
          <p:cNvPr id="18201" name="Google Shape;18201;p63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05" name="Shape 18205"/>
        <p:cNvGrpSpPr/>
        <p:nvPr/>
      </p:nvGrpSpPr>
      <p:grpSpPr>
        <a:xfrm>
          <a:off x="0" y="0"/>
          <a:ext cx="0" cy="0"/>
          <a:chOff x="0" y="0"/>
          <a:chExt cx="0" cy="0"/>
        </a:xfrm>
      </p:grpSpPr>
      <p:sp>
        <p:nvSpPr>
          <p:cNvPr id="18206" name="Google Shape;18206;p63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207" name="Google Shape;18207;p638"/>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extLst>
                  <a:ext uri="http://customooxmlschemas.google.com/">
                    <go:slidesCustomData xmlns:go="http://customooxmlschemas.google.com/" textRoundtripDataId="115"/>
                  </a:ext>
                </a:extLst>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208" name="Google Shape;18208;p638"/>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209" name="Google Shape;18209;p638"/>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Schlauch</a:t>
            </a:r>
            <a:endParaRPr/>
          </a:p>
        </p:txBody>
      </p:sp>
      <p:sp>
        <p:nvSpPr>
          <p:cNvPr id="18210" name="Google Shape;18210;p638"/>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sp>
        <p:nvSpPr>
          <p:cNvPr id="18211" name="Google Shape;18211;p638"/>
          <p:cNvSpPr txBox="1"/>
          <p:nvPr/>
        </p:nvSpPr>
        <p:spPr>
          <a:xfrm>
            <a:off x="2032000" y="2776538"/>
            <a:ext cx="4660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r>
              <a:rPr b="1" i="1" lang="en-US" sz="1200">
                <a:solidFill>
                  <a:schemeClr val="dk1"/>
                </a:solidFill>
              </a:rPr>
              <a:t>                             </a:t>
            </a:r>
            <a:r>
              <a:rPr b="1" i="1" lang="en-US" sz="1200" u="none" cap="none" strike="noStrike">
                <a:solidFill>
                  <a:schemeClr val="dk1"/>
                </a:solidFill>
                <a:latin typeface="Arial"/>
                <a:ea typeface="Arial"/>
                <a:cs typeface="Arial"/>
                <a:sym typeface="Arial"/>
              </a:rPr>
              <a:t> ?</a:t>
            </a:r>
            <a:endParaRPr/>
          </a:p>
        </p:txBody>
      </p:sp>
      <p:cxnSp>
        <p:nvCxnSpPr>
          <p:cNvPr id="18212" name="Google Shape;18212;p638"/>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213" name="Google Shape;18213;p638"/>
          <p:cNvSpPr txBox="1"/>
          <p:nvPr/>
        </p:nvSpPr>
        <p:spPr>
          <a:xfrm>
            <a:off x="2773363" y="5200650"/>
            <a:ext cx="35973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Weist insgesamt eine höhere Erfolgsquote auf</a:t>
            </a:r>
            <a:endParaRPr/>
          </a:p>
        </p:txBody>
      </p:sp>
      <p:sp>
        <p:nvSpPr>
          <p:cNvPr id="18214" name="Google Shape;18214;p638"/>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215" name="Google Shape;18215;p63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19" name="Shape 18219"/>
        <p:cNvGrpSpPr/>
        <p:nvPr/>
      </p:nvGrpSpPr>
      <p:grpSpPr>
        <a:xfrm>
          <a:off x="0" y="0"/>
          <a:ext cx="0" cy="0"/>
          <a:chOff x="0" y="0"/>
          <a:chExt cx="0" cy="0"/>
        </a:xfrm>
      </p:grpSpPr>
      <p:sp>
        <p:nvSpPr>
          <p:cNvPr id="18220" name="Google Shape;18220;p63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221" name="Google Shape;18221;p639"/>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16"/>
                  </a:ext>
                </a:extLst>
              </a:rPr>
              <a:t>Nachteile</a:t>
            </a:r>
            <a:r>
              <a:rPr lang="en-US" sz="1200">
                <a:solidFill>
                  <a:schemeClr val="dk1"/>
                </a:solidFill>
              </a:rPr>
              <a:t>.</a:t>
            </a:r>
            <a:endParaRPr/>
          </a:p>
        </p:txBody>
      </p:sp>
      <p:sp>
        <p:nvSpPr>
          <p:cNvPr id="18222" name="Google Shape;18222;p639"/>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223" name="Google Shape;18223;p639"/>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Schlauch</a:t>
            </a:r>
            <a:endParaRPr/>
          </a:p>
        </p:txBody>
      </p:sp>
      <p:sp>
        <p:nvSpPr>
          <p:cNvPr id="18224" name="Google Shape;18224;p639"/>
          <p:cNvSpPr txBox="1"/>
          <p:nvPr/>
        </p:nvSpPr>
        <p:spPr>
          <a:xfrm>
            <a:off x="4857750" y="2743200"/>
            <a:ext cx="3217863" cy="415925"/>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Weist insgesamt eine höhere Erfolgsquote auf</a:t>
            </a:r>
            <a:endParaRPr/>
          </a:p>
        </p:txBody>
      </p:sp>
      <p:sp>
        <p:nvSpPr>
          <p:cNvPr id="18225" name="Google Shape;18225;p639"/>
          <p:cNvSpPr txBox="1"/>
          <p:nvPr/>
        </p:nvSpPr>
        <p:spPr>
          <a:xfrm>
            <a:off x="1228725" y="5553075"/>
            <a:ext cx="6686700" cy="7644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rtl="0" algn="ctr">
              <a:spcBef>
                <a:spcPts val="0"/>
              </a:spcBef>
              <a:spcAft>
                <a:spcPts val="0"/>
              </a:spcAft>
              <a:buClr>
                <a:schemeClr val="dk1"/>
              </a:buClr>
              <a:buFont typeface="Arial"/>
              <a:buNone/>
            </a:pPr>
            <a:r>
              <a:t/>
            </a:r>
            <a:endParaRPr i="1" sz="1200">
              <a:solidFill>
                <a:srgbClr val="0000FF"/>
              </a:solidFill>
            </a:endParaRPr>
          </a:p>
          <a:p>
            <a:pPr indent="0" lvl="0" marL="0" marR="0" rtl="0" algn="ctr">
              <a:spcBef>
                <a:spcPts val="0"/>
              </a:spcBef>
              <a:spcAft>
                <a:spcPts val="0"/>
              </a:spcAft>
              <a:buNone/>
            </a:pPr>
            <a:r>
              <a:t/>
            </a:r>
            <a:endParaRPr i="1" sz="1200">
              <a:solidFill>
                <a:srgbClr val="0000FF"/>
              </a:solidFill>
            </a:endParaRPr>
          </a:p>
        </p:txBody>
      </p:sp>
      <p:cxnSp>
        <p:nvCxnSpPr>
          <p:cNvPr id="18226" name="Google Shape;18226;p639"/>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227" name="Google Shape;18227;p639"/>
          <p:cNvSpPr txBox="1"/>
          <p:nvPr/>
        </p:nvSpPr>
        <p:spPr>
          <a:xfrm>
            <a:off x="2773363" y="5200650"/>
            <a:ext cx="35973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Weist insgesamt eine höhere Erfolgsquote auf</a:t>
            </a:r>
            <a:endParaRPr/>
          </a:p>
        </p:txBody>
      </p:sp>
      <p:sp>
        <p:nvSpPr>
          <p:cNvPr id="18228" name="Google Shape;18228;p639"/>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229" name="Google Shape;18229;p63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33" name="Shape 18233"/>
        <p:cNvGrpSpPr/>
        <p:nvPr/>
      </p:nvGrpSpPr>
      <p:grpSpPr>
        <a:xfrm>
          <a:off x="0" y="0"/>
          <a:ext cx="0" cy="0"/>
          <a:chOff x="0" y="0"/>
          <a:chExt cx="0" cy="0"/>
        </a:xfrm>
      </p:grpSpPr>
      <p:sp>
        <p:nvSpPr>
          <p:cNvPr id="18234" name="Google Shape;18234;p64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235" name="Google Shape;18235;p640"/>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236" name="Google Shape;18236;p640"/>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237" name="Google Shape;18237;p640"/>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Schlauch</a:t>
            </a:r>
            <a:endParaRPr/>
          </a:p>
        </p:txBody>
      </p:sp>
      <p:sp>
        <p:nvSpPr>
          <p:cNvPr id="18238" name="Google Shape;18238;p640"/>
          <p:cNvSpPr txBox="1"/>
          <p:nvPr/>
        </p:nvSpPr>
        <p:spPr>
          <a:xfrm>
            <a:off x="4857750" y="2743200"/>
            <a:ext cx="3217863" cy="415925"/>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Weist insgesamt eine höhere Erfolgsquote auf</a:t>
            </a:r>
            <a:endParaRPr/>
          </a:p>
        </p:txBody>
      </p:sp>
      <p:sp>
        <p:nvSpPr>
          <p:cNvPr id="18239" name="Google Shape;18239;p640"/>
          <p:cNvSpPr txBox="1"/>
          <p:nvPr/>
        </p:nvSpPr>
        <p:spPr>
          <a:xfrm>
            <a:off x="1228725" y="5553075"/>
            <a:ext cx="6686700" cy="7644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rtl="0" algn="ctr">
              <a:spcBef>
                <a:spcPts val="0"/>
              </a:spcBef>
              <a:spcAft>
                <a:spcPts val="0"/>
              </a:spcAft>
              <a:buClr>
                <a:schemeClr val="dk1"/>
              </a:buClr>
              <a:buFont typeface="Arial"/>
              <a:buNone/>
            </a:pPr>
            <a:r>
              <a:t/>
            </a:r>
            <a:endParaRPr i="1" sz="1200">
              <a:solidFill>
                <a:srgbClr val="0000FF"/>
              </a:solidFill>
            </a:endParaRPr>
          </a:p>
          <a:p>
            <a:pPr indent="0" lvl="0" marL="0" marR="0" rtl="0" algn="ctr">
              <a:spcBef>
                <a:spcPts val="0"/>
              </a:spcBef>
              <a:spcAft>
                <a:spcPts val="0"/>
              </a:spcAft>
              <a:buNone/>
            </a:pPr>
            <a:r>
              <a:t/>
            </a:r>
            <a:endParaRPr i="1" sz="1200">
              <a:solidFill>
                <a:srgbClr val="0000FF"/>
              </a:solidFill>
            </a:endParaRPr>
          </a:p>
        </p:txBody>
      </p:sp>
      <p:sp>
        <p:nvSpPr>
          <p:cNvPr id="18240" name="Google Shape;18240;p640"/>
          <p:cNvSpPr txBox="1"/>
          <p:nvPr/>
        </p:nvSpPr>
        <p:spPr>
          <a:xfrm>
            <a:off x="2032000" y="3105150"/>
            <a:ext cx="4660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r>
              <a:rPr b="1" i="1" lang="en-US" sz="1200">
                <a:solidFill>
                  <a:schemeClr val="dk1"/>
                </a:solidFill>
              </a:rPr>
              <a:t>                             </a:t>
            </a:r>
            <a:r>
              <a:rPr b="1" i="1" lang="en-US" sz="1200" u="none" cap="none" strike="noStrike">
                <a:solidFill>
                  <a:schemeClr val="dk1"/>
                </a:solidFill>
                <a:latin typeface="Arial"/>
                <a:ea typeface="Arial"/>
                <a:cs typeface="Arial"/>
                <a:sym typeface="Arial"/>
              </a:rPr>
              <a:t> ?</a:t>
            </a:r>
            <a:endParaRPr/>
          </a:p>
        </p:txBody>
      </p:sp>
      <p:cxnSp>
        <p:nvCxnSpPr>
          <p:cNvPr id="18241" name="Google Shape;18241;p640"/>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242" name="Google Shape;18242;p640"/>
          <p:cNvSpPr txBox="1"/>
          <p:nvPr/>
        </p:nvSpPr>
        <p:spPr>
          <a:xfrm>
            <a:off x="3481402" y="5141119"/>
            <a:ext cx="25893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Bessere Senkung des Augeninnendrucks</a:t>
            </a:r>
            <a:endParaRPr/>
          </a:p>
        </p:txBody>
      </p:sp>
      <p:sp>
        <p:nvSpPr>
          <p:cNvPr id="18243" name="Google Shape;18243;p640"/>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244" name="Google Shape;18244;p64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48" name="Shape 18248"/>
        <p:cNvGrpSpPr/>
        <p:nvPr/>
      </p:nvGrpSpPr>
      <p:grpSpPr>
        <a:xfrm>
          <a:off x="0" y="0"/>
          <a:ext cx="0" cy="0"/>
          <a:chOff x="0" y="0"/>
          <a:chExt cx="0" cy="0"/>
        </a:xfrm>
      </p:grpSpPr>
      <p:sp>
        <p:nvSpPr>
          <p:cNvPr id="18249" name="Google Shape;18249;p64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250" name="Google Shape;18250;p641"/>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251" name="Google Shape;18251;p641"/>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252" name="Google Shape;18252;p641"/>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Schlauch</a:t>
            </a:r>
            <a:endParaRPr/>
          </a:p>
        </p:txBody>
      </p:sp>
      <p:sp>
        <p:nvSpPr>
          <p:cNvPr id="18253" name="Google Shape;18253;p641"/>
          <p:cNvSpPr txBox="1"/>
          <p:nvPr/>
        </p:nvSpPr>
        <p:spPr>
          <a:xfrm>
            <a:off x="4857750" y="2743200"/>
            <a:ext cx="3217863" cy="415925"/>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Weist insgesamt eine höhere Erfolgsquote auf</a:t>
            </a:r>
            <a:endParaRPr/>
          </a:p>
        </p:txBody>
      </p:sp>
      <p:sp>
        <p:nvSpPr>
          <p:cNvPr id="18254" name="Google Shape;18254;p641"/>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cxnSp>
        <p:nvCxnSpPr>
          <p:cNvPr id="18255" name="Google Shape;18255;p641"/>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256" name="Google Shape;18256;p641"/>
          <p:cNvSpPr txBox="1"/>
          <p:nvPr/>
        </p:nvSpPr>
        <p:spPr>
          <a:xfrm>
            <a:off x="3481400" y="5200650"/>
            <a:ext cx="29181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Bessere Senkung des Augeninnendrucks</a:t>
            </a:r>
            <a:endParaRPr/>
          </a:p>
        </p:txBody>
      </p:sp>
      <p:sp>
        <p:nvSpPr>
          <p:cNvPr id="18257" name="Google Shape;18257;p641"/>
          <p:cNvSpPr txBox="1"/>
          <p:nvPr/>
        </p:nvSpPr>
        <p:spPr>
          <a:xfrm>
            <a:off x="1214438" y="2743200"/>
            <a:ext cx="1960562" cy="415925"/>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p:txBody>
      </p:sp>
      <p:sp>
        <p:nvSpPr>
          <p:cNvPr id="18258" name="Google Shape;18258;p641"/>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259" name="Google Shape;18259;p64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63" name="Shape 18263"/>
        <p:cNvGrpSpPr/>
        <p:nvPr/>
      </p:nvGrpSpPr>
      <p:grpSpPr>
        <a:xfrm>
          <a:off x="0" y="0"/>
          <a:ext cx="0" cy="0"/>
          <a:chOff x="0" y="0"/>
          <a:chExt cx="0" cy="0"/>
        </a:xfrm>
      </p:grpSpPr>
      <p:sp>
        <p:nvSpPr>
          <p:cNvPr id="18264" name="Google Shape;18264;p64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265" name="Google Shape;18265;p642"/>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266" name="Google Shape;18266;p642"/>
          <p:cNvSpPr txBox="1"/>
          <p:nvPr/>
        </p:nvSpPr>
        <p:spPr>
          <a:xfrm>
            <a:off x="1214438" y="2743200"/>
            <a:ext cx="1960562" cy="415925"/>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p:txBody>
      </p:sp>
      <p:sp>
        <p:nvSpPr>
          <p:cNvPr id="18267" name="Google Shape;18267;p642"/>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268" name="Google Shape;18268;p642"/>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Schlauch</a:t>
            </a:r>
            <a:endParaRPr/>
          </a:p>
        </p:txBody>
      </p:sp>
      <p:sp>
        <p:nvSpPr>
          <p:cNvPr id="18269" name="Google Shape;18269;p642"/>
          <p:cNvSpPr txBox="1"/>
          <p:nvPr/>
        </p:nvSpPr>
        <p:spPr>
          <a:xfrm>
            <a:off x="4857750" y="2743200"/>
            <a:ext cx="3217863" cy="415925"/>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Weist insgesamt eine höhere Erfolgsquote auf</a:t>
            </a:r>
            <a:endParaRPr/>
          </a:p>
        </p:txBody>
      </p:sp>
      <p:sp>
        <p:nvSpPr>
          <p:cNvPr id="18270" name="Google Shape;18270;p642"/>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sp>
        <p:nvSpPr>
          <p:cNvPr id="18271" name="Google Shape;18271;p642"/>
          <p:cNvSpPr txBox="1"/>
          <p:nvPr/>
        </p:nvSpPr>
        <p:spPr>
          <a:xfrm>
            <a:off x="2032000" y="3105150"/>
            <a:ext cx="4660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r>
              <a:rPr b="1" i="1" lang="en-US" sz="1200">
                <a:solidFill>
                  <a:schemeClr val="dk1"/>
                </a:solidFill>
              </a:rPr>
              <a:t>                             </a:t>
            </a:r>
            <a:r>
              <a:rPr b="1" i="1" lang="en-US" sz="1200" u="none" cap="none" strike="noStrike">
                <a:solidFill>
                  <a:schemeClr val="dk1"/>
                </a:solidFill>
                <a:latin typeface="Arial"/>
                <a:ea typeface="Arial"/>
                <a:cs typeface="Arial"/>
                <a:sym typeface="Arial"/>
              </a:rPr>
              <a:t> ?</a:t>
            </a:r>
            <a:endParaRPr/>
          </a:p>
        </p:txBody>
      </p:sp>
      <p:cxnSp>
        <p:nvCxnSpPr>
          <p:cNvPr id="18272" name="Google Shape;18272;p642"/>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273" name="Google Shape;18273;p642"/>
          <p:cNvSpPr txBox="1"/>
          <p:nvPr/>
        </p:nvSpPr>
        <p:spPr>
          <a:xfrm>
            <a:off x="2751138" y="5200650"/>
            <a:ext cx="364172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Geringe Erfolgsquote bei Kindern unter 2 Jahren</a:t>
            </a:r>
            <a:endParaRPr/>
          </a:p>
        </p:txBody>
      </p:sp>
      <p:sp>
        <p:nvSpPr>
          <p:cNvPr id="18274" name="Google Shape;18274;p642"/>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275" name="Google Shape;18275;p64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79" name="Shape 18279"/>
        <p:cNvGrpSpPr/>
        <p:nvPr/>
      </p:nvGrpSpPr>
      <p:grpSpPr>
        <a:xfrm>
          <a:off x="0" y="0"/>
          <a:ext cx="0" cy="0"/>
          <a:chOff x="0" y="0"/>
          <a:chExt cx="0" cy="0"/>
        </a:xfrm>
      </p:grpSpPr>
      <p:sp>
        <p:nvSpPr>
          <p:cNvPr id="18280" name="Google Shape;18280;p64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281" name="Google Shape;18281;p643"/>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282" name="Google Shape;18282;p643"/>
          <p:cNvSpPr txBox="1"/>
          <p:nvPr/>
        </p:nvSpPr>
        <p:spPr>
          <a:xfrm>
            <a:off x="565150" y="2743200"/>
            <a:ext cx="3259138" cy="785813"/>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Kindern unter 2 Jahren</a:t>
            </a:r>
            <a:endParaRPr/>
          </a:p>
        </p:txBody>
      </p:sp>
      <p:sp>
        <p:nvSpPr>
          <p:cNvPr id="18283" name="Google Shape;18283;p643"/>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284" name="Google Shape;18284;p643"/>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Schlauch</a:t>
            </a:r>
            <a:endParaRPr/>
          </a:p>
        </p:txBody>
      </p:sp>
      <p:sp>
        <p:nvSpPr>
          <p:cNvPr id="18285" name="Google Shape;18285;p643"/>
          <p:cNvSpPr txBox="1"/>
          <p:nvPr/>
        </p:nvSpPr>
        <p:spPr>
          <a:xfrm>
            <a:off x="4857750" y="2743200"/>
            <a:ext cx="3217800" cy="2103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lang="en-US" sz="1200">
                <a:solidFill>
                  <a:srgbClr val="0000FF"/>
                </a:solidFill>
              </a:rPr>
              <a:t>Weist insgesamt eine höhere Erfolgsquote auf</a:t>
            </a:r>
            <a:endParaRPr/>
          </a:p>
        </p:txBody>
      </p:sp>
      <p:sp>
        <p:nvSpPr>
          <p:cNvPr id="18286" name="Google Shape;18286;p643"/>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cxnSp>
        <p:nvCxnSpPr>
          <p:cNvPr id="18287" name="Google Shape;18287;p643"/>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288" name="Google Shape;18288;p643"/>
          <p:cNvSpPr txBox="1"/>
          <p:nvPr/>
        </p:nvSpPr>
        <p:spPr>
          <a:xfrm>
            <a:off x="2751138" y="5200650"/>
            <a:ext cx="364172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Geringe Erfolgsquote bei Kindern unter 2 Jahren</a:t>
            </a:r>
            <a:endParaRPr/>
          </a:p>
        </p:txBody>
      </p:sp>
      <p:sp>
        <p:nvSpPr>
          <p:cNvPr id="18289" name="Google Shape;18289;p643"/>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290" name="Google Shape;18290;p64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3" name="Shape 1103"/>
        <p:cNvGrpSpPr/>
        <p:nvPr/>
      </p:nvGrpSpPr>
      <p:grpSpPr>
        <a:xfrm>
          <a:off x="0" y="0"/>
          <a:ext cx="0" cy="0"/>
          <a:chOff x="0" y="0"/>
          <a:chExt cx="0" cy="0"/>
        </a:xfrm>
      </p:grpSpPr>
      <p:pic>
        <p:nvPicPr>
          <p:cNvPr id="1104" name="Google Shape;1104;p68"/>
          <p:cNvPicPr preferRelativeResize="0"/>
          <p:nvPr>
            <p:ph idx="1" type="body"/>
          </p:nvPr>
        </p:nvPicPr>
        <p:blipFill rotWithShape="1">
          <a:blip r:embed="rId3">
            <a:alphaModFix/>
          </a:blip>
          <a:srcRect b="0" l="0" r="0" t="0"/>
          <a:stretch/>
        </p:blipFill>
        <p:spPr>
          <a:xfrm>
            <a:off x="1490663" y="1482725"/>
            <a:ext cx="6162675" cy="3892550"/>
          </a:xfrm>
          <a:prstGeom prst="rect">
            <a:avLst/>
          </a:prstGeom>
          <a:noFill/>
          <a:ln>
            <a:noFill/>
          </a:ln>
        </p:spPr>
      </p:pic>
      <p:sp>
        <p:nvSpPr>
          <p:cNvPr id="1105" name="Google Shape;1105;p6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06" name="Google Shape;1106;p68"/>
          <p:cNvSpPr txBox="1"/>
          <p:nvPr/>
        </p:nvSpPr>
        <p:spPr>
          <a:xfrm>
            <a:off x="1420813" y="6057900"/>
            <a:ext cx="630237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Angeborenes Glaukom: Hornhauttrübung infolge eines Ödems</a:t>
            </a:r>
            <a:endParaRPr/>
          </a:p>
        </p:txBody>
      </p:sp>
      <p:sp>
        <p:nvSpPr>
          <p:cNvPr id="1107" name="Google Shape;1107;p68"/>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Tree>
  </p:cSld>
  <p:clrMapOvr>
    <a:masterClrMapping/>
  </p:clrMapOvr>
</p:sld>
</file>

<file path=ppt/slides/slide6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94" name="Shape 18294"/>
        <p:cNvGrpSpPr/>
        <p:nvPr/>
      </p:nvGrpSpPr>
      <p:grpSpPr>
        <a:xfrm>
          <a:off x="0" y="0"/>
          <a:ext cx="0" cy="0"/>
          <a:chOff x="0" y="0"/>
          <a:chExt cx="0" cy="0"/>
        </a:xfrm>
      </p:grpSpPr>
      <p:sp>
        <p:nvSpPr>
          <p:cNvPr id="18295" name="Google Shape;18295;p64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296" name="Google Shape;18296;p644"/>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297" name="Google Shape;18297;p644"/>
          <p:cNvSpPr txBox="1"/>
          <p:nvPr/>
        </p:nvSpPr>
        <p:spPr>
          <a:xfrm>
            <a:off x="565150" y="2743200"/>
            <a:ext cx="3259138" cy="785813"/>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Kindern unter 2 Jahren</a:t>
            </a:r>
            <a:endParaRPr/>
          </a:p>
        </p:txBody>
      </p:sp>
      <p:sp>
        <p:nvSpPr>
          <p:cNvPr id="18298" name="Google Shape;18298;p644"/>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299" name="Google Shape;18299;p644"/>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Schlauch</a:t>
            </a:r>
            <a:endParaRPr/>
          </a:p>
        </p:txBody>
      </p:sp>
      <p:sp>
        <p:nvSpPr>
          <p:cNvPr id="18300" name="Google Shape;18300;p644"/>
          <p:cNvSpPr txBox="1"/>
          <p:nvPr/>
        </p:nvSpPr>
        <p:spPr>
          <a:xfrm>
            <a:off x="4857750" y="2743200"/>
            <a:ext cx="3217800" cy="2103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lang="en-US" sz="1200">
                <a:solidFill>
                  <a:srgbClr val="0000FF"/>
                </a:solidFill>
              </a:rPr>
              <a:t>Weist insgesamt eine höhere Erfolgsquote auf</a:t>
            </a:r>
            <a:endParaRPr/>
          </a:p>
        </p:txBody>
      </p:sp>
      <p:sp>
        <p:nvSpPr>
          <p:cNvPr id="18301" name="Google Shape;18301;p644"/>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sp>
        <p:nvSpPr>
          <p:cNvPr id="18302" name="Google Shape;18302;p644"/>
          <p:cNvSpPr txBox="1"/>
          <p:nvPr/>
        </p:nvSpPr>
        <p:spPr>
          <a:xfrm>
            <a:off x="2032000" y="3486150"/>
            <a:ext cx="4660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r>
              <a:rPr b="1" i="1" lang="en-US" sz="1200">
                <a:solidFill>
                  <a:schemeClr val="dk1"/>
                </a:solidFill>
              </a:rPr>
              <a:t>                             </a:t>
            </a:r>
            <a:r>
              <a:rPr b="1" i="1" lang="en-US" sz="1200" u="none" cap="none" strike="noStrike">
                <a:solidFill>
                  <a:schemeClr val="dk1"/>
                </a:solidFill>
                <a:latin typeface="Arial"/>
                <a:ea typeface="Arial"/>
                <a:cs typeface="Arial"/>
                <a:sym typeface="Arial"/>
              </a:rPr>
              <a:t> ?</a:t>
            </a:r>
            <a:endParaRPr/>
          </a:p>
        </p:txBody>
      </p:sp>
      <p:cxnSp>
        <p:nvCxnSpPr>
          <p:cNvPr id="18303" name="Google Shape;18303;p644"/>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304" name="Google Shape;18304;p644"/>
          <p:cNvSpPr txBox="1"/>
          <p:nvPr/>
        </p:nvSpPr>
        <p:spPr>
          <a:xfrm>
            <a:off x="2751138" y="5200650"/>
            <a:ext cx="36417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Höheres Risiko für </a:t>
            </a:r>
            <a:r>
              <a:rPr lang="en-US" sz="1200">
                <a:solidFill>
                  <a:schemeClr val="dk1"/>
                </a:solidFill>
                <a:extLst>
                  <a:ext uri="http://customooxmlschemas.google.com/">
                    <go:slidesCustomData xmlns:go="http://customooxmlschemas.google.com/" textRoundtripDataId="117"/>
                  </a:ext>
                </a:extLst>
              </a:rPr>
              <a:t>Augenbewegungsstörung</a:t>
            </a:r>
            <a:endParaRPr/>
          </a:p>
        </p:txBody>
      </p:sp>
      <p:sp>
        <p:nvSpPr>
          <p:cNvPr id="18305" name="Google Shape;18305;p644"/>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306" name="Google Shape;18306;p64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10" name="Shape 18310"/>
        <p:cNvGrpSpPr/>
        <p:nvPr/>
      </p:nvGrpSpPr>
      <p:grpSpPr>
        <a:xfrm>
          <a:off x="0" y="0"/>
          <a:ext cx="0" cy="0"/>
          <a:chOff x="0" y="0"/>
          <a:chExt cx="0" cy="0"/>
        </a:xfrm>
      </p:grpSpPr>
      <p:sp>
        <p:nvSpPr>
          <p:cNvPr id="18311" name="Google Shape;18311;p64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312" name="Google Shape;18312;p645"/>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313" name="Google Shape;18313;p645"/>
          <p:cNvSpPr txBox="1"/>
          <p:nvPr/>
        </p:nvSpPr>
        <p:spPr>
          <a:xfrm>
            <a:off x="565150" y="2743200"/>
            <a:ext cx="3259138" cy="785813"/>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Kindern unter 2 Jahren</a:t>
            </a:r>
            <a:endParaRPr/>
          </a:p>
        </p:txBody>
      </p:sp>
      <p:sp>
        <p:nvSpPr>
          <p:cNvPr id="18314" name="Google Shape;18314;p645"/>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315" name="Google Shape;18315;p645"/>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Schlauch</a:t>
            </a:r>
            <a:endParaRPr/>
          </a:p>
        </p:txBody>
      </p:sp>
      <p:sp>
        <p:nvSpPr>
          <p:cNvPr id="18316" name="Google Shape;18316;p645"/>
          <p:cNvSpPr txBox="1"/>
          <p:nvPr/>
        </p:nvSpPr>
        <p:spPr>
          <a:xfrm>
            <a:off x="4857750" y="2743200"/>
            <a:ext cx="3217800" cy="4875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lang="en-US" sz="1200">
                <a:solidFill>
                  <a:srgbClr val="0000FF"/>
                </a:solidFill>
              </a:rPr>
              <a:t>Weist insgesamt eine höhere Erfolgsquote auf</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Höheres Risiko für </a:t>
            </a:r>
            <a:r>
              <a:rPr lang="en-US" sz="1200">
                <a:solidFill>
                  <a:srgbClr val="0000FF"/>
                </a:solidFill>
              </a:rPr>
              <a:t>Augenbewegungsstörung</a:t>
            </a:r>
            <a:endParaRPr/>
          </a:p>
        </p:txBody>
      </p:sp>
      <p:sp>
        <p:nvSpPr>
          <p:cNvPr id="18317" name="Google Shape;18317;p645"/>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cxnSp>
        <p:nvCxnSpPr>
          <p:cNvPr id="18318" name="Google Shape;18318;p645"/>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319" name="Google Shape;18319;p645"/>
          <p:cNvSpPr txBox="1"/>
          <p:nvPr/>
        </p:nvSpPr>
        <p:spPr>
          <a:xfrm>
            <a:off x="2751138" y="5200650"/>
            <a:ext cx="36417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Höheres Risiko für </a:t>
            </a:r>
            <a:r>
              <a:rPr lang="en-US" sz="1200">
                <a:solidFill>
                  <a:schemeClr val="dk1"/>
                </a:solidFill>
              </a:rPr>
              <a:t>Augenbewegungsstörung</a:t>
            </a:r>
            <a:endParaRPr/>
          </a:p>
        </p:txBody>
      </p:sp>
      <p:sp>
        <p:nvSpPr>
          <p:cNvPr id="18320" name="Google Shape;18320;p645"/>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321" name="Google Shape;18321;p64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25" name="Shape 18325"/>
        <p:cNvGrpSpPr/>
        <p:nvPr/>
      </p:nvGrpSpPr>
      <p:grpSpPr>
        <a:xfrm>
          <a:off x="0" y="0"/>
          <a:ext cx="0" cy="0"/>
          <a:chOff x="0" y="0"/>
          <a:chExt cx="0" cy="0"/>
        </a:xfrm>
      </p:grpSpPr>
      <p:sp>
        <p:nvSpPr>
          <p:cNvPr id="18326" name="Google Shape;18326;p64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327" name="Google Shape;18327;p646"/>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328" name="Google Shape;18328;p646"/>
          <p:cNvSpPr txBox="1"/>
          <p:nvPr/>
        </p:nvSpPr>
        <p:spPr>
          <a:xfrm>
            <a:off x="565150" y="2743200"/>
            <a:ext cx="3259138" cy="785813"/>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Kindern unter 2 Jahren</a:t>
            </a:r>
            <a:endParaRPr/>
          </a:p>
        </p:txBody>
      </p:sp>
      <p:sp>
        <p:nvSpPr>
          <p:cNvPr id="18329" name="Google Shape;18329;p646"/>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330" name="Google Shape;18330;p646"/>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Schlauch</a:t>
            </a:r>
            <a:endParaRPr/>
          </a:p>
        </p:txBody>
      </p:sp>
      <p:sp>
        <p:nvSpPr>
          <p:cNvPr id="18331" name="Google Shape;18331;p646"/>
          <p:cNvSpPr txBox="1"/>
          <p:nvPr/>
        </p:nvSpPr>
        <p:spPr>
          <a:xfrm>
            <a:off x="4857750" y="2743200"/>
            <a:ext cx="3217800" cy="4875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lang="en-US" sz="1200">
                <a:solidFill>
                  <a:srgbClr val="0000FF"/>
                </a:solidFill>
              </a:rPr>
              <a:t>Weist insgesamt eine höhere Erfolgsquote auf</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Höheres Risiko für </a:t>
            </a:r>
            <a:r>
              <a:rPr lang="en-US" sz="1200">
                <a:solidFill>
                  <a:srgbClr val="0000FF"/>
                </a:solidFill>
              </a:rPr>
              <a:t>Augenbewegungsstörung</a:t>
            </a:r>
            <a:endParaRPr/>
          </a:p>
        </p:txBody>
      </p:sp>
      <p:sp>
        <p:nvSpPr>
          <p:cNvPr id="18332" name="Google Shape;18332;p646"/>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sp>
        <p:nvSpPr>
          <p:cNvPr id="18333" name="Google Shape;18333;p646"/>
          <p:cNvSpPr txBox="1"/>
          <p:nvPr/>
        </p:nvSpPr>
        <p:spPr>
          <a:xfrm>
            <a:off x="2032000" y="3505200"/>
            <a:ext cx="4660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r>
              <a:rPr b="1" i="1" lang="en-US" sz="1200">
                <a:solidFill>
                  <a:schemeClr val="dk1"/>
                </a:solidFill>
              </a:rPr>
              <a:t>                             </a:t>
            </a:r>
            <a:r>
              <a:rPr b="1" i="1" lang="en-US" sz="1200" u="none" cap="none" strike="noStrike">
                <a:solidFill>
                  <a:schemeClr val="dk1"/>
                </a:solidFill>
                <a:latin typeface="Arial"/>
                <a:ea typeface="Arial"/>
                <a:cs typeface="Arial"/>
                <a:sym typeface="Arial"/>
              </a:rPr>
              <a:t> ?</a:t>
            </a:r>
            <a:endParaRPr/>
          </a:p>
        </p:txBody>
      </p:sp>
      <p:cxnSp>
        <p:nvCxnSpPr>
          <p:cNvPr id="18334" name="Google Shape;18334;p646"/>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335" name="Google Shape;18335;p646"/>
          <p:cNvSpPr txBox="1"/>
          <p:nvPr/>
        </p:nvSpPr>
        <p:spPr>
          <a:xfrm>
            <a:off x="2751138" y="5200650"/>
            <a:ext cx="364172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Geringe Erfolgsquote bei aphaken Augen</a:t>
            </a:r>
            <a:endParaRPr/>
          </a:p>
        </p:txBody>
      </p:sp>
      <p:sp>
        <p:nvSpPr>
          <p:cNvPr id="18336" name="Google Shape;18336;p646"/>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337" name="Google Shape;18337;p64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41" name="Shape 18341"/>
        <p:cNvGrpSpPr/>
        <p:nvPr/>
      </p:nvGrpSpPr>
      <p:grpSpPr>
        <a:xfrm>
          <a:off x="0" y="0"/>
          <a:ext cx="0" cy="0"/>
          <a:chOff x="0" y="0"/>
          <a:chExt cx="0" cy="0"/>
        </a:xfrm>
      </p:grpSpPr>
      <p:sp>
        <p:nvSpPr>
          <p:cNvPr id="18342" name="Google Shape;18342;p64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343" name="Google Shape;18343;p647"/>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344" name="Google Shape;18344;p647"/>
          <p:cNvSpPr txBox="1"/>
          <p:nvPr/>
        </p:nvSpPr>
        <p:spPr>
          <a:xfrm>
            <a:off x="565150" y="2743200"/>
            <a:ext cx="3259138" cy="1154113"/>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Kindern unter 2 Jahren</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aphaken Augen</a:t>
            </a:r>
            <a:endParaRPr/>
          </a:p>
        </p:txBody>
      </p:sp>
      <p:sp>
        <p:nvSpPr>
          <p:cNvPr id="18345" name="Google Shape;18345;p647"/>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346" name="Google Shape;18346;p647"/>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Tube</a:t>
            </a:r>
            <a:endParaRPr/>
          </a:p>
        </p:txBody>
      </p:sp>
      <p:sp>
        <p:nvSpPr>
          <p:cNvPr id="18347" name="Google Shape;18347;p647"/>
          <p:cNvSpPr txBox="1"/>
          <p:nvPr/>
        </p:nvSpPr>
        <p:spPr>
          <a:xfrm>
            <a:off x="4857750" y="2743200"/>
            <a:ext cx="3217800" cy="4875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lang="en-US" sz="1200">
                <a:solidFill>
                  <a:srgbClr val="0000FF"/>
                </a:solidFill>
              </a:rPr>
              <a:t>Weist insgesamt eine höhere Erfolgsquote auf</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Höheres Risiko für </a:t>
            </a:r>
            <a:r>
              <a:rPr lang="en-US" sz="1200">
                <a:solidFill>
                  <a:srgbClr val="0000FF"/>
                </a:solidFill>
              </a:rPr>
              <a:t>Augenbewegungsstörung</a:t>
            </a:r>
            <a:endParaRPr/>
          </a:p>
        </p:txBody>
      </p:sp>
      <p:sp>
        <p:nvSpPr>
          <p:cNvPr id="18348" name="Google Shape;18348;p647"/>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cxnSp>
        <p:nvCxnSpPr>
          <p:cNvPr id="18349" name="Google Shape;18349;p647"/>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350" name="Google Shape;18350;p647"/>
          <p:cNvSpPr txBox="1"/>
          <p:nvPr/>
        </p:nvSpPr>
        <p:spPr>
          <a:xfrm>
            <a:off x="2751138" y="5200650"/>
            <a:ext cx="364172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Geringe Erfolgsquote bei aphaken Augen</a:t>
            </a:r>
            <a:endParaRPr/>
          </a:p>
        </p:txBody>
      </p:sp>
      <p:sp>
        <p:nvSpPr>
          <p:cNvPr id="18351" name="Google Shape;18351;p647"/>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352" name="Google Shape;18352;p64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56" name="Shape 18356"/>
        <p:cNvGrpSpPr/>
        <p:nvPr/>
      </p:nvGrpSpPr>
      <p:grpSpPr>
        <a:xfrm>
          <a:off x="0" y="0"/>
          <a:ext cx="0" cy="0"/>
          <a:chOff x="0" y="0"/>
          <a:chExt cx="0" cy="0"/>
        </a:xfrm>
      </p:grpSpPr>
      <p:sp>
        <p:nvSpPr>
          <p:cNvPr id="18357" name="Google Shape;18357;p64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358" name="Google Shape;18358;p648"/>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359" name="Google Shape;18359;p648"/>
          <p:cNvSpPr txBox="1"/>
          <p:nvPr/>
        </p:nvSpPr>
        <p:spPr>
          <a:xfrm>
            <a:off x="565150" y="2743200"/>
            <a:ext cx="3259138" cy="1154113"/>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Kindern unter 2 Jahren</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aphaken Augen</a:t>
            </a:r>
            <a:endParaRPr/>
          </a:p>
        </p:txBody>
      </p:sp>
      <p:sp>
        <p:nvSpPr>
          <p:cNvPr id="18360" name="Google Shape;18360;p648"/>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361" name="Google Shape;18361;p648"/>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Tube</a:t>
            </a:r>
            <a:endParaRPr/>
          </a:p>
        </p:txBody>
      </p:sp>
      <p:sp>
        <p:nvSpPr>
          <p:cNvPr id="18362" name="Google Shape;18362;p648"/>
          <p:cNvSpPr txBox="1"/>
          <p:nvPr/>
        </p:nvSpPr>
        <p:spPr>
          <a:xfrm>
            <a:off x="4857750" y="2743200"/>
            <a:ext cx="3217800" cy="4875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lang="en-US" sz="1200">
                <a:solidFill>
                  <a:srgbClr val="0000FF"/>
                </a:solidFill>
              </a:rPr>
              <a:t>Weist insgesamt eine höhere Erfolgsquote auf</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Höheres Risiko für </a:t>
            </a:r>
            <a:r>
              <a:rPr lang="en-US" sz="1200">
                <a:solidFill>
                  <a:srgbClr val="0000FF"/>
                </a:solidFill>
              </a:rPr>
              <a:t>Augenbewegungsstörung</a:t>
            </a:r>
            <a:endParaRPr/>
          </a:p>
        </p:txBody>
      </p:sp>
      <p:sp>
        <p:nvSpPr>
          <p:cNvPr id="18363" name="Google Shape;18363;p648"/>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sp>
        <p:nvSpPr>
          <p:cNvPr id="18364" name="Google Shape;18364;p648"/>
          <p:cNvSpPr txBox="1"/>
          <p:nvPr/>
        </p:nvSpPr>
        <p:spPr>
          <a:xfrm>
            <a:off x="2032000" y="3867150"/>
            <a:ext cx="4660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r>
              <a:rPr b="1" i="1" lang="en-US" sz="1200">
                <a:solidFill>
                  <a:schemeClr val="dk1"/>
                </a:solidFill>
              </a:rPr>
              <a:t>                             </a:t>
            </a:r>
            <a:r>
              <a:rPr b="1" i="1" lang="en-US" sz="1200" u="none" cap="none" strike="noStrike">
                <a:solidFill>
                  <a:schemeClr val="dk1"/>
                </a:solidFill>
                <a:latin typeface="Arial"/>
                <a:ea typeface="Arial"/>
                <a:cs typeface="Arial"/>
                <a:sym typeface="Arial"/>
              </a:rPr>
              <a:t> ?</a:t>
            </a:r>
            <a:endParaRPr/>
          </a:p>
        </p:txBody>
      </p:sp>
      <p:cxnSp>
        <p:nvCxnSpPr>
          <p:cNvPr id="18365" name="Google Shape;18365;p648"/>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366" name="Google Shape;18366;p648"/>
          <p:cNvSpPr txBox="1"/>
          <p:nvPr/>
        </p:nvSpPr>
        <p:spPr>
          <a:xfrm>
            <a:off x="2716213" y="5200650"/>
            <a:ext cx="371157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Geringe Erfolgsquote, wenn kein MMC verwendet wird</a:t>
            </a:r>
            <a:endParaRPr/>
          </a:p>
        </p:txBody>
      </p:sp>
      <p:sp>
        <p:nvSpPr>
          <p:cNvPr id="18367" name="Google Shape;18367;p648"/>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368" name="Google Shape;18368;p64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72" name="Shape 18372"/>
        <p:cNvGrpSpPr/>
        <p:nvPr/>
      </p:nvGrpSpPr>
      <p:grpSpPr>
        <a:xfrm>
          <a:off x="0" y="0"/>
          <a:ext cx="0" cy="0"/>
          <a:chOff x="0" y="0"/>
          <a:chExt cx="0" cy="0"/>
        </a:xfrm>
      </p:grpSpPr>
      <p:sp>
        <p:nvSpPr>
          <p:cNvPr id="18373" name="Google Shape;18373;p64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374" name="Google Shape;18374;p649"/>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375" name="Google Shape;18375;p649"/>
          <p:cNvSpPr txBox="1"/>
          <p:nvPr/>
        </p:nvSpPr>
        <p:spPr>
          <a:xfrm>
            <a:off x="533400" y="2743200"/>
            <a:ext cx="3322638" cy="15240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Kindern unter 2 Jahren</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aphaken Augen</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wenn kein MMC verwendet wird</a:t>
            </a:r>
            <a:endParaRPr/>
          </a:p>
        </p:txBody>
      </p:sp>
      <p:sp>
        <p:nvSpPr>
          <p:cNvPr id="18376" name="Google Shape;18376;p649"/>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377" name="Google Shape;18377;p649"/>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Tube</a:t>
            </a:r>
            <a:endParaRPr/>
          </a:p>
        </p:txBody>
      </p:sp>
      <p:sp>
        <p:nvSpPr>
          <p:cNvPr id="18378" name="Google Shape;18378;p649"/>
          <p:cNvSpPr txBox="1"/>
          <p:nvPr/>
        </p:nvSpPr>
        <p:spPr>
          <a:xfrm>
            <a:off x="4857750" y="2743200"/>
            <a:ext cx="3217800" cy="4875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lang="en-US" sz="1200">
                <a:solidFill>
                  <a:srgbClr val="0000FF"/>
                </a:solidFill>
              </a:rPr>
              <a:t>Weist insgesamt eine höhere Erfolgsquote auf</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Höheres Risiko für </a:t>
            </a:r>
            <a:r>
              <a:rPr lang="en-US" sz="1200">
                <a:solidFill>
                  <a:srgbClr val="0000FF"/>
                </a:solidFill>
              </a:rPr>
              <a:t>Augenbewegungsstörung</a:t>
            </a:r>
            <a:endParaRPr/>
          </a:p>
        </p:txBody>
      </p:sp>
      <p:sp>
        <p:nvSpPr>
          <p:cNvPr id="18379" name="Google Shape;18379;p649"/>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cxnSp>
        <p:nvCxnSpPr>
          <p:cNvPr id="18380" name="Google Shape;18380;p649"/>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381" name="Google Shape;18381;p649"/>
          <p:cNvSpPr txBox="1"/>
          <p:nvPr/>
        </p:nvSpPr>
        <p:spPr>
          <a:xfrm>
            <a:off x="2716213" y="5200650"/>
            <a:ext cx="3711575"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Geringe Erfolgsquote, wenn kein MMC verwendet wird</a:t>
            </a:r>
            <a:endParaRPr/>
          </a:p>
        </p:txBody>
      </p:sp>
      <p:sp>
        <p:nvSpPr>
          <p:cNvPr id="18382" name="Google Shape;18382;p649"/>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383" name="Google Shape;18383;p64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87" name="Shape 18387"/>
        <p:cNvGrpSpPr/>
        <p:nvPr/>
      </p:nvGrpSpPr>
      <p:grpSpPr>
        <a:xfrm>
          <a:off x="0" y="0"/>
          <a:ext cx="0" cy="0"/>
          <a:chOff x="0" y="0"/>
          <a:chExt cx="0" cy="0"/>
        </a:xfrm>
      </p:grpSpPr>
      <p:sp>
        <p:nvSpPr>
          <p:cNvPr id="18388" name="Google Shape;18388;p65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389" name="Google Shape;18389;p650"/>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390" name="Google Shape;18390;p650"/>
          <p:cNvSpPr txBox="1"/>
          <p:nvPr/>
        </p:nvSpPr>
        <p:spPr>
          <a:xfrm>
            <a:off x="533400" y="2743200"/>
            <a:ext cx="3322638" cy="15240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Kindern unter 2 Jahren</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aphaken Augen</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wenn kein MMC verwendet wird</a:t>
            </a:r>
            <a:endParaRPr/>
          </a:p>
        </p:txBody>
      </p:sp>
      <p:sp>
        <p:nvSpPr>
          <p:cNvPr id="18391" name="Google Shape;18391;p650"/>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392" name="Google Shape;18392;p650"/>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Tube</a:t>
            </a:r>
            <a:endParaRPr/>
          </a:p>
        </p:txBody>
      </p:sp>
      <p:sp>
        <p:nvSpPr>
          <p:cNvPr id="18393" name="Google Shape;18393;p650"/>
          <p:cNvSpPr txBox="1"/>
          <p:nvPr/>
        </p:nvSpPr>
        <p:spPr>
          <a:xfrm>
            <a:off x="4857750" y="2743200"/>
            <a:ext cx="3217800" cy="4875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lang="en-US" sz="1200">
                <a:solidFill>
                  <a:srgbClr val="0000FF"/>
                </a:solidFill>
              </a:rPr>
              <a:t>Weist insgesamt eine höhere Erfolgsquote auf</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Höheres Risiko für </a:t>
            </a:r>
            <a:r>
              <a:rPr lang="en-US" sz="1200">
                <a:solidFill>
                  <a:srgbClr val="0000FF"/>
                </a:solidFill>
              </a:rPr>
              <a:t>Augenbewegungsstörung</a:t>
            </a:r>
            <a:endParaRPr/>
          </a:p>
        </p:txBody>
      </p:sp>
      <p:sp>
        <p:nvSpPr>
          <p:cNvPr id="18394" name="Google Shape;18394;p650"/>
          <p:cNvSpPr txBox="1"/>
          <p:nvPr/>
        </p:nvSpPr>
        <p:spPr>
          <a:xfrm>
            <a:off x="1228725" y="5553075"/>
            <a:ext cx="6686700" cy="579900"/>
          </a:xfrm>
          <a:prstGeom prst="rect">
            <a:avLst/>
          </a:prstGeom>
          <a:noFill/>
          <a:ln>
            <a:noFill/>
          </a:ln>
        </p:spPr>
        <p:txBody>
          <a:bodyPr anchorCtr="0" anchor="t" bIns="12700" lIns="25400" spcFirstLastPara="1" rIns="25400" wrap="square" tIns="12700">
            <a:spAutoFit/>
          </a:bodyPr>
          <a:lstStyle/>
          <a:p>
            <a:pPr indent="0" lvl="0" marL="0" rtl="0" algn="ctr">
              <a:spcBef>
                <a:spcPts val="0"/>
              </a:spcBef>
              <a:spcAft>
                <a:spcPts val="0"/>
              </a:spcAft>
              <a:buClr>
                <a:schemeClr val="dk1"/>
              </a:buClr>
              <a:buFont typeface="Arial"/>
              <a:buNone/>
            </a:pPr>
            <a:r>
              <a:rPr i="1" lang="en-US" sz="1200">
                <a:solidFill>
                  <a:srgbClr val="0000FF"/>
                </a:solidFill>
              </a:rPr>
              <a:t>Geben Sie für jede Aussage an, ob sie auf </a:t>
            </a:r>
            <a:r>
              <a:rPr lang="en-US" sz="1200">
                <a:solidFill>
                  <a:srgbClr val="0000FF"/>
                </a:solidFill>
              </a:rPr>
              <a:t>Trabekulektomien </a:t>
            </a:r>
            <a:r>
              <a:rPr i="1" lang="en-US" sz="1200">
                <a:solidFill>
                  <a:srgbClr val="0000FF"/>
                </a:solidFill>
              </a:rPr>
              <a:t>oder </a:t>
            </a:r>
            <a:r>
              <a:rPr lang="en-US" sz="1200">
                <a:solidFill>
                  <a:srgbClr val="0000FF"/>
                </a:solidFill>
              </a:rPr>
              <a:t>Glaukomdrainage-Implantate </a:t>
            </a:r>
            <a:r>
              <a:rPr i="1" lang="en-US" sz="1200">
                <a:solidFill>
                  <a:srgbClr val="0000FF"/>
                </a:solidFill>
              </a:rPr>
              <a:t>zutrifft</a:t>
            </a:r>
            <a:endParaRPr>
              <a:solidFill>
                <a:schemeClr val="dk1"/>
              </a:solidFill>
            </a:endParaRPr>
          </a:p>
          <a:p>
            <a:pPr indent="0" lvl="0" marL="0" marR="0" rtl="0" algn="ctr">
              <a:spcBef>
                <a:spcPts val="0"/>
              </a:spcBef>
              <a:spcAft>
                <a:spcPts val="0"/>
              </a:spcAft>
              <a:buNone/>
            </a:pPr>
            <a:r>
              <a:t/>
            </a:r>
            <a:endParaRPr i="1" sz="1200">
              <a:solidFill>
                <a:srgbClr val="0000FF"/>
              </a:solidFill>
            </a:endParaRPr>
          </a:p>
        </p:txBody>
      </p:sp>
      <p:cxnSp>
        <p:nvCxnSpPr>
          <p:cNvPr id="18395" name="Google Shape;18395;p650"/>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396" name="Google Shape;18396;p650"/>
          <p:cNvSpPr txBox="1"/>
          <p:nvPr/>
        </p:nvSpPr>
        <p:spPr>
          <a:xfrm>
            <a:off x="2171700" y="5200650"/>
            <a:ext cx="48006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Bei erfolgreichen Eingriffen sind wahrscheinlich weiterhin Glaukommedikamente erforderlich</a:t>
            </a:r>
            <a:endParaRPr/>
          </a:p>
        </p:txBody>
      </p:sp>
      <p:sp>
        <p:nvSpPr>
          <p:cNvPr id="18397" name="Google Shape;18397;p650"/>
          <p:cNvSpPr txBox="1"/>
          <p:nvPr/>
        </p:nvSpPr>
        <p:spPr>
          <a:xfrm>
            <a:off x="2032000" y="4248150"/>
            <a:ext cx="4660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r>
              <a:rPr b="1" i="1" lang="en-US" sz="1200">
                <a:solidFill>
                  <a:schemeClr val="dk1"/>
                </a:solidFill>
              </a:rPr>
              <a:t>                             </a:t>
            </a:r>
            <a:r>
              <a:rPr b="1" i="1" lang="en-US" sz="1200" u="none" cap="none" strike="noStrike">
                <a:solidFill>
                  <a:schemeClr val="dk1"/>
                </a:solidFill>
                <a:latin typeface="Arial"/>
                <a:ea typeface="Arial"/>
                <a:cs typeface="Arial"/>
                <a:sym typeface="Arial"/>
              </a:rPr>
              <a:t> ?</a:t>
            </a:r>
            <a:endParaRPr/>
          </a:p>
        </p:txBody>
      </p:sp>
      <p:sp>
        <p:nvSpPr>
          <p:cNvPr id="18398" name="Google Shape;18398;p650"/>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399" name="Google Shape;18399;p65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03" name="Shape 18403"/>
        <p:cNvGrpSpPr/>
        <p:nvPr/>
      </p:nvGrpSpPr>
      <p:grpSpPr>
        <a:xfrm>
          <a:off x="0" y="0"/>
          <a:ext cx="0" cy="0"/>
          <a:chOff x="0" y="0"/>
          <a:chExt cx="0" cy="0"/>
        </a:xfrm>
      </p:grpSpPr>
      <p:sp>
        <p:nvSpPr>
          <p:cNvPr id="18404" name="Google Shape;18404;p65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05" name="Google Shape;18405;p651"/>
          <p:cNvSpPr txBox="1"/>
          <p:nvPr/>
        </p:nvSpPr>
        <p:spPr>
          <a:xfrm>
            <a:off x="388938" y="1247775"/>
            <a:ext cx="75438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Lassen Sie uns über Trabekulektomien (im Folgenden „Trabs“) und </a:t>
            </a:r>
            <a:r>
              <a:rPr i="1" lang="en-US" sz="1200">
                <a:solidFill>
                  <a:schemeClr val="dk1"/>
                </a:solidFill>
              </a:rPr>
              <a:t>Glaukomdrainage-Implantate</a:t>
            </a:r>
            <a:r>
              <a:rPr b="0" i="1" lang="en-US" sz="1200" u="none" cap="none" strike="noStrike">
                <a:solidFill>
                  <a:schemeClr val="dk1"/>
                </a:solidFill>
                <a:latin typeface="Arial"/>
                <a:ea typeface="Arial"/>
                <a:cs typeface="Arial"/>
                <a:sym typeface="Arial"/>
              </a:rPr>
              <a:t> sprechen. Gibt es laut dem Buch </a:t>
            </a:r>
            <a:r>
              <a:rPr b="0" i="0" lang="en-US" sz="1200" u="none" cap="none" strike="noStrike">
                <a:solidFill>
                  <a:schemeClr val="dk1"/>
                </a:solidFill>
                <a:latin typeface="Arial"/>
                <a:ea typeface="Arial"/>
                <a:cs typeface="Arial"/>
                <a:sym typeface="Arial"/>
              </a:rPr>
              <a:t>über Glaukome* </a:t>
            </a:r>
            <a:r>
              <a:rPr b="0" i="1" lang="en-US" sz="1200" u="none" cap="none" strike="noStrike">
                <a:solidFill>
                  <a:schemeClr val="dk1"/>
                </a:solidFill>
                <a:latin typeface="Arial"/>
                <a:ea typeface="Arial"/>
                <a:cs typeface="Arial"/>
                <a:sym typeface="Arial"/>
              </a:rPr>
              <a:t>eine Methode, die der anderen deutlich vorzuziehen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Nein – beide haben ihre Vor- und Nachteile</a:t>
            </a:r>
            <a:endParaRPr/>
          </a:p>
        </p:txBody>
      </p:sp>
      <p:sp>
        <p:nvSpPr>
          <p:cNvPr id="18406" name="Google Shape;18406;p651"/>
          <p:cNvSpPr txBox="1"/>
          <p:nvPr/>
        </p:nvSpPr>
        <p:spPr>
          <a:xfrm>
            <a:off x="1827213" y="2344738"/>
            <a:ext cx="73660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Trab</a:t>
            </a:r>
            <a:endParaRPr/>
          </a:p>
        </p:txBody>
      </p:sp>
      <p:sp>
        <p:nvSpPr>
          <p:cNvPr id="18407" name="Google Shape;18407;p651"/>
          <p:cNvSpPr txBox="1"/>
          <p:nvPr/>
        </p:nvSpPr>
        <p:spPr>
          <a:xfrm>
            <a:off x="6070600" y="2355850"/>
            <a:ext cx="793750"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sng" cap="none" strike="noStrike">
                <a:solidFill>
                  <a:schemeClr val="dk1"/>
                </a:solidFill>
                <a:latin typeface="Arial"/>
                <a:ea typeface="Arial"/>
                <a:cs typeface="Arial"/>
                <a:sym typeface="Arial"/>
              </a:rPr>
              <a:t>Schlauch</a:t>
            </a:r>
            <a:endParaRPr/>
          </a:p>
        </p:txBody>
      </p:sp>
      <p:sp>
        <p:nvSpPr>
          <p:cNvPr id="18408" name="Google Shape;18408;p651"/>
          <p:cNvSpPr txBox="1"/>
          <p:nvPr/>
        </p:nvSpPr>
        <p:spPr>
          <a:xfrm>
            <a:off x="4324350" y="2743200"/>
            <a:ext cx="4286400" cy="10416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Weist insgesamt eine höhere Erfolgsquote auf</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Höheres Risiko für </a:t>
            </a:r>
            <a:r>
              <a:rPr lang="en-US" sz="1200">
                <a:solidFill>
                  <a:srgbClr val="0000FF"/>
                </a:solidFill>
              </a:rPr>
              <a:t>Augenbewegungsstörung</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Bei erfolgreichen Eingriffen sind wahrscheinlich weiterhin Glaukommedikamente erforderlich</a:t>
            </a:r>
            <a:endParaRPr/>
          </a:p>
        </p:txBody>
      </p:sp>
      <p:sp>
        <p:nvSpPr>
          <p:cNvPr id="18409" name="Google Shape;18409;p651"/>
          <p:cNvSpPr txBox="1"/>
          <p:nvPr/>
        </p:nvSpPr>
        <p:spPr>
          <a:xfrm>
            <a:off x="1228725" y="5553075"/>
            <a:ext cx="6686700" cy="3951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rgbClr val="0000FF"/>
                </a:solidFill>
                <a:latin typeface="Arial"/>
                <a:ea typeface="Arial"/>
                <a:cs typeface="Arial"/>
                <a:sym typeface="Arial"/>
              </a:rPr>
              <a:t>Geben Sie für jede Aussage an, ob sie auf </a:t>
            </a:r>
            <a:r>
              <a:rPr b="0" i="0" lang="en-US" sz="1200" u="none" cap="none" strike="noStrike">
                <a:solidFill>
                  <a:srgbClr val="0000FF"/>
                </a:solidFill>
                <a:latin typeface="Arial"/>
                <a:ea typeface="Arial"/>
                <a:cs typeface="Arial"/>
                <a:sym typeface="Arial"/>
              </a:rPr>
              <a:t>Trabekulektomien </a:t>
            </a:r>
            <a:r>
              <a:rPr b="0" i="1" lang="en-US" sz="1200" u="none" cap="none" strike="noStrike">
                <a:solidFill>
                  <a:srgbClr val="0000FF"/>
                </a:solidFill>
                <a:latin typeface="Arial"/>
                <a:ea typeface="Arial"/>
                <a:cs typeface="Arial"/>
                <a:sym typeface="Arial"/>
              </a:rPr>
              <a:t>oder </a:t>
            </a:r>
            <a:r>
              <a:rPr lang="en-US" sz="1200">
                <a:solidFill>
                  <a:srgbClr val="0000FF"/>
                </a:solidFill>
              </a:rPr>
              <a:t>Glaukomdrainage-Implantate</a:t>
            </a:r>
            <a:r>
              <a:rPr b="0" i="0" lang="en-US" sz="1200" u="none" cap="none" strike="noStrike">
                <a:solidFill>
                  <a:srgbClr val="0000FF"/>
                </a:solidFill>
                <a:latin typeface="Arial"/>
                <a:ea typeface="Arial"/>
                <a:cs typeface="Arial"/>
                <a:sym typeface="Arial"/>
              </a:rPr>
              <a:t> </a:t>
            </a:r>
            <a:r>
              <a:rPr b="0" i="1" lang="en-US" sz="1200" u="none" cap="none" strike="noStrike">
                <a:solidFill>
                  <a:srgbClr val="0000FF"/>
                </a:solidFill>
                <a:latin typeface="Arial"/>
                <a:ea typeface="Arial"/>
                <a:cs typeface="Arial"/>
                <a:sym typeface="Arial"/>
              </a:rPr>
              <a:t>zutrifft</a:t>
            </a:r>
            <a:endParaRPr/>
          </a:p>
        </p:txBody>
      </p:sp>
      <p:cxnSp>
        <p:nvCxnSpPr>
          <p:cNvPr id="18410" name="Google Shape;18410;p651"/>
          <p:cNvCxnSpPr/>
          <p:nvPr/>
        </p:nvCxnSpPr>
        <p:spPr>
          <a:xfrm>
            <a:off x="1827213" y="5553075"/>
            <a:ext cx="5410200" cy="0"/>
          </a:xfrm>
          <a:prstGeom prst="straightConnector1">
            <a:avLst/>
          </a:prstGeom>
          <a:noFill/>
          <a:ln cap="flat" cmpd="sng" w="9525">
            <a:solidFill>
              <a:schemeClr val="dk1"/>
            </a:solidFill>
            <a:prstDash val="solid"/>
            <a:round/>
            <a:headEnd len="sm" w="sm" type="none"/>
            <a:tailEnd len="sm" w="sm" type="none"/>
          </a:ln>
        </p:spPr>
      </p:cxnSp>
      <p:sp>
        <p:nvSpPr>
          <p:cNvPr id="18411" name="Google Shape;18411;p651"/>
          <p:cNvSpPr txBox="1"/>
          <p:nvPr/>
        </p:nvSpPr>
        <p:spPr>
          <a:xfrm>
            <a:off x="2171700" y="5200650"/>
            <a:ext cx="4800600" cy="369888"/>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Bei erfolgreichen Eingriffen sind wahrscheinlich weiterhin Glaukommedikamente erforderlich</a:t>
            </a:r>
            <a:endParaRPr/>
          </a:p>
        </p:txBody>
      </p:sp>
      <p:sp>
        <p:nvSpPr>
          <p:cNvPr id="18412" name="Google Shape;18412;p651"/>
          <p:cNvSpPr txBox="1"/>
          <p:nvPr/>
        </p:nvSpPr>
        <p:spPr>
          <a:xfrm>
            <a:off x="533400" y="2743200"/>
            <a:ext cx="3322638" cy="1524000"/>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Bessere Senkung des Augeninnendrucks</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Kindern unter 2 Jahren</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bei aphaken Augen</a:t>
            </a:r>
            <a:endParaRPr/>
          </a:p>
          <a:p>
            <a:pPr indent="0" lvl="0" marL="0" marR="0" rtl="0" algn="ctr">
              <a:lnSpc>
                <a:spcPct val="150000"/>
              </a:lnSpc>
              <a:spcBef>
                <a:spcPts val="0"/>
              </a:spcBef>
              <a:spcAft>
                <a:spcPts val="0"/>
              </a:spcAft>
              <a:buNone/>
            </a:pPr>
            <a:r>
              <a:rPr b="0" i="0" lang="en-US" sz="1200" u="none" cap="none" strike="noStrike">
                <a:solidFill>
                  <a:srgbClr val="0000FF"/>
                </a:solidFill>
                <a:latin typeface="Arial"/>
                <a:ea typeface="Arial"/>
                <a:cs typeface="Arial"/>
                <a:sym typeface="Arial"/>
              </a:rPr>
              <a:t>Geringe Erfolgsrate, wenn kein MMC verwendet wird</a:t>
            </a:r>
            <a:endParaRPr/>
          </a:p>
        </p:txBody>
      </p:sp>
      <p:sp>
        <p:nvSpPr>
          <p:cNvPr id="18413" name="Google Shape;18413;p651"/>
          <p:cNvSpPr/>
          <p:nvPr/>
        </p:nvSpPr>
        <p:spPr>
          <a:xfrm rot="-1447105">
            <a:off x="7092950" y="5135563"/>
            <a:ext cx="996950" cy="709612"/>
          </a:xfrm>
          <a:custGeom>
            <a:rect b="b" l="l" r="r" t="t"/>
            <a:pathLst>
              <a:path extrusionOk="0" h="710667" w="996880">
                <a:moveTo>
                  <a:pt x="675861" y="689113"/>
                </a:moveTo>
                <a:cubicBezTo>
                  <a:pt x="767522" y="711200"/>
                  <a:pt x="859183" y="733287"/>
                  <a:pt x="901148" y="662609"/>
                </a:cubicBezTo>
                <a:cubicBezTo>
                  <a:pt x="943113" y="591931"/>
                  <a:pt x="1077843" y="375478"/>
                  <a:pt x="927652" y="265043"/>
                </a:cubicBezTo>
                <a:cubicBezTo>
                  <a:pt x="777461" y="154608"/>
                  <a:pt x="0" y="0"/>
                  <a:pt x="0" y="0"/>
                </a:cubicBezTo>
                <a:lnTo>
                  <a:pt x="0" y="0"/>
                </a:lnTo>
              </a:path>
            </a:pathLst>
          </a:custGeom>
          <a:no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414" name="Google Shape;18414;p65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18" name="Shape 18418"/>
        <p:cNvGrpSpPr/>
        <p:nvPr/>
      </p:nvGrpSpPr>
      <p:grpSpPr>
        <a:xfrm>
          <a:off x="0" y="0"/>
          <a:ext cx="0" cy="0"/>
          <a:chOff x="0" y="0"/>
          <a:chExt cx="0" cy="0"/>
        </a:xfrm>
      </p:grpSpPr>
      <p:sp>
        <p:nvSpPr>
          <p:cNvPr id="18419" name="Google Shape;18419;p65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20" name="Google Shape;18420;p652"/>
          <p:cNvSpPr txBox="1"/>
          <p:nvPr/>
        </p:nvSpPr>
        <p:spPr>
          <a:xfrm>
            <a:off x="388938" y="1247775"/>
            <a:ext cx="76122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Eine Patientin hat bereits zwei </a:t>
            </a:r>
            <a:r>
              <a:rPr i="1" lang="en-US" sz="1200">
                <a:solidFill>
                  <a:schemeClr val="dk1"/>
                </a:solidFill>
              </a:rPr>
              <a:t>Kammerwinkeloperation</a:t>
            </a:r>
            <a:r>
              <a:rPr b="0" i="1" lang="en-US" sz="1200" u="none" cap="none" strike="noStrike">
                <a:solidFill>
                  <a:schemeClr val="dk1"/>
                </a:solidFill>
                <a:latin typeface="Arial"/>
                <a:ea typeface="Arial"/>
                <a:cs typeface="Arial"/>
                <a:sym typeface="Arial"/>
              </a:rPr>
              <a:t>en und eine </a:t>
            </a:r>
            <a:r>
              <a:rPr i="1" lang="en-US" sz="1200">
                <a:solidFill>
                  <a:schemeClr val="dk1"/>
                </a:solidFill>
              </a:rPr>
              <a:t>Drainage hinter sich und erhält die maximal verträgliche medikamentöse Therapie</a:t>
            </a:r>
            <a:r>
              <a:rPr b="0" i="1" lang="en-US" sz="1200" u="none" cap="none" strike="noStrike">
                <a:solidFill>
                  <a:schemeClr val="dk1"/>
                </a:solidFill>
                <a:latin typeface="Arial"/>
                <a:ea typeface="Arial"/>
                <a:cs typeface="Arial"/>
                <a:sym typeface="Arial"/>
              </a:rPr>
              <a:t>, doch ihr Glaukom ist immer noch nicht unter Kontrolle. Wie geht es nun weiter?</a:t>
            </a:r>
            <a:endParaRPr/>
          </a:p>
        </p:txBody>
      </p:sp>
      <p:sp>
        <p:nvSpPr>
          <p:cNvPr id="18421" name="Google Shape;18421;p65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25" name="Shape 18425"/>
        <p:cNvGrpSpPr/>
        <p:nvPr/>
      </p:nvGrpSpPr>
      <p:grpSpPr>
        <a:xfrm>
          <a:off x="0" y="0"/>
          <a:ext cx="0" cy="0"/>
          <a:chOff x="0" y="0"/>
          <a:chExt cx="0" cy="0"/>
        </a:xfrm>
      </p:grpSpPr>
      <p:sp>
        <p:nvSpPr>
          <p:cNvPr id="18426" name="Google Shape;18426;p65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27" name="Google Shape;18427;p653"/>
          <p:cNvSpPr txBox="1"/>
          <p:nvPr/>
        </p:nvSpPr>
        <p:spPr>
          <a:xfrm>
            <a:off x="388938" y="1247775"/>
            <a:ext cx="76122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Eine Patientin hat bereits zwei </a:t>
            </a:r>
            <a:r>
              <a:rPr i="1" lang="en-US" sz="1200">
                <a:solidFill>
                  <a:schemeClr val="dk1"/>
                </a:solidFill>
              </a:rPr>
              <a:t>Kammerwinkeloperation</a:t>
            </a:r>
            <a:r>
              <a:rPr b="0" i="1" lang="en-US" sz="1200" u="none" cap="none" strike="noStrike">
                <a:solidFill>
                  <a:schemeClr val="dk1"/>
                </a:solidFill>
                <a:latin typeface="Arial"/>
                <a:ea typeface="Arial"/>
                <a:cs typeface="Arial"/>
                <a:sym typeface="Arial"/>
              </a:rPr>
              <a:t>en und eine Schlauchimplantation hinter sich und erhält die </a:t>
            </a:r>
            <a:r>
              <a:rPr i="1" lang="en-US" sz="1200">
                <a:solidFill>
                  <a:schemeClr val="dk1"/>
                </a:solidFill>
              </a:rPr>
              <a:t>maximal verträgliche medikamentöse Therapie</a:t>
            </a:r>
            <a:r>
              <a:rPr b="0" i="1" lang="en-US" sz="1200" u="none" cap="none" strike="noStrike">
                <a:solidFill>
                  <a:schemeClr val="dk1"/>
                </a:solidFill>
                <a:latin typeface="Arial"/>
                <a:ea typeface="Arial"/>
                <a:cs typeface="Arial"/>
                <a:sym typeface="Arial"/>
              </a:rPr>
              <a:t>, doch ihr Glaukom ist nach wie vor nicht unter Kontrolle. Wie geht es nun weiter?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Zyklodestruktion</a:t>
            </a:r>
            <a:endParaRPr/>
          </a:p>
        </p:txBody>
      </p:sp>
      <p:sp>
        <p:nvSpPr>
          <p:cNvPr id="18428" name="Google Shape;18428;p65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1" name="Shape 1111"/>
        <p:cNvGrpSpPr/>
        <p:nvPr/>
      </p:nvGrpSpPr>
      <p:grpSpPr>
        <a:xfrm>
          <a:off x="0" y="0"/>
          <a:ext cx="0" cy="0"/>
          <a:chOff x="0" y="0"/>
          <a:chExt cx="0" cy="0"/>
        </a:xfrm>
      </p:grpSpPr>
      <p:sp>
        <p:nvSpPr>
          <p:cNvPr id="1112" name="Google Shape;1112;p6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113" name="Google Shape;1113;p6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14" name="Google Shape;1114;p69"/>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115" name="Google Shape;1115;p69"/>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116" name="Google Shape;1116;p69"/>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117" name="Google Shape;1117;p69"/>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118" name="Google Shape;1118;p69"/>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119" name="Google Shape;1119;p69"/>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Durch welchen Mechanismus wird die </a:t>
            </a:r>
            <a:r>
              <a:rPr i="1" lang="en-US" sz="1200">
                <a:solidFill>
                  <a:schemeClr val="dk1"/>
                </a:solidFill>
              </a:rPr>
              <a:t>Hornhaut geschädigt</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Genau wie bei der Sklera – sie ist biegsam/elastisch. Ein anhaltend erhöhter Augeninnendruck führt zu ihrer </a:t>
            </a:r>
            <a:r>
              <a:rPr lang="en-US" sz="1200">
                <a:solidFill>
                  <a:schemeClr val="dk1"/>
                </a:solidFill>
              </a:rPr>
              <a:t>Dehnung</a:t>
            </a:r>
            <a:r>
              <a:rPr b="0" i="0" lang="en-US" sz="1200" u="none" cap="none" strike="noStrike">
                <a:solidFill>
                  <a:schemeClr val="dk1"/>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lang="en-US" sz="1200">
                <a:solidFill>
                  <a:schemeClr val="dk1"/>
                </a:solidFill>
              </a:rPr>
              <a:t>Habb-Striae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--Vergrößerter Hornhautdurchmesser</a:t>
            </a:r>
            <a:endParaRPr/>
          </a:p>
        </p:txBody>
      </p:sp>
      <p:sp>
        <p:nvSpPr>
          <p:cNvPr id="1120" name="Google Shape;1120;p69"/>
          <p:cNvSpPr/>
          <p:nvPr/>
        </p:nvSpPr>
        <p:spPr>
          <a:xfrm>
            <a:off x="3221125" y="5140500"/>
            <a:ext cx="25260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87500"/>
              </a:lnSpc>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1121" name="Google Shape;1121;p6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22" name="Google Shape;1122;p69"/>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123" name="Google Shape;1123;p6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124" name="Google Shape;1124;p6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6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32" name="Shape 18432"/>
        <p:cNvGrpSpPr/>
        <p:nvPr/>
      </p:nvGrpSpPr>
      <p:grpSpPr>
        <a:xfrm>
          <a:off x="0" y="0"/>
          <a:ext cx="0" cy="0"/>
          <a:chOff x="0" y="0"/>
          <a:chExt cx="0" cy="0"/>
        </a:xfrm>
      </p:grpSpPr>
      <p:sp>
        <p:nvSpPr>
          <p:cNvPr id="18433" name="Google Shape;18433;p65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34" name="Google Shape;18434;p654"/>
          <p:cNvSpPr txBox="1"/>
          <p:nvPr/>
        </p:nvSpPr>
        <p:spPr>
          <a:xfrm>
            <a:off x="388938" y="1247775"/>
            <a:ext cx="7612200" cy="1195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Eine Patientin hat bereits zwei </a:t>
            </a:r>
            <a:r>
              <a:rPr i="1" lang="en-US" sz="1200">
                <a:solidFill>
                  <a:schemeClr val="dk1"/>
                </a:solidFill>
              </a:rPr>
              <a:t>Kammerwinkeloperation</a:t>
            </a:r>
            <a:r>
              <a:rPr b="0" i="1" lang="en-US" sz="1200" u="none" cap="none" strike="noStrike">
                <a:solidFill>
                  <a:schemeClr val="dk1"/>
                </a:solidFill>
                <a:latin typeface="Arial"/>
                <a:ea typeface="Arial"/>
                <a:cs typeface="Arial"/>
                <a:sym typeface="Arial"/>
              </a:rPr>
              <a:t>en und eine Schlauchimplantation hinter sich und erhält die </a:t>
            </a:r>
            <a:r>
              <a:rPr i="1" lang="en-US" sz="1200">
                <a:solidFill>
                  <a:schemeClr val="dk1"/>
                </a:solidFill>
              </a:rPr>
              <a:t>maximal verträgliche medikamentöse Therapie</a:t>
            </a:r>
            <a:r>
              <a:rPr b="0" i="1" lang="en-US" sz="1200" u="none" cap="none" strike="noStrike">
                <a:solidFill>
                  <a:schemeClr val="dk1"/>
                </a:solidFill>
                <a:latin typeface="Arial"/>
                <a:ea typeface="Arial"/>
                <a:cs typeface="Arial"/>
                <a:sym typeface="Arial"/>
              </a:rPr>
              <a:t>, doch ihr Glaukom ist nach wie vor nicht unter Kontrolle. Wie geht es nun weiter?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Zyklodestruktion</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beiden am häufigsten eingesetzten Verfahren zur Zyklodestruktion? </a:t>
            </a:r>
            <a:endParaRPr b="0" i="0" sz="1600" u="none" cap="none" strike="noStrike">
              <a:solidFill>
                <a:schemeClr val="dk1"/>
              </a:solidFill>
              <a:latin typeface="Arial"/>
              <a:ea typeface="Arial"/>
              <a:cs typeface="Arial"/>
              <a:sym typeface="Arial"/>
            </a:endParaRPr>
          </a:p>
        </p:txBody>
      </p:sp>
      <p:sp>
        <p:nvSpPr>
          <p:cNvPr id="18435" name="Google Shape;18435;p65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39" name="Shape 18439"/>
        <p:cNvGrpSpPr/>
        <p:nvPr/>
      </p:nvGrpSpPr>
      <p:grpSpPr>
        <a:xfrm>
          <a:off x="0" y="0"/>
          <a:ext cx="0" cy="0"/>
          <a:chOff x="0" y="0"/>
          <a:chExt cx="0" cy="0"/>
        </a:xfrm>
      </p:grpSpPr>
      <p:sp>
        <p:nvSpPr>
          <p:cNvPr id="18440" name="Google Shape;18440;p65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41" name="Google Shape;18441;p655"/>
          <p:cNvSpPr txBox="1"/>
          <p:nvPr/>
        </p:nvSpPr>
        <p:spPr>
          <a:xfrm>
            <a:off x="388938" y="1247775"/>
            <a:ext cx="7612200" cy="1564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Eine Patientin hat bereits zwei </a:t>
            </a:r>
            <a:r>
              <a:rPr i="1" lang="en-US" sz="1200">
                <a:solidFill>
                  <a:schemeClr val="dk1"/>
                </a:solidFill>
              </a:rPr>
              <a:t>Kammerwinkeloperation</a:t>
            </a:r>
            <a:r>
              <a:rPr b="0" i="1" lang="en-US" sz="1200" u="none" cap="none" strike="noStrike">
                <a:solidFill>
                  <a:schemeClr val="dk1"/>
                </a:solidFill>
                <a:latin typeface="Arial"/>
                <a:ea typeface="Arial"/>
                <a:cs typeface="Arial"/>
                <a:sym typeface="Arial"/>
              </a:rPr>
              <a:t>en und eine Tubusimplantation hinter sich und erhält die </a:t>
            </a:r>
            <a:r>
              <a:rPr i="1" lang="en-US" sz="1200">
                <a:solidFill>
                  <a:schemeClr val="dk1"/>
                </a:solidFill>
              </a:rPr>
              <a:t>maximal verträgliche medikamentöse Therapie</a:t>
            </a:r>
            <a:r>
              <a:rPr b="0" i="1" lang="en-US" sz="1200" u="none" cap="none" strike="noStrike">
                <a:solidFill>
                  <a:schemeClr val="dk1"/>
                </a:solidFill>
                <a:latin typeface="Arial"/>
                <a:ea typeface="Arial"/>
                <a:cs typeface="Arial"/>
                <a:sym typeface="Arial"/>
              </a:rPr>
              <a:t>, doch ihr Glaukom ist nach wie vor nicht unter Kontrolle. Wie geht es nun weiter?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Zyklodestruktion</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beiden am häufigsten eingesetzten Verfahren zur Zyklodestruktion? </a:t>
            </a:r>
            <a:r>
              <a:rPr b="0" i="1" lang="en-US" sz="1200" u="none" cap="none" strike="noStrike">
                <a:solidFill>
                  <a:schemeClr val="lt1"/>
                </a:solidFill>
                <a:latin typeface="Arial"/>
                <a:ea typeface="Arial"/>
                <a:cs typeface="Arial"/>
                <a:sym typeface="Arial"/>
              </a:rPr>
              <a:t>Welches wird bei Kindern am häufigsten angewendet?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Zyklokryotherapie und Zyklophotokoagulation (CPC)</a:t>
            </a:r>
            <a:endParaRPr/>
          </a:p>
        </p:txBody>
      </p:sp>
      <p:sp>
        <p:nvSpPr>
          <p:cNvPr id="18442" name="Google Shape;18442;p65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46" name="Shape 18446"/>
        <p:cNvGrpSpPr/>
        <p:nvPr/>
      </p:nvGrpSpPr>
      <p:grpSpPr>
        <a:xfrm>
          <a:off x="0" y="0"/>
          <a:ext cx="0" cy="0"/>
          <a:chOff x="0" y="0"/>
          <a:chExt cx="0" cy="0"/>
        </a:xfrm>
      </p:grpSpPr>
      <p:sp>
        <p:nvSpPr>
          <p:cNvPr id="18447" name="Google Shape;18447;p65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48" name="Google Shape;18448;p656"/>
          <p:cNvSpPr txBox="1"/>
          <p:nvPr/>
        </p:nvSpPr>
        <p:spPr>
          <a:xfrm>
            <a:off x="388938" y="1247775"/>
            <a:ext cx="7612200" cy="1564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Eine Patientin hat bereits zwei </a:t>
            </a:r>
            <a:r>
              <a:rPr i="1" lang="en-US" sz="1200">
                <a:solidFill>
                  <a:schemeClr val="dk1"/>
                </a:solidFill>
              </a:rPr>
              <a:t>Kammerwinkeloperation</a:t>
            </a:r>
            <a:r>
              <a:rPr b="0" i="1" lang="en-US" sz="1200" u="none" cap="none" strike="noStrike">
                <a:solidFill>
                  <a:schemeClr val="dk1"/>
                </a:solidFill>
                <a:latin typeface="Arial"/>
                <a:ea typeface="Arial"/>
                <a:cs typeface="Arial"/>
                <a:sym typeface="Arial"/>
              </a:rPr>
              <a:t>en und eine Tubusimplantation hinter sich und erhält die </a:t>
            </a:r>
            <a:r>
              <a:rPr i="1" lang="en-US" sz="1200">
                <a:solidFill>
                  <a:schemeClr val="dk1"/>
                </a:solidFill>
              </a:rPr>
              <a:t>maximal verträgliche medikamentöse Therapie</a:t>
            </a:r>
            <a:r>
              <a:rPr b="0" i="1" lang="en-US" sz="1200" u="none" cap="none" strike="noStrike">
                <a:solidFill>
                  <a:schemeClr val="dk1"/>
                </a:solidFill>
                <a:latin typeface="Arial"/>
                <a:ea typeface="Arial"/>
                <a:cs typeface="Arial"/>
                <a:sym typeface="Arial"/>
              </a:rPr>
              <a:t>, doch ihr Glaukom ist nach wie vor nicht unter Kontrolle. Wie geht es nun weiter?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Zyklodestruktion</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beiden am häufigsten eingesetzten Verfahren zur Zyklodestruktion? </a:t>
            </a:r>
            <a:r>
              <a:rPr b="0" i="1" lang="en-US" sz="1200" u="none" cap="none" strike="noStrike">
                <a:solidFill>
                  <a:srgbClr val="0000FF"/>
                </a:solidFill>
                <a:latin typeface="Arial"/>
                <a:ea typeface="Arial"/>
                <a:cs typeface="Arial"/>
                <a:sym typeface="Arial"/>
              </a:rPr>
              <a:t>Welches wird bei Kindern am häufigsten angewendet?</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Zyklokryotherapie und Zyklophotokoagulation (CPC)</a:t>
            </a:r>
            <a:endParaRPr/>
          </a:p>
        </p:txBody>
      </p:sp>
      <p:sp>
        <p:nvSpPr>
          <p:cNvPr id="18449" name="Google Shape;18449;p65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53" name="Shape 18453"/>
        <p:cNvGrpSpPr/>
        <p:nvPr/>
      </p:nvGrpSpPr>
      <p:grpSpPr>
        <a:xfrm>
          <a:off x="0" y="0"/>
          <a:ext cx="0" cy="0"/>
          <a:chOff x="0" y="0"/>
          <a:chExt cx="0" cy="0"/>
        </a:xfrm>
      </p:grpSpPr>
      <p:sp>
        <p:nvSpPr>
          <p:cNvPr id="18454" name="Google Shape;18454;p65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55" name="Google Shape;18455;p657"/>
          <p:cNvSpPr txBox="1"/>
          <p:nvPr/>
        </p:nvSpPr>
        <p:spPr>
          <a:xfrm>
            <a:off x="388938" y="1247775"/>
            <a:ext cx="7612200" cy="1564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Eine Patientin hat bereits zwei </a:t>
            </a:r>
            <a:r>
              <a:rPr i="1" lang="en-US" sz="1200">
                <a:solidFill>
                  <a:schemeClr val="dk1"/>
                </a:solidFill>
              </a:rPr>
              <a:t>Kammerwinkeloperation</a:t>
            </a:r>
            <a:r>
              <a:rPr b="0" i="1" lang="en-US" sz="1200" u="none" cap="none" strike="noStrike">
                <a:solidFill>
                  <a:schemeClr val="dk1"/>
                </a:solidFill>
                <a:latin typeface="Arial"/>
                <a:ea typeface="Arial"/>
                <a:cs typeface="Arial"/>
                <a:sym typeface="Arial"/>
              </a:rPr>
              <a:t>en und eine Schlauchimplantation hinter sich und erhält die </a:t>
            </a:r>
            <a:r>
              <a:rPr i="1" lang="en-US" sz="1200">
                <a:solidFill>
                  <a:schemeClr val="dk1"/>
                </a:solidFill>
              </a:rPr>
              <a:t>maximal verträgliche medikamentöse Therapie</a:t>
            </a:r>
            <a:r>
              <a:rPr b="0" i="1" lang="en-US" sz="1200" u="none" cap="none" strike="noStrike">
                <a:solidFill>
                  <a:schemeClr val="dk1"/>
                </a:solidFill>
                <a:latin typeface="Arial"/>
                <a:ea typeface="Arial"/>
                <a:cs typeface="Arial"/>
                <a:sym typeface="Arial"/>
              </a:rPr>
              <a:t>, doch ihr Glaukom ist nach wie vor nicht unter Kontrolle. Wie geht es nun weiter?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Zyklodestruktion</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beiden am häufigsten eingesetzten Verfahren zur Zyklodestruktion? </a:t>
            </a:r>
            <a:r>
              <a:rPr b="0" i="1" lang="en-US" sz="1200" u="none" cap="none" strike="noStrike">
                <a:solidFill>
                  <a:srgbClr val="0000FF"/>
                </a:solidFill>
                <a:latin typeface="Arial"/>
                <a:ea typeface="Arial"/>
                <a:cs typeface="Arial"/>
                <a:sym typeface="Arial"/>
              </a:rPr>
              <a:t>Welches wird bei Kindern am häufigsten angewendet?</a:t>
            </a:r>
            <a:endParaRPr b="0" i="1"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Zyklokryotherapie und </a:t>
            </a:r>
            <a:r>
              <a:rPr b="1" i="0" lang="en-US" sz="1200" u="none" cap="none" strike="noStrike">
                <a:solidFill>
                  <a:srgbClr val="0000FF"/>
                </a:solidFill>
                <a:latin typeface="Arial"/>
                <a:ea typeface="Arial"/>
                <a:cs typeface="Arial"/>
                <a:sym typeface="Arial"/>
              </a:rPr>
              <a:t>Zyklophotokoagulation (CPC)</a:t>
            </a:r>
            <a:endParaRPr/>
          </a:p>
        </p:txBody>
      </p:sp>
      <p:sp>
        <p:nvSpPr>
          <p:cNvPr id="18456" name="Google Shape;18456;p65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60" name="Shape 18460"/>
        <p:cNvGrpSpPr/>
        <p:nvPr/>
      </p:nvGrpSpPr>
      <p:grpSpPr>
        <a:xfrm>
          <a:off x="0" y="0"/>
          <a:ext cx="0" cy="0"/>
          <a:chOff x="0" y="0"/>
          <a:chExt cx="0" cy="0"/>
        </a:xfrm>
      </p:grpSpPr>
      <p:sp>
        <p:nvSpPr>
          <p:cNvPr id="18461" name="Google Shape;18461;p65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62" name="Google Shape;18462;p658"/>
          <p:cNvSpPr txBox="1"/>
          <p:nvPr/>
        </p:nvSpPr>
        <p:spPr>
          <a:xfrm>
            <a:off x="388938" y="1247775"/>
            <a:ext cx="7612200" cy="15648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Eine Patientin hat bereits zwei </a:t>
            </a:r>
            <a:r>
              <a:rPr i="1" lang="en-US" sz="1200">
                <a:solidFill>
                  <a:srgbClr val="BFBFBF"/>
                </a:solidFill>
              </a:rPr>
              <a:t>Kammerwinkeloperation</a:t>
            </a:r>
            <a:r>
              <a:rPr b="0" i="1" lang="en-US" sz="1200" u="none" cap="none" strike="noStrike">
                <a:solidFill>
                  <a:srgbClr val="BFBFBF"/>
                </a:solidFill>
                <a:latin typeface="Arial"/>
                <a:ea typeface="Arial"/>
                <a:cs typeface="Arial"/>
                <a:sym typeface="Arial"/>
              </a:rPr>
              <a:t>en und eine Schlauchimplantation hinter sich und erhält die </a:t>
            </a:r>
            <a:r>
              <a:rPr i="1" lang="en-US" sz="1200">
                <a:solidFill>
                  <a:srgbClr val="BFBFBF"/>
                </a:solidFill>
              </a:rPr>
              <a:t>maximal verträgliche medikamentöse Therapie</a:t>
            </a:r>
            <a:r>
              <a:rPr b="0" i="1" lang="en-US" sz="1200" u="none" cap="none" strike="noStrike">
                <a:solidFill>
                  <a:srgbClr val="BFBFBF"/>
                </a:solidFill>
                <a:latin typeface="Arial"/>
                <a:ea typeface="Arial"/>
                <a:cs typeface="Arial"/>
                <a:sym typeface="Arial"/>
              </a:rPr>
              <a:t>, doch ihr Glaukom ist nach wie vor nicht unter Kontrolle. Wie geht es nun weiter?</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Zyklodestruktion</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beiden am häufigsten eingesetzten Verfahren zur Zyklodestruktion? Welches wird bei Kindern am häufigsten angewendet?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Zyklokryotherapie und </a:t>
            </a:r>
            <a:r>
              <a:rPr b="1" i="0" lang="en-US" sz="1200" u="none" cap="none" strike="noStrike">
                <a:solidFill>
                  <a:srgbClr val="BFBFBF"/>
                </a:solidFill>
                <a:latin typeface="Arial"/>
                <a:ea typeface="Arial"/>
                <a:cs typeface="Arial"/>
                <a:sym typeface="Arial"/>
              </a:rPr>
              <a:t>Zyklophotokoagulation (CPC)</a:t>
            </a:r>
            <a:endParaRPr/>
          </a:p>
        </p:txBody>
      </p:sp>
      <p:sp>
        <p:nvSpPr>
          <p:cNvPr id="18463" name="Google Shape;18463;p658"/>
          <p:cNvSpPr txBox="1"/>
          <p:nvPr/>
        </p:nvSpPr>
        <p:spPr>
          <a:xfrm>
            <a:off x="1433513" y="3009900"/>
            <a:ext cx="6276975" cy="831850"/>
          </a:xfrm>
          <a:prstGeom prst="rect">
            <a:avLst/>
          </a:prstGeom>
          <a:solidFill>
            <a:srgbClr val="DCE8E8"/>
          </a:solidFill>
          <a:ln cap="flat" cmpd="sng" w="9525">
            <a:solidFill>
              <a:schemeClr val="dk1"/>
            </a:solidFill>
            <a:prstDash val="solid"/>
            <a:round/>
            <a:headEnd len="sm" w="sm" type="none"/>
            <a:tailEnd len="sm" w="sm" type="none"/>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Weitere Informationen zur chirurgischen Behandlung des kindlichen Glaukoms finden Sie in der Folienreihe </a:t>
            </a:r>
            <a:r>
              <a:rPr b="0" i="0" lang="en-US" sz="1200" u="none" cap="none" strike="noStrike">
                <a:solidFill>
                  <a:schemeClr val="dk1"/>
                </a:solidFill>
                <a:latin typeface="Arial"/>
                <a:ea typeface="Arial"/>
                <a:cs typeface="Arial"/>
                <a:sym typeface="Arial"/>
              </a:rPr>
              <a:t>G2</a:t>
            </a:r>
            <a:endParaRPr b="0" i="1" sz="2400" u="none" cap="none" strike="noStrike">
              <a:solidFill>
                <a:srgbClr val="0000FF"/>
              </a:solidFill>
              <a:latin typeface="Arial"/>
              <a:ea typeface="Arial"/>
              <a:cs typeface="Arial"/>
              <a:sym typeface="Arial"/>
            </a:endParaRPr>
          </a:p>
        </p:txBody>
      </p:sp>
      <p:sp>
        <p:nvSpPr>
          <p:cNvPr id="18464" name="Google Shape;18464;p65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6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68" name="Shape 18468"/>
        <p:cNvGrpSpPr/>
        <p:nvPr/>
      </p:nvGrpSpPr>
      <p:grpSpPr>
        <a:xfrm>
          <a:off x="0" y="0"/>
          <a:ext cx="0" cy="0"/>
          <a:chOff x="0" y="0"/>
          <a:chExt cx="0" cy="0"/>
        </a:xfrm>
      </p:grpSpPr>
      <p:sp>
        <p:nvSpPr>
          <p:cNvPr id="18469" name="Google Shape;18469;p65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70" name="Google Shape;18470;p65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471" name="Google Shape;18471;p659"/>
          <p:cNvSpPr txBox="1"/>
          <p:nvPr/>
        </p:nvSpPr>
        <p:spPr>
          <a:xfrm>
            <a:off x="3302000" y="3228975"/>
            <a:ext cx="2540000" cy="5238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1" lang="en-US" sz="1200" u="none" cap="none" strike="noStrike">
                <a:solidFill>
                  <a:schemeClr val="dk1"/>
                </a:solidFill>
                <a:latin typeface="Arial"/>
                <a:ea typeface="Arial"/>
                <a:cs typeface="Arial"/>
                <a:sym typeface="Arial"/>
              </a:rPr>
              <a:t>tl;dr </a:t>
            </a:r>
            <a:r>
              <a:rPr b="0" i="0" lang="en-US" sz="1200" u="none" cap="none" strike="noStrike">
                <a:solidFill>
                  <a:schemeClr val="dk1"/>
                </a:solidFill>
                <a:latin typeface="Arial"/>
                <a:ea typeface="Arial"/>
                <a:cs typeface="Arial"/>
                <a:sym typeface="Arial"/>
              </a:rPr>
              <a:t>beginnt als Nächstes</a:t>
            </a:r>
            <a:endParaRPr/>
          </a:p>
        </p:txBody>
      </p:sp>
    </p:spTree>
  </p:cSld>
  <p:clrMapOvr>
    <a:masterClrMapping/>
  </p:clrMapOvr>
</p:sld>
</file>

<file path=ppt/slides/slide6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75" name="Shape 18475"/>
        <p:cNvGrpSpPr/>
        <p:nvPr/>
      </p:nvGrpSpPr>
      <p:grpSpPr>
        <a:xfrm>
          <a:off x="0" y="0"/>
          <a:ext cx="0" cy="0"/>
          <a:chOff x="0" y="0"/>
          <a:chExt cx="0" cy="0"/>
        </a:xfrm>
      </p:grpSpPr>
      <p:sp>
        <p:nvSpPr>
          <p:cNvPr id="18476" name="Google Shape;18476;p66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77" name="Google Shape;18477;p660"/>
          <p:cNvSpPr txBox="1"/>
          <p:nvPr/>
        </p:nvSpPr>
        <p:spPr>
          <a:xfrm>
            <a:off x="381000" y="1644650"/>
            <a:ext cx="8153400"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kindliche Glaukom kann eine panokuläre Erkrankung sein, nicht nur eine Optikusneuropathie</a:t>
            </a:r>
            <a:endParaRPr/>
          </a:p>
        </p:txBody>
      </p:sp>
      <p:sp>
        <p:nvSpPr>
          <p:cNvPr id="18478" name="Google Shape;18478;p66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479" name="Google Shape;18479;p660"/>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480" name="Google Shape;18480;p660"/>
          <p:cNvSpPr/>
          <p:nvPr/>
        </p:nvSpPr>
        <p:spPr>
          <a:xfrm>
            <a:off x="2711250" y="1644650"/>
            <a:ext cx="1505100" cy="2730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t/>
            </a:r>
            <a:endParaRPr/>
          </a:p>
        </p:txBody>
      </p:sp>
      <p:sp>
        <p:nvSpPr>
          <p:cNvPr id="18481" name="Google Shape;18481;p660"/>
          <p:cNvSpPr/>
          <p:nvPr/>
        </p:nvSpPr>
        <p:spPr>
          <a:xfrm>
            <a:off x="5649725" y="1681200"/>
            <a:ext cx="1922400" cy="2730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t/>
            </a:r>
            <a:endParaRPr/>
          </a:p>
        </p:txBody>
      </p:sp>
    </p:spTree>
  </p:cSld>
  <p:clrMapOvr>
    <a:masterClrMapping/>
  </p:clrMapOvr>
</p:sld>
</file>

<file path=ppt/slides/slide6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85" name="Shape 18485"/>
        <p:cNvGrpSpPr/>
        <p:nvPr/>
      </p:nvGrpSpPr>
      <p:grpSpPr>
        <a:xfrm>
          <a:off x="0" y="0"/>
          <a:ext cx="0" cy="0"/>
          <a:chOff x="0" y="0"/>
          <a:chExt cx="0" cy="0"/>
        </a:xfrm>
      </p:grpSpPr>
      <p:sp>
        <p:nvSpPr>
          <p:cNvPr id="18486" name="Google Shape;18486;p66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87" name="Google Shape;18487;p661"/>
          <p:cNvSpPr txBox="1"/>
          <p:nvPr/>
        </p:nvSpPr>
        <p:spPr>
          <a:xfrm>
            <a:off x="381000" y="1644650"/>
            <a:ext cx="81534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kindliche Glaukom kann eine panokuläre Erkrankung sein, nicht nur eine Optikusneuropathie.</a:t>
            </a:r>
            <a:endParaRPr/>
          </a:p>
        </p:txBody>
      </p:sp>
      <p:sp>
        <p:nvSpPr>
          <p:cNvPr id="18488" name="Google Shape;18488;p66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489" name="Google Shape;18489;p661"/>
          <p:cNvSpPr txBox="1"/>
          <p:nvPr/>
        </p:nvSpPr>
        <p:spPr>
          <a:xfrm>
            <a:off x="5961063" y="223557"/>
            <a:ext cx="6984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93" name="Shape 18493"/>
        <p:cNvGrpSpPr/>
        <p:nvPr/>
      </p:nvGrpSpPr>
      <p:grpSpPr>
        <a:xfrm>
          <a:off x="0" y="0"/>
          <a:ext cx="0" cy="0"/>
          <a:chOff x="0" y="0"/>
          <a:chExt cx="0" cy="0"/>
        </a:xfrm>
      </p:grpSpPr>
      <p:sp>
        <p:nvSpPr>
          <p:cNvPr id="18494" name="Google Shape;18494;p66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495" name="Google Shape;18495;p662"/>
          <p:cNvSpPr txBox="1"/>
          <p:nvPr/>
        </p:nvSpPr>
        <p:spPr>
          <a:xfrm>
            <a:off x="381000" y="1644650"/>
            <a:ext cx="8153400" cy="15957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kann eine panokulare Erkrankung sein, nicht nur eine Optikusneuropathie</a:t>
            </a:r>
            <a:endParaRPr/>
          </a:p>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Kriterien für ein kindliches Glaukom sind:</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 </a:t>
            </a:r>
            <a:r>
              <a:rPr lang="en-US" sz="1200">
                <a:solidFill>
                  <a:schemeClr val="dk1"/>
                </a:solidFill>
              </a:rPr>
              <a:t>Achsenlänge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--Veränderungen der Hornhaut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am Sehnervenkopf im Zusammenhang mit </a:t>
            </a:r>
            <a:r>
              <a:rPr lang="en-US" sz="1200">
                <a:solidFill>
                  <a:schemeClr val="dk1"/>
                </a:solidFill>
              </a:rPr>
              <a:t>vCDR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--Gesichtsfeldausfall</a:t>
            </a:r>
            <a:endParaRPr/>
          </a:p>
        </p:txBody>
      </p:sp>
      <p:sp>
        <p:nvSpPr>
          <p:cNvPr id="18496" name="Google Shape;18496;p66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497" name="Google Shape;18497;p662"/>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498" name="Google Shape;18498;p662"/>
          <p:cNvSpPr/>
          <p:nvPr/>
        </p:nvSpPr>
        <p:spPr>
          <a:xfrm>
            <a:off x="381000" y="2321950"/>
            <a:ext cx="4283400" cy="1371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6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02" name="Shape 18502"/>
        <p:cNvGrpSpPr/>
        <p:nvPr/>
      </p:nvGrpSpPr>
      <p:grpSpPr>
        <a:xfrm>
          <a:off x="0" y="0"/>
          <a:ext cx="0" cy="0"/>
          <a:chOff x="0" y="0"/>
          <a:chExt cx="0" cy="0"/>
        </a:xfrm>
      </p:grpSpPr>
      <p:sp>
        <p:nvSpPr>
          <p:cNvPr id="18503" name="Google Shape;18503;p66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504" name="Google Shape;18504;p663"/>
          <p:cNvSpPr txBox="1"/>
          <p:nvPr/>
        </p:nvSpPr>
        <p:spPr>
          <a:xfrm>
            <a:off x="381000" y="1644650"/>
            <a:ext cx="8153400" cy="15957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kann eine panokuläre Erkrankung sein, nicht nur eine Optikusneuropathie.</a:t>
            </a:r>
            <a:endParaRPr/>
          </a:p>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Kriterien für ein kindliches Glaukom sind:</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 </a:t>
            </a:r>
            <a:r>
              <a:rPr lang="en-US" sz="1200">
                <a:solidFill>
                  <a:schemeClr val="dk1"/>
                </a:solidFill>
                <a:extLst>
                  <a:ext uri="http://customooxmlschemas.google.com/">
                    <go:slidesCustomData xmlns:go="http://customooxmlschemas.google.com/" textRoundtripDataId="118"/>
                  </a:ext>
                </a:extLst>
              </a:rPr>
              <a:t>Achsenlänge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--Veränderungen der Hornhaut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am Sehnervenkopf im Zusammenhang mit </a:t>
            </a:r>
            <a:r>
              <a:rPr lang="en-US" sz="1200">
                <a:solidFill>
                  <a:schemeClr val="dk1"/>
                </a:solidFill>
                <a:extLst>
                  <a:ext uri="http://customooxmlschemas.google.com/">
                    <go:slidesCustomData xmlns:go="http://customooxmlschemas.google.com/" textRoundtripDataId="119"/>
                  </a:ext>
                </a:extLst>
              </a:rPr>
              <a:t>vCDR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--Gesichtsfeldausfall</a:t>
            </a:r>
            <a:endParaRPr/>
          </a:p>
        </p:txBody>
      </p:sp>
      <p:sp>
        <p:nvSpPr>
          <p:cNvPr id="18505" name="Google Shape;18505;p66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506" name="Google Shape;18506;p663"/>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8" name="Shape 1128"/>
        <p:cNvGrpSpPr/>
        <p:nvPr/>
      </p:nvGrpSpPr>
      <p:grpSpPr>
        <a:xfrm>
          <a:off x="0" y="0"/>
          <a:ext cx="0" cy="0"/>
          <a:chOff x="0" y="0"/>
          <a:chExt cx="0" cy="0"/>
        </a:xfrm>
      </p:grpSpPr>
      <p:sp>
        <p:nvSpPr>
          <p:cNvPr id="1129" name="Google Shape;1129;p7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130" name="Google Shape;1130;p7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31" name="Google Shape;1131;p70"/>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132" name="Google Shape;1132;p70"/>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133" name="Google Shape;1133;p70"/>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134" name="Google Shape;1134;p70"/>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135" name="Google Shape;1135;p70"/>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136" name="Google Shape;1136;p70"/>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Durch welchen Mechanismus wird die </a:t>
            </a:r>
            <a:r>
              <a:rPr i="1" lang="en-US" sz="1200">
                <a:solidFill>
                  <a:schemeClr val="dk1"/>
                </a:solidFill>
              </a:rPr>
              <a:t>Hornhaut geschädigt</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Genau wie bei der Sklera – sie ist biegsam/elastisch. Ein anhaltend erhöhter Augeninnendruck führt zu ihrer </a:t>
            </a:r>
            <a:r>
              <a:rPr lang="en-US" sz="1200">
                <a:solidFill>
                  <a:schemeClr val="dk1"/>
                </a:solidFill>
              </a:rPr>
              <a:t>Dehnung</a:t>
            </a:r>
            <a:r>
              <a:rPr b="0" i="0" lang="en-US" sz="1200" u="none" cap="none" strike="noStrike">
                <a:solidFill>
                  <a:schemeClr val="dk1"/>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lang="en-US" sz="1200">
                <a:solidFill>
                  <a:schemeClr val="dk1"/>
                </a:solidFill>
              </a:rPr>
              <a:t>Habb-Striae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--Vergrößerter Hornhautdurchmesser</a:t>
            </a:r>
            <a:endParaRPr/>
          </a:p>
        </p:txBody>
      </p:sp>
      <p:sp>
        <p:nvSpPr>
          <p:cNvPr id="1137" name="Google Shape;1137;p7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38" name="Google Shape;1138;p70"/>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139" name="Google Shape;1139;p7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140" name="Google Shape;1140;p7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6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10" name="Shape 18510"/>
        <p:cNvGrpSpPr/>
        <p:nvPr/>
      </p:nvGrpSpPr>
      <p:grpSpPr>
        <a:xfrm>
          <a:off x="0" y="0"/>
          <a:ext cx="0" cy="0"/>
          <a:chOff x="0" y="0"/>
          <a:chExt cx="0" cy="0"/>
        </a:xfrm>
      </p:grpSpPr>
      <p:sp>
        <p:nvSpPr>
          <p:cNvPr id="18511" name="Google Shape;18511;p66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512" name="Google Shape;18512;p664"/>
          <p:cNvSpPr txBox="1"/>
          <p:nvPr/>
        </p:nvSpPr>
        <p:spPr>
          <a:xfrm>
            <a:off x="381000" y="1644650"/>
            <a:ext cx="8153400" cy="15957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kann eine panokuläre Erkrankung sein, nicht nur eine Optikusneuropathie</a:t>
            </a:r>
            <a:endParaRPr/>
          </a:p>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Kriterien für ein kindliches Glaukom sind:</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 </a:t>
            </a:r>
            <a:r>
              <a:rPr lang="en-US" sz="1200">
                <a:solidFill>
                  <a:schemeClr val="dk1"/>
                </a:solidFill>
              </a:rPr>
              <a:t>Achsenlänge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--Veränderungen der Hornhaut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am Sehnervenkopf im Zusammenhang mit </a:t>
            </a:r>
            <a:r>
              <a:rPr lang="en-US" sz="1200">
                <a:solidFill>
                  <a:schemeClr val="dk1"/>
                </a:solidFill>
              </a:rPr>
              <a:t>vCDR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--Gesichtsfeldausfall</a:t>
            </a:r>
            <a:endParaRPr/>
          </a:p>
        </p:txBody>
      </p:sp>
      <p:sp>
        <p:nvSpPr>
          <p:cNvPr id="18513" name="Google Shape;18513;p66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514" name="Google Shape;18514;p664"/>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515" name="Google Shape;18515;p664"/>
          <p:cNvSpPr txBox="1"/>
          <p:nvPr/>
        </p:nvSpPr>
        <p:spPr>
          <a:xfrm>
            <a:off x="4905082" y="2819930"/>
            <a:ext cx="3079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Verdacht auf Glaukom </a:t>
            </a:r>
            <a:r>
              <a:rPr b="0" i="0" lang="en-US" sz="1200" u="none" cap="none" strike="noStrike">
                <a:solidFill>
                  <a:srgbClr val="0000FF"/>
                </a:solidFill>
                <a:latin typeface="Arial"/>
                <a:ea typeface="Arial"/>
                <a:cs typeface="Arial"/>
                <a:sym typeface="Arial"/>
              </a:rPr>
              <a:t>= 1</a:t>
            </a:r>
            <a:r>
              <a:rPr lang="en-US" sz="1200">
                <a:solidFill>
                  <a:srgbClr val="0000FF"/>
                </a:solidFill>
              </a:rPr>
              <a:t> </a:t>
            </a:r>
            <a:r>
              <a:rPr b="0" i="0" lang="en-US" sz="1200" u="none" cap="none" strike="noStrike">
                <a:solidFill>
                  <a:srgbClr val="0000FF"/>
                </a:solidFill>
                <a:latin typeface="Arial"/>
                <a:ea typeface="Arial"/>
                <a:cs typeface="Arial"/>
                <a:sym typeface="Arial"/>
              </a:rPr>
              <a:t>der folgenden</a:t>
            </a:r>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Glaukom </a:t>
            </a:r>
            <a:r>
              <a:rPr b="0" i="0" lang="en-US" sz="1200" u="none" cap="none" strike="noStrike">
                <a:solidFill>
                  <a:srgbClr val="0000FF"/>
                </a:solidFill>
                <a:latin typeface="Arial"/>
                <a:ea typeface="Arial"/>
                <a:cs typeface="Arial"/>
                <a:sym typeface="Arial"/>
              </a:rPr>
              <a:t>= 2 oder mehr dieser Merkmale</a:t>
            </a:r>
            <a:endParaRPr/>
          </a:p>
        </p:txBody>
      </p:sp>
      <p:sp>
        <p:nvSpPr>
          <p:cNvPr id="18516" name="Google Shape;18516;p664"/>
          <p:cNvSpPr/>
          <p:nvPr/>
        </p:nvSpPr>
        <p:spPr>
          <a:xfrm>
            <a:off x="4600282" y="2426230"/>
            <a:ext cx="304800" cy="1371600"/>
          </a:xfrm>
          <a:prstGeom prst="rightBrace">
            <a:avLst>
              <a:gd fmla="val 8333" name="adj1"/>
              <a:gd fmla="val 50000" name="adj2"/>
            </a:avLst>
          </a:prstGeom>
          <a:no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8517" name="Google Shape;18517;p664"/>
          <p:cNvSpPr/>
          <p:nvPr/>
        </p:nvSpPr>
        <p:spPr>
          <a:xfrm>
            <a:off x="5559484" y="3030656"/>
            <a:ext cx="228600" cy="239700"/>
          </a:xfrm>
          <a:prstGeom prst="rect">
            <a:avLst/>
          </a:prstGeom>
          <a:solidFill>
            <a:schemeClr val="accent1"/>
          </a:solidFill>
          <a:ln cap="flat" cmpd="sng" w="1905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18518" name="Google Shape;18518;p664"/>
          <p:cNvSpPr/>
          <p:nvPr/>
        </p:nvSpPr>
        <p:spPr>
          <a:xfrm>
            <a:off x="6517641" y="2793838"/>
            <a:ext cx="228600" cy="239700"/>
          </a:xfrm>
          <a:prstGeom prst="rect">
            <a:avLst/>
          </a:prstGeom>
          <a:solidFill>
            <a:schemeClr val="accent1"/>
          </a:solidFill>
          <a:ln cap="flat" cmpd="sng" w="1905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6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22" name="Shape 18522"/>
        <p:cNvGrpSpPr/>
        <p:nvPr/>
      </p:nvGrpSpPr>
      <p:grpSpPr>
        <a:xfrm>
          <a:off x="0" y="0"/>
          <a:ext cx="0" cy="0"/>
          <a:chOff x="0" y="0"/>
          <a:chExt cx="0" cy="0"/>
        </a:xfrm>
      </p:grpSpPr>
      <p:sp>
        <p:nvSpPr>
          <p:cNvPr id="18523" name="Google Shape;18523;p66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524" name="Google Shape;18524;p665"/>
          <p:cNvSpPr txBox="1"/>
          <p:nvPr/>
        </p:nvSpPr>
        <p:spPr>
          <a:xfrm>
            <a:off x="381000" y="1644650"/>
            <a:ext cx="8153400" cy="15957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kann eine panokulare Erkrankung sein, nicht nur eine Optikusneuropathie</a:t>
            </a:r>
            <a:endParaRPr/>
          </a:p>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Die Kriterien für ein kindliches Glaukom sind:</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--Erhöhter Augeninnendruck</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 </a:t>
            </a:r>
            <a:r>
              <a:rPr lang="en-US" sz="1200">
                <a:solidFill>
                  <a:schemeClr val="dk1"/>
                </a:solidFill>
              </a:rPr>
              <a:t>Achsenlänge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--Veränderungen der Hornhaut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--Befunde am Sehnervenkopf im Zusammenhang mit </a:t>
            </a:r>
            <a:r>
              <a:rPr lang="en-US" sz="1200">
                <a:solidFill>
                  <a:schemeClr val="dk1"/>
                </a:solidFill>
              </a:rPr>
              <a:t>vCDR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--Gesichtsfeldausfall</a:t>
            </a:r>
            <a:endParaRPr/>
          </a:p>
        </p:txBody>
      </p:sp>
      <p:sp>
        <p:nvSpPr>
          <p:cNvPr id="18525" name="Google Shape;18525;p66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526" name="Google Shape;18526;p665"/>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527" name="Google Shape;18527;p665"/>
          <p:cNvSpPr txBox="1"/>
          <p:nvPr/>
        </p:nvSpPr>
        <p:spPr>
          <a:xfrm>
            <a:off x="4905082" y="2819930"/>
            <a:ext cx="3079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Verdacht auf Glaukom </a:t>
            </a:r>
            <a:r>
              <a:rPr b="0" i="0" lang="en-US" sz="1200" u="none" cap="none" strike="noStrike">
                <a:solidFill>
                  <a:srgbClr val="0000FF"/>
                </a:solidFill>
                <a:latin typeface="Arial"/>
                <a:ea typeface="Arial"/>
                <a:cs typeface="Arial"/>
                <a:sym typeface="Arial"/>
              </a:rPr>
              <a:t>= 1</a:t>
            </a:r>
            <a:r>
              <a:rPr lang="en-US" sz="1200">
                <a:solidFill>
                  <a:srgbClr val="0000FF"/>
                </a:solidFill>
              </a:rPr>
              <a:t> </a:t>
            </a:r>
            <a:r>
              <a:rPr b="0" i="0" lang="en-US" sz="1200" u="none" cap="none" strike="noStrike">
                <a:solidFill>
                  <a:srgbClr val="0000FF"/>
                </a:solidFill>
                <a:latin typeface="Arial"/>
                <a:ea typeface="Arial"/>
                <a:cs typeface="Arial"/>
                <a:sym typeface="Arial"/>
              </a:rPr>
              <a:t>der folgenden</a:t>
            </a:r>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Glaukom </a:t>
            </a:r>
            <a:r>
              <a:rPr b="0" i="0" lang="en-US" sz="1200" u="none" cap="none" strike="noStrike">
                <a:solidFill>
                  <a:srgbClr val="0000FF"/>
                </a:solidFill>
                <a:latin typeface="Arial"/>
                <a:ea typeface="Arial"/>
                <a:cs typeface="Arial"/>
                <a:sym typeface="Arial"/>
              </a:rPr>
              <a:t>= 2 oder mehr dieser Merkmale</a:t>
            </a:r>
            <a:endParaRPr/>
          </a:p>
        </p:txBody>
      </p:sp>
      <p:sp>
        <p:nvSpPr>
          <p:cNvPr id="18528" name="Google Shape;18528;p665"/>
          <p:cNvSpPr/>
          <p:nvPr/>
        </p:nvSpPr>
        <p:spPr>
          <a:xfrm>
            <a:off x="4600282" y="2426230"/>
            <a:ext cx="304800" cy="1371600"/>
          </a:xfrm>
          <a:prstGeom prst="rightBrace">
            <a:avLst>
              <a:gd fmla="val 8333" name="adj1"/>
              <a:gd fmla="val 50000" name="adj2"/>
            </a:avLst>
          </a:prstGeom>
          <a:no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8529" name="Google Shape;18529;p665"/>
          <p:cNvSpPr/>
          <p:nvPr/>
        </p:nvSpPr>
        <p:spPr>
          <a:xfrm>
            <a:off x="5559484" y="3030656"/>
            <a:ext cx="228600" cy="239700"/>
          </a:xfrm>
          <a:prstGeom prst="rect">
            <a:avLst/>
          </a:prstGeom>
          <a:solidFill>
            <a:schemeClr val="accent1"/>
          </a:solidFill>
          <a:ln cap="flat" cmpd="sng" w="1905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18530" name="Google Shape;18530;p665"/>
          <p:cNvSpPr/>
          <p:nvPr/>
        </p:nvSpPr>
        <p:spPr>
          <a:xfrm>
            <a:off x="6517641" y="2793838"/>
            <a:ext cx="228600" cy="239700"/>
          </a:xfrm>
          <a:prstGeom prst="rect">
            <a:avLst/>
          </a:prstGeom>
          <a:solidFill>
            <a:schemeClr val="accent1"/>
          </a:solidFill>
          <a:ln cap="flat" cmpd="sng" w="1905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6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34" name="Shape 18534"/>
        <p:cNvGrpSpPr/>
        <p:nvPr/>
      </p:nvGrpSpPr>
      <p:grpSpPr>
        <a:xfrm>
          <a:off x="0" y="0"/>
          <a:ext cx="0" cy="0"/>
          <a:chOff x="0" y="0"/>
          <a:chExt cx="0" cy="0"/>
        </a:xfrm>
      </p:grpSpPr>
      <p:sp>
        <p:nvSpPr>
          <p:cNvPr id="18535" name="Google Shape;18535;p66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cxnSp>
        <p:nvCxnSpPr>
          <p:cNvPr id="18536" name="Google Shape;18536;p666"/>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537" name="Google Shape;18537;p66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538" name="Google Shape;18538;p66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539" name="Google Shape;18539;p66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540" name="Google Shape;18540;p666"/>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541" name="Google Shape;18541;p666"/>
          <p:cNvSpPr txBox="1"/>
          <p:nvPr/>
        </p:nvSpPr>
        <p:spPr>
          <a:xfrm>
            <a:off x="2124075" y="2000250"/>
            <a:ext cx="371475" cy="46196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542" name="Google Shape;18542;p666"/>
          <p:cNvSpPr txBox="1"/>
          <p:nvPr/>
        </p:nvSpPr>
        <p:spPr>
          <a:xfrm>
            <a:off x="5414963" y="2755900"/>
            <a:ext cx="373062" cy="46196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6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46" name="Shape 18546"/>
        <p:cNvGrpSpPr/>
        <p:nvPr/>
      </p:nvGrpSpPr>
      <p:grpSpPr>
        <a:xfrm>
          <a:off x="0" y="0"/>
          <a:ext cx="0" cy="0"/>
          <a:chOff x="0" y="0"/>
          <a:chExt cx="0" cy="0"/>
        </a:xfrm>
      </p:grpSpPr>
      <p:sp>
        <p:nvSpPr>
          <p:cNvPr id="18547" name="Google Shape;18547;p66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548" name="Google Shape;18548;p66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extLst>
                  <a:ext uri="http://customooxmlschemas.google.com/">
                    <go:slidesCustomData xmlns:go="http://customooxmlschemas.google.com/" textRoundtripDataId="120"/>
                  </a:ext>
                </a:extLst>
              </a:rPr>
              <a:t>Primär</a:t>
            </a:r>
            <a:endParaRPr/>
          </a:p>
        </p:txBody>
      </p:sp>
      <p:sp>
        <p:nvSpPr>
          <p:cNvPr id="18549" name="Google Shape;18549;p66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550" name="Google Shape;18550;p667"/>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551" name="Google Shape;18551;p66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552" name="Google Shape;18552;p66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553" name="Google Shape;18553;p66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554" name="Google Shape;18554;p667"/>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58" name="Shape 18558"/>
        <p:cNvGrpSpPr/>
        <p:nvPr/>
      </p:nvGrpSpPr>
      <p:grpSpPr>
        <a:xfrm>
          <a:off x="0" y="0"/>
          <a:ext cx="0" cy="0"/>
          <a:chOff x="0" y="0"/>
          <a:chExt cx="0" cy="0"/>
        </a:xfrm>
      </p:grpSpPr>
      <p:sp>
        <p:nvSpPr>
          <p:cNvPr id="18559" name="Google Shape;18559;p66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560" name="Google Shape;18560;p66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561" name="Google Shape;18561;p66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562" name="Google Shape;18562;p668"/>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563" name="Google Shape;18563;p66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cxnSp>
        <p:nvCxnSpPr>
          <p:cNvPr id="18564" name="Google Shape;18564;p668"/>
          <p:cNvCxnSpPr>
            <a:stCxn id="18560"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565" name="Google Shape;18565;p668"/>
          <p:cNvCxnSpPr>
            <a:stCxn id="18560"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566" name="Google Shape;18566;p66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567" name="Google Shape;18567;p66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568" name="Google Shape;18568;p668"/>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569" name="Google Shape;18569;p668"/>
          <p:cNvSpPr txBox="1"/>
          <p:nvPr/>
        </p:nvSpPr>
        <p:spPr>
          <a:xfrm>
            <a:off x="1139825" y="281781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570" name="Google Shape;18570;p668"/>
          <p:cNvSpPr txBox="1"/>
          <p:nvPr/>
        </p:nvSpPr>
        <p:spPr>
          <a:xfrm>
            <a:off x="2727325" y="279876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6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74" name="Shape 18574"/>
        <p:cNvGrpSpPr/>
        <p:nvPr/>
      </p:nvGrpSpPr>
      <p:grpSpPr>
        <a:xfrm>
          <a:off x="0" y="0"/>
          <a:ext cx="0" cy="0"/>
          <a:chOff x="0" y="0"/>
          <a:chExt cx="0" cy="0"/>
        </a:xfrm>
      </p:grpSpPr>
      <p:sp>
        <p:nvSpPr>
          <p:cNvPr id="18575" name="Google Shape;18575;p66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576" name="Google Shape;18576;p66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577" name="Google Shape;18577;p66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578" name="Google Shape;18578;p669"/>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579" name="Google Shape;18579;p66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580" name="Google Shape;18580;p66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581" name="Google Shape;18581;p66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582" name="Google Shape;18582;p669"/>
          <p:cNvCxnSpPr>
            <a:stCxn id="18576"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583" name="Google Shape;18583;p669"/>
          <p:cNvCxnSpPr>
            <a:stCxn id="18576"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584" name="Google Shape;18584;p66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585" name="Google Shape;18585;p66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586" name="Google Shape;18586;p669"/>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90" name="Shape 18590"/>
        <p:cNvGrpSpPr/>
        <p:nvPr/>
      </p:nvGrpSpPr>
      <p:grpSpPr>
        <a:xfrm>
          <a:off x="0" y="0"/>
          <a:ext cx="0" cy="0"/>
          <a:chOff x="0" y="0"/>
          <a:chExt cx="0" cy="0"/>
        </a:xfrm>
      </p:grpSpPr>
      <p:sp>
        <p:nvSpPr>
          <p:cNvPr id="18591" name="Google Shape;18591;p67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592" name="Google Shape;18592;p67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593" name="Google Shape;18593;p67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594" name="Google Shape;18594;p670"/>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595" name="Google Shape;18595;p67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596" name="Google Shape;18596;p67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597" name="Google Shape;18597;p67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598" name="Google Shape;18598;p670"/>
          <p:cNvCxnSpPr>
            <a:stCxn id="18592"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599" name="Google Shape;18599;p670"/>
          <p:cNvCxnSpPr>
            <a:stCxn id="18592"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600" name="Google Shape;18600;p670"/>
          <p:cNvSpPr txBox="1"/>
          <p:nvPr/>
        </p:nvSpPr>
        <p:spPr>
          <a:xfrm>
            <a:off x="552450" y="3238500"/>
            <a:ext cx="31750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601" name="Google Shape;18601;p670"/>
          <p:cNvSpPr txBox="1"/>
          <p:nvPr/>
        </p:nvSpPr>
        <p:spPr>
          <a:xfrm>
            <a:off x="565150" y="3671888"/>
            <a:ext cx="31750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cxnSp>
        <p:nvCxnSpPr>
          <p:cNvPr id="18602" name="Google Shape;18602;p670"/>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603" name="Google Shape;18603;p670"/>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604" name="Google Shape;18604;p670"/>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605" name="Google Shape;18605;p670"/>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606" name="Google Shape;18606;p67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607" name="Google Shape;18607;p67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608" name="Google Shape;18608;p670"/>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
        <p:nvSpPr>
          <p:cNvPr id="18609" name="Google Shape;18609;p670"/>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13" name="Shape 18613"/>
        <p:cNvGrpSpPr/>
        <p:nvPr/>
      </p:nvGrpSpPr>
      <p:grpSpPr>
        <a:xfrm>
          <a:off x="0" y="0"/>
          <a:ext cx="0" cy="0"/>
          <a:chOff x="0" y="0"/>
          <a:chExt cx="0" cy="0"/>
        </a:xfrm>
      </p:grpSpPr>
      <p:sp>
        <p:nvSpPr>
          <p:cNvPr id="18614" name="Google Shape;18614;p67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615" name="Google Shape;18615;p67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616" name="Google Shape;18616;p67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617" name="Google Shape;18617;p671"/>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618" name="Google Shape;18618;p67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619" name="Google Shape;18619;p67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620" name="Google Shape;18620;p67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621" name="Google Shape;18621;p671"/>
          <p:cNvCxnSpPr>
            <a:stCxn id="18615"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622" name="Google Shape;18622;p671"/>
          <p:cNvCxnSpPr>
            <a:stCxn id="18615"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623" name="Google Shape;18623;p67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8624" name="Google Shape;18624;p671"/>
          <p:cNvSpPr txBox="1"/>
          <p:nvPr/>
        </p:nvSpPr>
        <p:spPr>
          <a:xfrm>
            <a:off x="565150" y="3671900"/>
            <a:ext cx="1281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625" name="Google Shape;18625;p671"/>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626" name="Google Shape;18626;p671"/>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627" name="Google Shape;18627;p671"/>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628" name="Google Shape;18628;p671"/>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629" name="Google Shape;18629;p67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630" name="Google Shape;18630;p67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8631" name="Google Shape;18631;p67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632" name="Google Shape;18632;p671"/>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36" name="Shape 18636"/>
        <p:cNvGrpSpPr/>
        <p:nvPr/>
      </p:nvGrpSpPr>
      <p:grpSpPr>
        <a:xfrm>
          <a:off x="0" y="0"/>
          <a:ext cx="0" cy="0"/>
          <a:chOff x="0" y="0"/>
          <a:chExt cx="0" cy="0"/>
        </a:xfrm>
      </p:grpSpPr>
      <p:sp>
        <p:nvSpPr>
          <p:cNvPr id="18637" name="Google Shape;18637;p67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638" name="Google Shape;18638;p67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639" name="Google Shape;18639;p67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640" name="Google Shape;18640;p672"/>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641" name="Google Shape;18641;p67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642" name="Google Shape;18642;p67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643" name="Google Shape;18643;p67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644" name="Google Shape;18644;p672"/>
          <p:cNvCxnSpPr>
            <a:stCxn id="18638"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645" name="Google Shape;18645;p672"/>
          <p:cNvCxnSpPr>
            <a:stCxn id="18638"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cxnSp>
        <p:nvCxnSpPr>
          <p:cNvPr id="18646" name="Google Shape;18646;p672"/>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647" name="Google Shape;18647;p672"/>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648" name="Google Shape;18648;p672"/>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649" name="Google Shape;18649;p672"/>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650" name="Google Shape;18650;p67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651" name="Google Shape;18651;p67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652" name="Google Shape;18652;p672"/>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653" name="Google Shape;18653;p672"/>
          <p:cNvSpPr txBox="1"/>
          <p:nvPr/>
        </p:nvSpPr>
        <p:spPr>
          <a:xfrm>
            <a:off x="1549400" y="5929313"/>
            <a:ext cx="4630738"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Altersspanne, in der diese diagnostiziert werden können:</a:t>
            </a:r>
            <a:endParaRPr/>
          </a:p>
        </p:txBody>
      </p:sp>
      <p:sp>
        <p:nvSpPr>
          <p:cNvPr id="18654" name="Google Shape;18654;p672"/>
          <p:cNvSpPr txBox="1"/>
          <p:nvPr/>
        </p:nvSpPr>
        <p:spPr>
          <a:xfrm>
            <a:off x="552450" y="3238500"/>
            <a:ext cx="2144713"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Neugeborene</a:t>
            </a:r>
            <a:r>
              <a:rPr b="0" i="0" lang="en-US" sz="1200" u="none" cap="none" strike="noStrike">
                <a:solidFill>
                  <a:srgbClr val="0000FF"/>
                </a:solidFill>
                <a:latin typeface="Arial"/>
                <a:ea typeface="Arial"/>
                <a:cs typeface="Arial"/>
                <a:sym typeface="Arial"/>
              </a:rPr>
              <a:t>: &lt;1 Monat</a:t>
            </a:r>
            <a:endParaRPr/>
          </a:p>
        </p:txBody>
      </p:sp>
      <p:sp>
        <p:nvSpPr>
          <p:cNvPr id="18655" name="Google Shape;18655;p672"/>
          <p:cNvSpPr txBox="1"/>
          <p:nvPr/>
        </p:nvSpPr>
        <p:spPr>
          <a:xfrm>
            <a:off x="565150" y="3671888"/>
            <a:ext cx="2359025"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Kleinkindalter</a:t>
            </a:r>
            <a:r>
              <a:rPr b="0" i="0" lang="en-US" sz="1200" u="none" cap="none" strike="noStrike">
                <a:solidFill>
                  <a:srgbClr val="0000FF"/>
                </a:solidFill>
                <a:latin typeface="Arial"/>
                <a:ea typeface="Arial"/>
                <a:cs typeface="Arial"/>
                <a:sym typeface="Arial"/>
              </a:rPr>
              <a:t>: 1–24 Monate</a:t>
            </a:r>
            <a:endParaRPr/>
          </a:p>
        </p:txBody>
      </p:sp>
      <p:sp>
        <p:nvSpPr>
          <p:cNvPr id="18656" name="Google Shape;18656;p672"/>
          <p:cNvSpPr txBox="1"/>
          <p:nvPr/>
        </p:nvSpPr>
        <p:spPr>
          <a:xfrm>
            <a:off x="565150" y="4144963"/>
            <a:ext cx="34734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0000FF"/>
                </a:solidFill>
                <a:latin typeface="Arial"/>
                <a:ea typeface="Arial"/>
                <a:cs typeface="Arial"/>
                <a:sym typeface="Arial"/>
              </a:rPr>
              <a:t>Spät auftretend</a:t>
            </a:r>
            <a:r>
              <a:rPr b="0" i="0" lang="en-US" sz="1200" u="none" cap="none" strike="noStrike">
                <a:solidFill>
                  <a:srgbClr val="0000FF"/>
                </a:solidFill>
                <a:latin typeface="Arial"/>
                <a:ea typeface="Arial"/>
                <a:cs typeface="Arial"/>
                <a:sym typeface="Arial"/>
              </a:rPr>
              <a:t>: 24 Monate bis 4 Jahre</a:t>
            </a:r>
            <a:endParaRPr/>
          </a:p>
        </p:txBody>
      </p:sp>
      <p:sp>
        <p:nvSpPr>
          <p:cNvPr id="18657" name="Google Shape;18657;p672"/>
          <p:cNvSpPr/>
          <p:nvPr/>
        </p:nvSpPr>
        <p:spPr>
          <a:xfrm>
            <a:off x="3883025" y="3213100"/>
            <a:ext cx="395288" cy="1271588"/>
          </a:xfrm>
          <a:prstGeom prst="rightBrace">
            <a:avLst>
              <a:gd fmla="val 8333" name="adj1"/>
              <a:gd fmla="val 50000" name="adj2"/>
            </a:avLst>
          </a:prstGeom>
          <a:noFill/>
          <a:ln cap="flat" cmpd="sng" w="19050">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8658" name="Google Shape;18658;p672"/>
          <p:cNvSpPr/>
          <p:nvPr/>
        </p:nvSpPr>
        <p:spPr>
          <a:xfrm>
            <a:off x="1695450" y="3284538"/>
            <a:ext cx="912813" cy="274637"/>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18659" name="Google Shape;18659;p672"/>
          <p:cNvSpPr/>
          <p:nvPr/>
        </p:nvSpPr>
        <p:spPr>
          <a:xfrm>
            <a:off x="1611313" y="3727450"/>
            <a:ext cx="1255712" cy="274638"/>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18660" name="Google Shape;18660;p672"/>
          <p:cNvSpPr/>
          <p:nvPr/>
        </p:nvSpPr>
        <p:spPr>
          <a:xfrm>
            <a:off x="1855788" y="4162425"/>
            <a:ext cx="2047875" cy="274638"/>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18661" name="Google Shape;18661;p672"/>
          <p:cNvSpPr/>
          <p:nvPr/>
        </p:nvSpPr>
        <p:spPr>
          <a:xfrm rot="-5400000">
            <a:off x="3582194" y="4498182"/>
            <a:ext cx="2209800" cy="652462"/>
          </a:xfrm>
          <a:prstGeom prst="bentUpArrow">
            <a:avLst>
              <a:gd fmla="val 20034" name="adj1"/>
              <a:gd fmla="val 18048" name="adj2"/>
              <a:gd fmla="val 25000" name="adj3"/>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6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65" name="Shape 18665"/>
        <p:cNvGrpSpPr/>
        <p:nvPr/>
      </p:nvGrpSpPr>
      <p:grpSpPr>
        <a:xfrm>
          <a:off x="0" y="0"/>
          <a:ext cx="0" cy="0"/>
          <a:chOff x="0" y="0"/>
          <a:chExt cx="0" cy="0"/>
        </a:xfrm>
      </p:grpSpPr>
      <p:sp>
        <p:nvSpPr>
          <p:cNvPr id="18666" name="Google Shape;18666;p67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667" name="Google Shape;18667;p67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668" name="Google Shape;18668;p67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669" name="Google Shape;18669;p673"/>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670" name="Google Shape;18670;p67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671" name="Google Shape;18671;p67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672" name="Google Shape;18672;p67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673" name="Google Shape;18673;p673"/>
          <p:cNvCxnSpPr>
            <a:stCxn id="18667"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674" name="Google Shape;18674;p673"/>
          <p:cNvCxnSpPr>
            <a:stCxn id="18667"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cxnSp>
        <p:nvCxnSpPr>
          <p:cNvPr id="18675" name="Google Shape;18675;p673"/>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676" name="Google Shape;18676;p673"/>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677" name="Google Shape;18677;p673"/>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678" name="Google Shape;18678;p673"/>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679" name="Google Shape;18679;p67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680" name="Google Shape;18680;p67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681" name="Google Shape;18681;p673"/>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682" name="Google Shape;18682;p673"/>
          <p:cNvSpPr txBox="1"/>
          <p:nvPr/>
        </p:nvSpPr>
        <p:spPr>
          <a:xfrm>
            <a:off x="1549400" y="5929313"/>
            <a:ext cx="4630738"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Altersspanne, in der diese diagnostiziert werden können:</a:t>
            </a:r>
            <a:endParaRPr/>
          </a:p>
        </p:txBody>
      </p:sp>
      <p:sp>
        <p:nvSpPr>
          <p:cNvPr id="18683" name="Google Shape;18683;p673"/>
          <p:cNvSpPr txBox="1"/>
          <p:nvPr/>
        </p:nvSpPr>
        <p:spPr>
          <a:xfrm>
            <a:off x="552450" y="3238500"/>
            <a:ext cx="2144713"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Neugeborene</a:t>
            </a:r>
            <a:r>
              <a:rPr b="0" i="0" lang="en-US" sz="1200" u="none" cap="none" strike="noStrike">
                <a:solidFill>
                  <a:srgbClr val="0000FF"/>
                </a:solidFill>
                <a:latin typeface="Arial"/>
                <a:ea typeface="Arial"/>
                <a:cs typeface="Arial"/>
                <a:sym typeface="Arial"/>
              </a:rPr>
              <a:t>: &lt;1 Monat</a:t>
            </a:r>
            <a:endParaRPr/>
          </a:p>
        </p:txBody>
      </p:sp>
      <p:sp>
        <p:nvSpPr>
          <p:cNvPr id="18684" name="Google Shape;18684;p673"/>
          <p:cNvSpPr txBox="1"/>
          <p:nvPr/>
        </p:nvSpPr>
        <p:spPr>
          <a:xfrm>
            <a:off x="565150" y="3671888"/>
            <a:ext cx="2359025"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Kleinkindalter</a:t>
            </a:r>
            <a:r>
              <a:rPr b="0" i="0" lang="en-US" sz="1200" u="none" cap="none" strike="noStrike">
                <a:solidFill>
                  <a:srgbClr val="0000FF"/>
                </a:solidFill>
                <a:latin typeface="Arial"/>
                <a:ea typeface="Arial"/>
                <a:cs typeface="Arial"/>
                <a:sym typeface="Arial"/>
              </a:rPr>
              <a:t>: 1–24 Monate</a:t>
            </a:r>
            <a:endParaRPr/>
          </a:p>
        </p:txBody>
      </p:sp>
      <p:sp>
        <p:nvSpPr>
          <p:cNvPr id="18685" name="Google Shape;18685;p673"/>
          <p:cNvSpPr txBox="1"/>
          <p:nvPr/>
        </p:nvSpPr>
        <p:spPr>
          <a:xfrm>
            <a:off x="565150" y="4144963"/>
            <a:ext cx="34734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0" lang="en-US" sz="1200" u="none" cap="none" strike="noStrike">
                <a:solidFill>
                  <a:srgbClr val="0000FF"/>
                </a:solidFill>
                <a:latin typeface="Arial"/>
                <a:ea typeface="Arial"/>
                <a:cs typeface="Arial"/>
                <a:sym typeface="Arial"/>
              </a:rPr>
              <a:t>Spät auftretend</a:t>
            </a:r>
            <a:r>
              <a:rPr b="0" i="0" lang="en-US" sz="1200" u="none" cap="none" strike="noStrike">
                <a:solidFill>
                  <a:srgbClr val="0000FF"/>
                </a:solidFill>
                <a:latin typeface="Arial"/>
                <a:ea typeface="Arial"/>
                <a:cs typeface="Arial"/>
                <a:sym typeface="Arial"/>
              </a:rPr>
              <a:t>: 24 Monate bis 4 Jahre</a:t>
            </a:r>
            <a:endParaRPr/>
          </a:p>
        </p:txBody>
      </p:sp>
      <p:sp>
        <p:nvSpPr>
          <p:cNvPr id="18686" name="Google Shape;18686;p673"/>
          <p:cNvSpPr/>
          <p:nvPr/>
        </p:nvSpPr>
        <p:spPr>
          <a:xfrm>
            <a:off x="3883025" y="3213100"/>
            <a:ext cx="395288" cy="1271588"/>
          </a:xfrm>
          <a:prstGeom prst="rightBrace">
            <a:avLst>
              <a:gd fmla="val 8333" name="adj1"/>
              <a:gd fmla="val 50000" name="adj2"/>
            </a:avLst>
          </a:prstGeom>
          <a:noFill/>
          <a:ln cap="flat" cmpd="sng" w="19050">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8687" name="Google Shape;18687;p673"/>
          <p:cNvSpPr/>
          <p:nvPr/>
        </p:nvSpPr>
        <p:spPr>
          <a:xfrm rot="-5400000">
            <a:off x="3582194" y="4498182"/>
            <a:ext cx="2209800" cy="652462"/>
          </a:xfrm>
          <a:prstGeom prst="bentUpArrow">
            <a:avLst>
              <a:gd fmla="val 20034" name="adj1"/>
              <a:gd fmla="val 18048" name="adj2"/>
              <a:gd fmla="val 25000" name="adj3"/>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sp>
        <p:nvSpPr>
          <p:cNvPr id="1145" name="Google Shape;1145;p7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pic>
        <p:nvPicPr>
          <p:cNvPr descr="Primary congenital glaucoma: for patients - Gene Vision" id="1146" name="Google Shape;1146;p71"/>
          <p:cNvPicPr preferRelativeResize="0"/>
          <p:nvPr/>
        </p:nvPicPr>
        <p:blipFill rotWithShape="1">
          <a:blip r:embed="rId3">
            <a:alphaModFix/>
          </a:blip>
          <a:srcRect b="0" l="0" r="0" t="0"/>
          <a:stretch/>
        </p:blipFill>
        <p:spPr>
          <a:xfrm>
            <a:off x="1282700" y="1931988"/>
            <a:ext cx="6578600" cy="2994025"/>
          </a:xfrm>
          <a:prstGeom prst="rect">
            <a:avLst/>
          </a:prstGeom>
          <a:noFill/>
          <a:ln>
            <a:noFill/>
          </a:ln>
        </p:spPr>
      </p:pic>
      <p:sp>
        <p:nvSpPr>
          <p:cNvPr id="1147" name="Google Shape;1147;p71"/>
          <p:cNvSpPr txBox="1"/>
          <p:nvPr/>
        </p:nvSpPr>
        <p:spPr>
          <a:xfrm>
            <a:off x="1933575" y="6057900"/>
            <a:ext cx="5276850" cy="368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Angeborenes Glaukom: Vergrößerter Hornhautdurchmesser</a:t>
            </a:r>
            <a:endParaRPr/>
          </a:p>
        </p:txBody>
      </p:sp>
      <p:sp>
        <p:nvSpPr>
          <p:cNvPr id="1148" name="Google Shape;1148;p71"/>
          <p:cNvSpPr txBox="1"/>
          <p:nvPr/>
        </p:nvSpPr>
        <p:spPr>
          <a:xfrm>
            <a:off x="3189288" y="228600"/>
            <a:ext cx="2765425" cy="40005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i="0" lang="en-US" sz="1200" u="none" cap="none" strike="noStrike">
                <a:solidFill>
                  <a:schemeClr val="dk1"/>
                </a:solidFill>
                <a:latin typeface="Arial"/>
                <a:ea typeface="Arial"/>
                <a:cs typeface="Arial"/>
                <a:sym typeface="Arial"/>
              </a:rPr>
              <a:t>Glaukom im Kindesalter</a:t>
            </a:r>
            <a:endParaRPr/>
          </a:p>
        </p:txBody>
      </p:sp>
    </p:spTree>
  </p:cSld>
  <p:clrMapOvr>
    <a:masterClrMapping/>
  </p:clrMapOvr>
</p:sld>
</file>

<file path=ppt/slides/slide6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91" name="Shape 18691"/>
        <p:cNvGrpSpPr/>
        <p:nvPr/>
      </p:nvGrpSpPr>
      <p:grpSpPr>
        <a:xfrm>
          <a:off x="0" y="0"/>
          <a:ext cx="0" cy="0"/>
          <a:chOff x="0" y="0"/>
          <a:chExt cx="0" cy="0"/>
        </a:xfrm>
      </p:grpSpPr>
      <p:sp>
        <p:nvSpPr>
          <p:cNvPr id="18692" name="Google Shape;18692;p67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693" name="Google Shape;18693;p67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694" name="Google Shape;18694;p67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695" name="Google Shape;18695;p674"/>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696" name="Google Shape;18696;p67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697" name="Google Shape;18697;p67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698" name="Google Shape;18698;p674"/>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Juveniles Offenwinkelglaukom</a:t>
            </a:r>
            <a:endParaRPr/>
          </a:p>
        </p:txBody>
      </p:sp>
      <p:cxnSp>
        <p:nvCxnSpPr>
          <p:cNvPr id="18699" name="Google Shape;18699;p674"/>
          <p:cNvCxnSpPr>
            <a:stCxn id="18693"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700" name="Google Shape;18700;p674"/>
          <p:cNvCxnSpPr>
            <a:stCxn id="18693"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701" name="Google Shape;18701;p674"/>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8702" name="Google Shape;18702;p674"/>
          <p:cNvSpPr txBox="1"/>
          <p:nvPr/>
        </p:nvSpPr>
        <p:spPr>
          <a:xfrm>
            <a:off x="565150" y="3671900"/>
            <a:ext cx="1617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703" name="Google Shape;18703;p674"/>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704" name="Google Shape;18704;p674"/>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705" name="Google Shape;18705;p674"/>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706" name="Google Shape;18706;p674"/>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707" name="Google Shape;18707;p67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708" name="Google Shape;18708;p67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8709" name="Google Shape;18709;p67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710" name="Google Shape;18710;p674"/>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711" name="Google Shape;18711;p674"/>
          <p:cNvSpPr/>
          <p:nvPr/>
        </p:nvSpPr>
        <p:spPr>
          <a:xfrm>
            <a:off x="2951163" y="3167063"/>
            <a:ext cx="366712" cy="2700337"/>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712" name="Google Shape;18712;p674"/>
          <p:cNvSpPr txBox="1"/>
          <p:nvPr/>
        </p:nvSpPr>
        <p:spPr>
          <a:xfrm>
            <a:off x="1549400" y="5929313"/>
            <a:ext cx="5864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Das jüngste Alter, in dem ein </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diagnostiziert werden kann, beträgt 4 Jahre</a:t>
            </a:r>
            <a:endParaRPr/>
          </a:p>
        </p:txBody>
      </p:sp>
      <p:sp>
        <p:nvSpPr>
          <p:cNvPr id="18713" name="Google Shape;18713;p674"/>
          <p:cNvSpPr/>
          <p:nvPr/>
        </p:nvSpPr>
        <p:spPr>
          <a:xfrm>
            <a:off x="6597650" y="5959475"/>
            <a:ext cx="766763" cy="274638"/>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6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17" name="Shape 18717"/>
        <p:cNvGrpSpPr/>
        <p:nvPr/>
      </p:nvGrpSpPr>
      <p:grpSpPr>
        <a:xfrm>
          <a:off x="0" y="0"/>
          <a:ext cx="0" cy="0"/>
          <a:chOff x="0" y="0"/>
          <a:chExt cx="0" cy="0"/>
        </a:xfrm>
      </p:grpSpPr>
      <p:sp>
        <p:nvSpPr>
          <p:cNvPr id="18718" name="Google Shape;18718;p67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719" name="Google Shape;18719;p67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720" name="Google Shape;18720;p67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721" name="Google Shape;18721;p675"/>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722" name="Google Shape;18722;p67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723" name="Google Shape;18723;p67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724" name="Google Shape;18724;p675"/>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Juveniles Offenwinkelglaukom</a:t>
            </a:r>
            <a:endParaRPr/>
          </a:p>
        </p:txBody>
      </p:sp>
      <p:cxnSp>
        <p:nvCxnSpPr>
          <p:cNvPr id="18725" name="Google Shape;18725;p675"/>
          <p:cNvCxnSpPr>
            <a:stCxn id="18719"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726" name="Google Shape;18726;p675"/>
          <p:cNvCxnSpPr>
            <a:stCxn id="18719"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727" name="Google Shape;18727;p675"/>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8728" name="Google Shape;18728;p675"/>
          <p:cNvSpPr txBox="1"/>
          <p:nvPr/>
        </p:nvSpPr>
        <p:spPr>
          <a:xfrm>
            <a:off x="565150" y="3671900"/>
            <a:ext cx="1354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729" name="Google Shape;18729;p675"/>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730" name="Google Shape;18730;p675"/>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731" name="Google Shape;18731;p675"/>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732" name="Google Shape;18732;p675"/>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733" name="Google Shape;18733;p67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734" name="Google Shape;18734;p67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8735" name="Google Shape;18735;p67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736" name="Google Shape;18736;p675"/>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737" name="Google Shape;18737;p675"/>
          <p:cNvSpPr/>
          <p:nvPr/>
        </p:nvSpPr>
        <p:spPr>
          <a:xfrm>
            <a:off x="2951163" y="3167063"/>
            <a:ext cx="366712" cy="2700337"/>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738" name="Google Shape;18738;p675"/>
          <p:cNvSpPr txBox="1"/>
          <p:nvPr/>
        </p:nvSpPr>
        <p:spPr>
          <a:xfrm>
            <a:off x="1549400" y="5929313"/>
            <a:ext cx="5864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Das jüngste Alter, in dem ein </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diagnostiziert werden kann, beträgt 4 Jahre</a:t>
            </a:r>
            <a:endParaRPr/>
          </a:p>
        </p:txBody>
      </p:sp>
    </p:spTree>
  </p:cSld>
  <p:clrMapOvr>
    <a:masterClrMapping/>
  </p:clrMapOvr>
</p:sld>
</file>

<file path=ppt/slides/slide6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42" name="Shape 18742"/>
        <p:cNvGrpSpPr/>
        <p:nvPr/>
      </p:nvGrpSpPr>
      <p:grpSpPr>
        <a:xfrm>
          <a:off x="0" y="0"/>
          <a:ext cx="0" cy="0"/>
          <a:chOff x="0" y="0"/>
          <a:chExt cx="0" cy="0"/>
        </a:xfrm>
      </p:grpSpPr>
      <p:sp>
        <p:nvSpPr>
          <p:cNvPr id="18743" name="Google Shape;18743;p67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744" name="Google Shape;18744;p67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745" name="Google Shape;18745;p67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746" name="Google Shape;18746;p676"/>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747" name="Google Shape;18747;p67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748" name="Google Shape;18748;p67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749" name="Google Shape;18749;p676"/>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Juveniles Offenwinkelglaukom</a:t>
            </a:r>
            <a:endParaRPr/>
          </a:p>
        </p:txBody>
      </p:sp>
      <p:cxnSp>
        <p:nvCxnSpPr>
          <p:cNvPr id="18750" name="Google Shape;18750;p676"/>
          <p:cNvCxnSpPr>
            <a:stCxn id="18744"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751" name="Google Shape;18751;p676"/>
          <p:cNvCxnSpPr>
            <a:stCxn id="18744"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752" name="Google Shape;18752;p67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8753" name="Google Shape;18753;p676"/>
          <p:cNvSpPr txBox="1"/>
          <p:nvPr/>
        </p:nvSpPr>
        <p:spPr>
          <a:xfrm>
            <a:off x="565150" y="3671900"/>
            <a:ext cx="1533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754" name="Google Shape;18754;p676"/>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755" name="Google Shape;18755;p676"/>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756" name="Google Shape;18756;p676"/>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757" name="Google Shape;18757;p676"/>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758" name="Google Shape;18758;p67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759" name="Google Shape;18759;p67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8760" name="Google Shape;18760;p67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761" name="Google Shape;18761;p676"/>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762" name="Google Shape;18762;p676"/>
          <p:cNvSpPr/>
          <p:nvPr/>
        </p:nvSpPr>
        <p:spPr>
          <a:xfrm>
            <a:off x="2951163" y="3167063"/>
            <a:ext cx="366712" cy="2700337"/>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763" name="Google Shape;18763;p676"/>
          <p:cNvSpPr txBox="1"/>
          <p:nvPr/>
        </p:nvSpPr>
        <p:spPr>
          <a:xfrm>
            <a:off x="1549400" y="5929313"/>
            <a:ext cx="58641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Das jüngste Alter, in dem ein </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diagnostiziert werden kann, beträgt 4 Jahre</a:t>
            </a:r>
            <a:endParaRPr/>
          </a:p>
          <a:p>
            <a:pPr indent="0" lvl="0" marL="0" marR="0" rtl="0" algn="l">
              <a:spcBef>
                <a:spcPts val="0"/>
              </a:spcBef>
              <a:spcAft>
                <a:spcPts val="0"/>
              </a:spcAft>
              <a:buNone/>
            </a:pP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ist die kindliche Form des</a:t>
            </a:r>
            <a:r>
              <a:rPr lang="en-US" sz="1200">
                <a:solidFill>
                  <a:schemeClr val="dk1"/>
                </a:solidFill>
              </a:rPr>
              <a:t> </a:t>
            </a:r>
            <a:r>
              <a:rPr lang="en-US" sz="1200">
                <a:solidFill>
                  <a:schemeClr val="dk1"/>
                </a:solidFill>
                <a:extLst>
                  <a:ext uri="http://customooxmlschemas.google.com/">
                    <go:slidesCustomData xmlns:go="http://customooxmlschemas.google.com/" textRoundtripDataId="121"/>
                  </a:ext>
                </a:extLst>
              </a:rPr>
              <a:t>POWG</a:t>
            </a:r>
            <a:r>
              <a:rPr b="0" i="0" lang="en-US" sz="1200" u="none" cap="none" strike="noStrike">
                <a:solidFill>
                  <a:schemeClr val="dk1"/>
                </a:solidFill>
                <a:latin typeface="Arial"/>
                <a:ea typeface="Arial"/>
                <a:cs typeface="Arial"/>
                <a:sym typeface="Arial"/>
              </a:rPr>
              <a:t>.</a:t>
            </a:r>
            <a:endParaRPr/>
          </a:p>
        </p:txBody>
      </p:sp>
      <p:sp>
        <p:nvSpPr>
          <p:cNvPr id="18764" name="Google Shape;18764;p676"/>
          <p:cNvSpPr/>
          <p:nvPr/>
        </p:nvSpPr>
        <p:spPr>
          <a:xfrm>
            <a:off x="5313713" y="6234588"/>
            <a:ext cx="766800" cy="2745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6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68" name="Shape 18768"/>
        <p:cNvGrpSpPr/>
        <p:nvPr/>
      </p:nvGrpSpPr>
      <p:grpSpPr>
        <a:xfrm>
          <a:off x="0" y="0"/>
          <a:ext cx="0" cy="0"/>
          <a:chOff x="0" y="0"/>
          <a:chExt cx="0" cy="0"/>
        </a:xfrm>
      </p:grpSpPr>
      <p:sp>
        <p:nvSpPr>
          <p:cNvPr id="18769" name="Google Shape;18769;p67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770" name="Google Shape;18770;p67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771" name="Google Shape;18771;p67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772" name="Google Shape;18772;p677"/>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773" name="Google Shape;18773;p67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774" name="Google Shape;18774;p67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775" name="Google Shape;18775;p677"/>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Juveniles Offenwinkelglaukom</a:t>
            </a:r>
            <a:endParaRPr/>
          </a:p>
        </p:txBody>
      </p:sp>
      <p:cxnSp>
        <p:nvCxnSpPr>
          <p:cNvPr id="18776" name="Google Shape;18776;p677"/>
          <p:cNvCxnSpPr>
            <a:stCxn id="18770"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777" name="Google Shape;18777;p677"/>
          <p:cNvCxnSpPr>
            <a:stCxn id="18770"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778" name="Google Shape;18778;p677"/>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8779" name="Google Shape;18779;p677"/>
          <p:cNvSpPr txBox="1"/>
          <p:nvPr/>
        </p:nvSpPr>
        <p:spPr>
          <a:xfrm>
            <a:off x="565150" y="3671900"/>
            <a:ext cx="12693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780" name="Google Shape;18780;p677"/>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781" name="Google Shape;18781;p677"/>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782" name="Google Shape;18782;p677"/>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783" name="Google Shape;18783;p677"/>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784" name="Google Shape;18784;p67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785" name="Google Shape;18785;p67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8786" name="Google Shape;18786;p67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787" name="Google Shape;18787;p677"/>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788" name="Google Shape;18788;p677"/>
          <p:cNvSpPr/>
          <p:nvPr/>
        </p:nvSpPr>
        <p:spPr>
          <a:xfrm>
            <a:off x="2951163" y="3167063"/>
            <a:ext cx="366712" cy="2700337"/>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8789" name="Google Shape;18789;p677"/>
          <p:cNvSpPr txBox="1"/>
          <p:nvPr/>
        </p:nvSpPr>
        <p:spPr>
          <a:xfrm>
            <a:off x="1549400" y="5929313"/>
            <a:ext cx="58641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Das jüngste Alter, in dem ein </a:t>
            </a:r>
            <a:r>
              <a:rPr lang="en-US" sz="1200">
                <a:solidFill>
                  <a:srgbClr val="0000FF"/>
                </a:solidFill>
              </a:rPr>
              <a:t>Juveniles Offenwinkelglaukom</a:t>
            </a:r>
            <a:r>
              <a:rPr b="0" i="0" lang="en-US" sz="1200" u="none" cap="none" strike="noStrike">
                <a:solidFill>
                  <a:srgbClr val="0000FF"/>
                </a:solidFill>
                <a:latin typeface="Arial"/>
                <a:ea typeface="Arial"/>
                <a:cs typeface="Arial"/>
                <a:sym typeface="Arial"/>
              </a:rPr>
              <a:t> diagnostiziert werden kann, beträgt 4 Jahre</a:t>
            </a:r>
            <a:endParaRPr/>
          </a:p>
          <a:p>
            <a:pPr indent="0" lvl="0" marL="0" marR="0" rtl="0" algn="l">
              <a:spcBef>
                <a:spcPts val="0"/>
              </a:spcBef>
              <a:spcAft>
                <a:spcPts val="0"/>
              </a:spcAft>
              <a:buNone/>
            </a:pPr>
            <a:r>
              <a:rPr lang="en-US" sz="1200">
                <a:solidFill>
                  <a:schemeClr val="dk1"/>
                </a:solidFill>
              </a:rPr>
              <a:t>Juveniles Offenwinkelglaukom</a:t>
            </a:r>
            <a:r>
              <a:rPr b="0" i="0" lang="en-US" sz="1200" u="none" cap="none" strike="noStrike">
                <a:solidFill>
                  <a:schemeClr val="dk1"/>
                </a:solidFill>
                <a:latin typeface="Arial"/>
                <a:ea typeface="Arial"/>
                <a:cs typeface="Arial"/>
                <a:sym typeface="Arial"/>
              </a:rPr>
              <a:t> ist die kindliche Form des</a:t>
            </a:r>
            <a:r>
              <a:rPr lang="en-US" sz="1200">
                <a:solidFill>
                  <a:schemeClr val="dk1"/>
                </a:solidFill>
              </a:rPr>
              <a:t> </a:t>
            </a:r>
            <a:r>
              <a:rPr lang="en-US" sz="1200">
                <a:solidFill>
                  <a:schemeClr val="dk1"/>
                </a:solidFill>
              </a:rPr>
              <a:t>POWG</a:t>
            </a:r>
            <a:r>
              <a:rPr b="0" i="0"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6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93" name="Shape 18793"/>
        <p:cNvGrpSpPr/>
        <p:nvPr/>
      </p:nvGrpSpPr>
      <p:grpSpPr>
        <a:xfrm>
          <a:off x="0" y="0"/>
          <a:ext cx="0" cy="0"/>
          <a:chOff x="0" y="0"/>
          <a:chExt cx="0" cy="0"/>
        </a:xfrm>
      </p:grpSpPr>
      <p:sp>
        <p:nvSpPr>
          <p:cNvPr id="18794" name="Google Shape;18794;p67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795" name="Google Shape;18795;p67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796" name="Google Shape;18796;p67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797" name="Google Shape;18797;p678"/>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798" name="Google Shape;18798;p67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799" name="Google Shape;18799;p67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800" name="Google Shape;18800;p67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801" name="Google Shape;18801;p678"/>
          <p:cNvCxnSpPr>
            <a:stCxn id="18795"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802" name="Google Shape;18802;p678"/>
          <p:cNvCxnSpPr>
            <a:stCxn id="18795"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803" name="Google Shape;18803;p67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Neugeborene</a:t>
            </a:r>
            <a:endParaRPr/>
          </a:p>
        </p:txBody>
      </p:sp>
      <p:sp>
        <p:nvSpPr>
          <p:cNvPr id="18804" name="Google Shape;18804;p678"/>
          <p:cNvSpPr txBox="1"/>
          <p:nvPr/>
        </p:nvSpPr>
        <p:spPr>
          <a:xfrm>
            <a:off x="565150" y="3671900"/>
            <a:ext cx="125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805" name="Google Shape;18805;p678"/>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806" name="Google Shape;18806;p678"/>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807" name="Google Shape;18807;p678"/>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808" name="Google Shape;18808;p678"/>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cxnSp>
        <p:nvCxnSpPr>
          <p:cNvPr id="18809" name="Google Shape;18809;p678"/>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8810" name="Google Shape;18810;p678"/>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cxnSp>
        <p:nvCxnSpPr>
          <p:cNvPr id="18811" name="Google Shape;18811;p67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8812" name="Google Shape;18812;p678"/>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8813" name="Google Shape;18813;p67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814" name="Google Shape;18814;p67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8815" name="Google Shape;18815;p67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816" name="Google Shape;18816;p678"/>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817" name="Google Shape;18817;p678"/>
          <p:cNvSpPr txBox="1"/>
          <p:nvPr/>
        </p:nvSpPr>
        <p:spPr>
          <a:xfrm>
            <a:off x="3495675" y="3694113"/>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818" name="Google Shape;18818;p678"/>
          <p:cNvSpPr txBox="1"/>
          <p:nvPr/>
        </p:nvSpPr>
        <p:spPr>
          <a:xfrm>
            <a:off x="5035550" y="3671888"/>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819" name="Google Shape;18819;p678"/>
          <p:cNvSpPr txBox="1"/>
          <p:nvPr/>
        </p:nvSpPr>
        <p:spPr>
          <a:xfrm>
            <a:off x="6467475" y="3679825"/>
            <a:ext cx="341313" cy="4016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820" name="Google Shape;18820;p678"/>
          <p:cNvSpPr txBox="1"/>
          <p:nvPr/>
        </p:nvSpPr>
        <p:spPr>
          <a:xfrm>
            <a:off x="8058150" y="3663950"/>
            <a:ext cx="341313" cy="4000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6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24" name="Shape 18824"/>
        <p:cNvGrpSpPr/>
        <p:nvPr/>
      </p:nvGrpSpPr>
      <p:grpSpPr>
        <a:xfrm>
          <a:off x="0" y="0"/>
          <a:ext cx="0" cy="0"/>
          <a:chOff x="0" y="0"/>
          <a:chExt cx="0" cy="0"/>
        </a:xfrm>
      </p:grpSpPr>
      <p:sp>
        <p:nvSpPr>
          <p:cNvPr id="18825" name="Google Shape;18825;p67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826" name="Google Shape;18826;p679"/>
          <p:cNvSpPr txBox="1"/>
          <p:nvPr/>
        </p:nvSpPr>
        <p:spPr>
          <a:xfrm>
            <a:off x="1603375" y="2016125"/>
            <a:ext cx="1157288"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Primar</a:t>
            </a:r>
            <a:endParaRPr/>
          </a:p>
        </p:txBody>
      </p:sp>
      <p:sp>
        <p:nvSpPr>
          <p:cNvPr id="18827" name="Google Shape;18827;p67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828" name="Google Shape;18828;p679"/>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829" name="Google Shape;18829;p67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830" name="Google Shape;18830;p67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831" name="Google Shape;18831;p67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832" name="Google Shape;18832;p679"/>
          <p:cNvCxnSpPr>
            <a:stCxn id="18826" idx="2"/>
          </p:cNvCxnSpPr>
          <p:nvPr/>
        </p:nvCxnSpPr>
        <p:spPr>
          <a:xfrm flipH="1">
            <a:off x="1562819" y="2446338"/>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833" name="Google Shape;18833;p679"/>
          <p:cNvCxnSpPr>
            <a:stCxn id="18826" idx="2"/>
          </p:cNvCxnSpPr>
          <p:nvPr/>
        </p:nvCxnSpPr>
        <p:spPr>
          <a:xfrm>
            <a:off x="2182019" y="2446338"/>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834" name="Google Shape;18834;p679"/>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Neugeborene</a:t>
            </a:r>
            <a:endParaRPr/>
          </a:p>
        </p:txBody>
      </p:sp>
      <p:sp>
        <p:nvSpPr>
          <p:cNvPr id="18835" name="Google Shape;18835;p67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836" name="Google Shape;18836;p679"/>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837" name="Google Shape;18837;p679"/>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838" name="Google Shape;18838;p679"/>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839" name="Google Shape;18839;p679"/>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840" name="Google Shape;18840;p67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8841" name="Google Shape;18841;p67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8842" name="Google Shape;18842;p679"/>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8843" name="Google Shape;18843;p679"/>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8844" name="Google Shape;18844;p67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8845" name="Google Shape;18845;p67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8846" name="Google Shape;18846;p679"/>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8847" name="Google Shape;18847;p67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848" name="Google Shape;18848;p67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8849" name="Google Shape;18849;p67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8850" name="Google Shape;18850;p67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851" name="Google Shape;18851;p679"/>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55" name="Shape 18855"/>
        <p:cNvGrpSpPr/>
        <p:nvPr/>
      </p:nvGrpSpPr>
      <p:grpSpPr>
        <a:xfrm>
          <a:off x="0" y="0"/>
          <a:ext cx="0" cy="0"/>
          <a:chOff x="0" y="0"/>
          <a:chExt cx="0" cy="0"/>
        </a:xfrm>
      </p:grpSpPr>
      <p:sp>
        <p:nvSpPr>
          <p:cNvPr id="18856" name="Google Shape;18856;p68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857" name="Google Shape;18857;p68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858" name="Google Shape;18858;p68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859" name="Google Shape;18859;p680"/>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860" name="Google Shape;18860;p68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861" name="Google Shape;18861;p68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862" name="Google Shape;18862;p680"/>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863" name="Google Shape;18863;p680"/>
          <p:cNvCxnSpPr>
            <a:stCxn id="18857"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864" name="Google Shape;18864;p680"/>
          <p:cNvCxnSpPr>
            <a:stCxn id="18857"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865" name="Google Shape;18865;p680"/>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8866" name="Google Shape;18866;p68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867" name="Google Shape;18867;p680"/>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868" name="Google Shape;18868;p680"/>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869" name="Google Shape;18869;p680"/>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870" name="Google Shape;18870;p680"/>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871" name="Google Shape;18871;p68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8872" name="Google Shape;18872;p68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8873" name="Google Shape;18873;p680"/>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8874" name="Google Shape;18874;p680"/>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8875" name="Google Shape;18875;p68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8876" name="Google Shape;18876;p68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8877" name="Google Shape;18877;p680"/>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8878" name="Google Shape;18878;p680"/>
          <p:cNvSpPr txBox="1"/>
          <p:nvPr/>
        </p:nvSpPr>
        <p:spPr>
          <a:xfrm>
            <a:off x="2608263" y="4694238"/>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879" name="Google Shape;18879;p680"/>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cxnSp>
        <p:nvCxnSpPr>
          <p:cNvPr id="18880" name="Google Shape;18880;p680"/>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8881" name="Google Shape;18881;p680"/>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8882" name="Google Shape;18882;p680"/>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8883" name="Google Shape;18883;p680"/>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18884" name="Google Shape;18884;p68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885" name="Google Shape;18885;p68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8886" name="Google Shape;18886;p68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8887" name="Google Shape;18887;p680"/>
          <p:cNvSpPr txBox="1"/>
          <p:nvPr/>
        </p:nvSpPr>
        <p:spPr>
          <a:xfrm>
            <a:off x="2608263" y="4333875"/>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8888" name="Google Shape;18888;p68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889" name="Google Shape;18889;p680"/>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93" name="Shape 18893"/>
        <p:cNvGrpSpPr/>
        <p:nvPr/>
      </p:nvGrpSpPr>
      <p:grpSpPr>
        <a:xfrm>
          <a:off x="0" y="0"/>
          <a:ext cx="0" cy="0"/>
          <a:chOff x="0" y="0"/>
          <a:chExt cx="0" cy="0"/>
        </a:xfrm>
      </p:grpSpPr>
      <p:sp>
        <p:nvSpPr>
          <p:cNvPr id="18894" name="Google Shape;18894;p68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895" name="Google Shape;18895;p68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896" name="Google Shape;18896;p68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897" name="Google Shape;18897;p681"/>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898" name="Google Shape;18898;p68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899" name="Google Shape;18899;p68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900" name="Google Shape;18900;p681"/>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901" name="Google Shape;18901;p681"/>
          <p:cNvCxnSpPr>
            <a:stCxn id="18895"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902" name="Google Shape;18902;p681"/>
          <p:cNvCxnSpPr>
            <a:stCxn id="18895"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903" name="Google Shape;18903;p68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8904" name="Google Shape;18904;p68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905" name="Google Shape;18905;p681"/>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906" name="Google Shape;18906;p681"/>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907" name="Google Shape;18907;p681"/>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908" name="Google Shape;18908;p681"/>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909" name="Google Shape;18909;p68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8910" name="Google Shape;18910;p68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22"/>
                  </a:ext>
                </a:extLst>
              </a:rPr>
              <a:t>Erworben</a:t>
            </a:r>
            <a:endParaRPr/>
          </a:p>
        </p:txBody>
      </p:sp>
      <p:cxnSp>
        <p:nvCxnSpPr>
          <p:cNvPr id="18911" name="Google Shape;18911;p681"/>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8912" name="Google Shape;18912;p681"/>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8913" name="Google Shape;18913;p68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8914" name="Google Shape;18914;p68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8915" name="Google Shape;18915;p681"/>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8916" name="Google Shape;18916;p68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8917" name="Google Shape;18917;p681"/>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8918" name="Google Shape;18918;p681"/>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8919" name="Google Shape;18919;p681"/>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8920" name="Google Shape;18920;p681"/>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8921" name="Google Shape;18921;p681"/>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18922" name="Google Shape;18922;p68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923" name="Google Shape;18923;p68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8924" name="Google Shape;18924;p68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8925" name="Google Shape;18925;p68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8926" name="Google Shape;18926;p68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927" name="Google Shape;18927;p681"/>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31" name="Shape 18931"/>
        <p:cNvGrpSpPr/>
        <p:nvPr/>
      </p:nvGrpSpPr>
      <p:grpSpPr>
        <a:xfrm>
          <a:off x="0" y="0"/>
          <a:ext cx="0" cy="0"/>
          <a:chOff x="0" y="0"/>
          <a:chExt cx="0" cy="0"/>
        </a:xfrm>
      </p:grpSpPr>
      <p:sp>
        <p:nvSpPr>
          <p:cNvPr id="18932" name="Google Shape;18932;p68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933" name="Google Shape;18933;p68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934" name="Google Shape;18934;p68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935" name="Google Shape;18935;p682"/>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936" name="Google Shape;18936;p68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937" name="Google Shape;18937;p68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938" name="Google Shape;18938;p682"/>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939" name="Google Shape;18939;p682"/>
          <p:cNvCxnSpPr>
            <a:stCxn id="18933"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940" name="Google Shape;18940;p682"/>
          <p:cNvCxnSpPr>
            <a:stCxn id="18933"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941" name="Google Shape;18941;p68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8942" name="Google Shape;18942;p68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943" name="Google Shape;18943;p682"/>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944" name="Google Shape;18944;p682"/>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945" name="Google Shape;18945;p682"/>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946" name="Google Shape;18946;p682"/>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947" name="Google Shape;18947;p68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8948" name="Google Shape;18948;p68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8949" name="Google Shape;18949;p682"/>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8950" name="Google Shape;18950;p682"/>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8951" name="Google Shape;18951;p68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8952" name="Google Shape;18952;p68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8953" name="Google Shape;18953;p682"/>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8954" name="Google Shape;18954;p682"/>
          <p:cNvSpPr txBox="1"/>
          <p:nvPr/>
        </p:nvSpPr>
        <p:spPr>
          <a:xfrm>
            <a:off x="2608263" y="4694238"/>
            <a:ext cx="160813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Peters-Anomalie</a:t>
            </a:r>
            <a:endParaRPr/>
          </a:p>
        </p:txBody>
      </p:sp>
      <p:sp>
        <p:nvSpPr>
          <p:cNvPr id="18955" name="Google Shape;18955;p682"/>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8956" name="Google Shape;18956;p682"/>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8957" name="Google Shape;18957;p682"/>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8958" name="Google Shape;18958;p682"/>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8959" name="Google Shape;18959;p682"/>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18960" name="Google Shape;18960;p68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8961" name="Google Shape;18961;p68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8962" name="Google Shape;18962;p68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8963" name="Google Shape;18963;p682"/>
          <p:cNvSpPr txBox="1"/>
          <p:nvPr/>
        </p:nvSpPr>
        <p:spPr>
          <a:xfrm>
            <a:off x="2608263" y="4333875"/>
            <a:ext cx="136048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A-R-Anomalie</a:t>
            </a:r>
            <a:endParaRPr/>
          </a:p>
        </p:txBody>
      </p:sp>
      <p:sp>
        <p:nvSpPr>
          <p:cNvPr id="18964" name="Google Shape;18964;p68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8965" name="Google Shape;18965;p682"/>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8966" name="Google Shape;18966;p682"/>
          <p:cNvSpPr txBox="1"/>
          <p:nvPr/>
        </p:nvSpPr>
        <p:spPr>
          <a:xfrm>
            <a:off x="1090613" y="5734050"/>
            <a:ext cx="5259300" cy="338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A-R und Peters sind beides Dysgenesien des </a:t>
            </a:r>
            <a:r>
              <a:rPr b="0" i="0" lang="en-US" sz="1200" u="none" cap="none" strike="noStrike">
                <a:solidFill>
                  <a:srgbClr val="0000FF"/>
                </a:solidFill>
                <a:latin typeface="Arial"/>
                <a:ea typeface="Arial"/>
                <a:cs typeface="Arial"/>
                <a:sym typeface="Arial"/>
              </a:rPr>
              <a:t>Vorderauges</a:t>
            </a:r>
            <a:r>
              <a:rPr b="0" i="0" lang="en-US" sz="1200" u="none" cap="none" strike="noStrike">
                <a:solidFill>
                  <a:srgbClr val="0000FF"/>
                </a:solidFill>
                <a:latin typeface="Arial"/>
                <a:ea typeface="Arial"/>
                <a:cs typeface="Arial"/>
                <a:sym typeface="Arial"/>
              </a:rPr>
              <a:t>.</a:t>
            </a:r>
            <a:endParaRPr/>
          </a:p>
        </p:txBody>
      </p:sp>
      <p:sp>
        <p:nvSpPr>
          <p:cNvPr id="18967" name="Google Shape;18967;p682"/>
          <p:cNvSpPr/>
          <p:nvPr/>
        </p:nvSpPr>
        <p:spPr>
          <a:xfrm>
            <a:off x="3427413" y="5762625"/>
            <a:ext cx="2716212" cy="27305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Drei Worte</a:t>
            </a:r>
            <a:endParaRPr/>
          </a:p>
        </p:txBody>
      </p:sp>
      <p:sp>
        <p:nvSpPr>
          <p:cNvPr id="18968" name="Google Shape;18968;p682"/>
          <p:cNvSpPr/>
          <p:nvPr/>
        </p:nvSpPr>
        <p:spPr>
          <a:xfrm>
            <a:off x="4046538" y="4333875"/>
            <a:ext cx="279400" cy="684213"/>
          </a:xfrm>
          <a:prstGeom prst="rightBrace">
            <a:avLst>
              <a:gd fmla="val 8333" name="adj1"/>
              <a:gd fmla="val 50000" name="adj2"/>
            </a:avLst>
          </a:prstGeom>
          <a:no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8969" name="Google Shape;18969;p682"/>
          <p:cNvSpPr/>
          <p:nvPr/>
        </p:nvSpPr>
        <p:spPr>
          <a:xfrm rot="-5400000">
            <a:off x="4158456" y="4768057"/>
            <a:ext cx="1089025" cy="652462"/>
          </a:xfrm>
          <a:prstGeom prst="bentUpArrow">
            <a:avLst>
              <a:gd fmla="val 20034" name="adj1"/>
              <a:gd fmla="val 18048" name="adj2"/>
              <a:gd fmla="val 25000" name="adj3"/>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6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73" name="Shape 18973"/>
        <p:cNvGrpSpPr/>
        <p:nvPr/>
      </p:nvGrpSpPr>
      <p:grpSpPr>
        <a:xfrm>
          <a:off x="0" y="0"/>
          <a:ext cx="0" cy="0"/>
          <a:chOff x="0" y="0"/>
          <a:chExt cx="0" cy="0"/>
        </a:xfrm>
      </p:grpSpPr>
      <p:sp>
        <p:nvSpPr>
          <p:cNvPr id="18974" name="Google Shape;18974;p68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8975" name="Google Shape;18975;p68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8976" name="Google Shape;18976;p68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8977" name="Google Shape;18977;p683"/>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8978" name="Google Shape;18978;p68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8979" name="Google Shape;18979;p68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8980" name="Google Shape;18980;p683"/>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8981" name="Google Shape;18981;p683"/>
          <p:cNvCxnSpPr>
            <a:stCxn id="18975"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8982" name="Google Shape;18982;p683"/>
          <p:cNvCxnSpPr>
            <a:stCxn id="18975"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8983" name="Google Shape;18983;p68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8984" name="Google Shape;18984;p68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8985" name="Google Shape;18985;p683"/>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8986" name="Google Shape;18986;p683"/>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8987" name="Google Shape;18987;p683"/>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8988" name="Google Shape;18988;p683"/>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8989" name="Google Shape;18989;p68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8990" name="Google Shape;18990;p68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8991" name="Google Shape;18991;p683"/>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8992" name="Google Shape;18992;p683"/>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8993" name="Google Shape;18993;p68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8994" name="Google Shape;18994;p68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8995" name="Google Shape;18995;p683"/>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8996" name="Google Shape;18996;p683"/>
          <p:cNvSpPr txBox="1"/>
          <p:nvPr/>
        </p:nvSpPr>
        <p:spPr>
          <a:xfrm>
            <a:off x="2608263" y="4694238"/>
            <a:ext cx="160813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Peters-Anomalie</a:t>
            </a:r>
            <a:endParaRPr/>
          </a:p>
        </p:txBody>
      </p:sp>
      <p:sp>
        <p:nvSpPr>
          <p:cNvPr id="18997" name="Google Shape;18997;p683"/>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8998" name="Google Shape;18998;p683"/>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8999" name="Google Shape;18999;p683"/>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000" name="Google Shape;19000;p683"/>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001" name="Google Shape;19001;p683"/>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19002" name="Google Shape;19002;p68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003" name="Google Shape;19003;p68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004" name="Google Shape;19004;p68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9005" name="Google Shape;19005;p683"/>
          <p:cNvSpPr txBox="1"/>
          <p:nvPr/>
        </p:nvSpPr>
        <p:spPr>
          <a:xfrm>
            <a:off x="2608263" y="4333875"/>
            <a:ext cx="136048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A-R-Anomalie</a:t>
            </a:r>
            <a:endParaRPr/>
          </a:p>
        </p:txBody>
      </p:sp>
      <p:sp>
        <p:nvSpPr>
          <p:cNvPr id="19006" name="Google Shape;19006;p68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007" name="Google Shape;19007;p683"/>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008" name="Google Shape;19008;p683"/>
          <p:cNvSpPr txBox="1"/>
          <p:nvPr/>
        </p:nvSpPr>
        <p:spPr>
          <a:xfrm>
            <a:off x="1090613" y="5734050"/>
            <a:ext cx="5259300" cy="338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A-R und Peters sind beides Dysgenesien des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123"/>
                  </a:ext>
                </a:extLst>
              </a:rPr>
              <a:t>Vorderauges</a:t>
            </a:r>
            <a:r>
              <a:rPr b="0" i="0" lang="en-US" sz="1200" u="none" cap="none" strike="noStrike">
                <a:solidFill>
                  <a:srgbClr val="0000FF"/>
                </a:solidFill>
                <a:latin typeface="Arial"/>
                <a:ea typeface="Arial"/>
                <a:cs typeface="Arial"/>
                <a:sym typeface="Arial"/>
              </a:rPr>
              <a:t>.</a:t>
            </a:r>
            <a:endParaRPr/>
          </a:p>
        </p:txBody>
      </p:sp>
      <p:sp>
        <p:nvSpPr>
          <p:cNvPr id="19009" name="Google Shape;19009;p683"/>
          <p:cNvSpPr/>
          <p:nvPr/>
        </p:nvSpPr>
        <p:spPr>
          <a:xfrm>
            <a:off x="4046538" y="4333875"/>
            <a:ext cx="279400" cy="684213"/>
          </a:xfrm>
          <a:prstGeom prst="rightBrace">
            <a:avLst>
              <a:gd fmla="val 8333" name="adj1"/>
              <a:gd fmla="val 50000" name="adj2"/>
            </a:avLst>
          </a:prstGeom>
          <a:no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010" name="Google Shape;19010;p683"/>
          <p:cNvSpPr/>
          <p:nvPr/>
        </p:nvSpPr>
        <p:spPr>
          <a:xfrm rot="-5400000">
            <a:off x="4158456" y="4768057"/>
            <a:ext cx="1089025" cy="652462"/>
          </a:xfrm>
          <a:prstGeom prst="bentUpArrow">
            <a:avLst>
              <a:gd fmla="val 20034" name="adj1"/>
              <a:gd fmla="val 18048" name="adj2"/>
              <a:gd fmla="val 25000" name="adj3"/>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2" name="Shape 1152"/>
        <p:cNvGrpSpPr/>
        <p:nvPr/>
      </p:nvGrpSpPr>
      <p:grpSpPr>
        <a:xfrm>
          <a:off x="0" y="0"/>
          <a:ext cx="0" cy="0"/>
          <a:chOff x="0" y="0"/>
          <a:chExt cx="0" cy="0"/>
        </a:xfrm>
      </p:grpSpPr>
      <p:sp>
        <p:nvSpPr>
          <p:cNvPr id="1153" name="Google Shape;1153;p7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154" name="Google Shape;1154;p7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55" name="Google Shape;1155;p72"/>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156" name="Google Shape;1156;p72"/>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157" name="Google Shape;1157;p72"/>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158" name="Google Shape;1158;p72"/>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159" name="Google Shape;1159;p72"/>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160" name="Google Shape;1160;p72"/>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Habb-Striae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--Vergrößerter Hornhautdurchmesser</a:t>
            </a:r>
            <a:endParaRPr/>
          </a:p>
        </p:txBody>
      </p:sp>
      <p:sp>
        <p:nvSpPr>
          <p:cNvPr id="1161" name="Google Shape;1161;p72"/>
          <p:cNvSpPr txBox="1"/>
          <p:nvPr/>
        </p:nvSpPr>
        <p:spPr>
          <a:xfrm>
            <a:off x="2787650" y="4360863"/>
            <a:ext cx="5775300" cy="9492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groß muss in diesem Zusammenhang der </a:t>
            </a:r>
            <a:r>
              <a:rPr i="1" lang="en-US" sz="1200">
                <a:solidFill>
                  <a:schemeClr val="dk1"/>
                </a:solidFill>
              </a:rPr>
              <a:t>Hornhautdurchmesser</a:t>
            </a:r>
            <a:r>
              <a:rPr b="0" i="1" lang="en-US" sz="1200" u="none" cap="none" strike="noStrike">
                <a:solidFill>
                  <a:schemeClr val="dk1"/>
                </a:solidFill>
                <a:latin typeface="Arial"/>
                <a:ea typeface="Arial"/>
                <a:cs typeface="Arial"/>
                <a:sym typeface="Arial"/>
              </a:rPr>
              <a:t> sein, um als erhöht zu gelten?</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--Wenn der </a:t>
            </a:r>
            <a:r>
              <a:rPr lang="en-US" sz="1200">
                <a:solidFill>
                  <a:srgbClr val="FFFF84"/>
                </a:solidFill>
              </a:rPr>
              <a:t>Hornhautdurchmesser</a:t>
            </a:r>
            <a:r>
              <a:rPr b="0" i="0" lang="en-US" sz="1200" u="none" cap="none" strike="noStrike">
                <a:solidFill>
                  <a:srgbClr val="FFFF84"/>
                </a:solidFill>
                <a:latin typeface="Arial"/>
                <a:ea typeface="Arial"/>
                <a:cs typeface="Arial"/>
                <a:sym typeface="Arial"/>
              </a:rPr>
              <a:t> &gt; 13 mm beträgt, gilt dies für Kinder </a:t>
            </a:r>
            <a:r>
              <a:rPr b="1" i="0" lang="en-US" sz="1200" u="none" cap="none" strike="noStrike">
                <a:solidFill>
                  <a:srgbClr val="FFFF84"/>
                </a:solidFill>
                <a:latin typeface="Arial"/>
                <a:ea typeface="Arial"/>
                <a:cs typeface="Arial"/>
                <a:sym typeface="Arial"/>
              </a:rPr>
              <a:t>jeden </a:t>
            </a:r>
            <a:r>
              <a:rPr b="0" i="0" lang="en-US" sz="1200" u="none" cap="none" strike="noStrike">
                <a:solidFill>
                  <a:srgbClr val="FFFF84"/>
                </a:solidFill>
                <a:latin typeface="Arial"/>
                <a:ea typeface="Arial"/>
                <a:cs typeface="Arial"/>
                <a:sym typeface="Arial"/>
              </a:rPr>
              <a:t>Alters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 Kindern im Alter von 1 bis 12 Monaten &gt; 12</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 Neugeborenen ≥ 11</a:t>
            </a:r>
            <a:endParaRPr/>
          </a:p>
        </p:txBody>
      </p:sp>
      <p:sp>
        <p:nvSpPr>
          <p:cNvPr id="1162" name="Google Shape;1162;p7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63" name="Google Shape;1163;p72"/>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164" name="Google Shape;1164;p7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165" name="Google Shape;1165;p7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6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14" name="Shape 19014"/>
        <p:cNvGrpSpPr/>
        <p:nvPr/>
      </p:nvGrpSpPr>
      <p:grpSpPr>
        <a:xfrm>
          <a:off x="0" y="0"/>
          <a:ext cx="0" cy="0"/>
          <a:chOff x="0" y="0"/>
          <a:chExt cx="0" cy="0"/>
        </a:xfrm>
      </p:grpSpPr>
      <p:sp>
        <p:nvSpPr>
          <p:cNvPr id="19015" name="Google Shape;19015;p68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016" name="Google Shape;19016;p68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017" name="Google Shape;19017;p68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018" name="Google Shape;19018;p684"/>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019" name="Google Shape;19019;p68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020" name="Google Shape;19020;p68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021" name="Google Shape;19021;p68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022" name="Google Shape;19022;p684"/>
          <p:cNvCxnSpPr>
            <a:stCxn id="19016"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023" name="Google Shape;19023;p684"/>
          <p:cNvCxnSpPr>
            <a:stCxn id="19016"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024" name="Google Shape;19024;p684"/>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025" name="Google Shape;19025;p68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026" name="Google Shape;19026;p684"/>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027" name="Google Shape;19027;p684"/>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028" name="Google Shape;19028;p684"/>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029" name="Google Shape;19029;p684"/>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030" name="Google Shape;19030;p68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031" name="Google Shape;19031;p68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032" name="Google Shape;19032;p684"/>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033" name="Google Shape;19033;p684"/>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034" name="Google Shape;19034;p68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035" name="Google Shape;19035;p68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036" name="Google Shape;19036;p684"/>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037" name="Google Shape;19037;p684"/>
          <p:cNvSpPr txBox="1"/>
          <p:nvPr/>
        </p:nvSpPr>
        <p:spPr>
          <a:xfrm>
            <a:off x="2608263" y="4694238"/>
            <a:ext cx="160813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Peters-Anomalie</a:t>
            </a:r>
            <a:endParaRPr/>
          </a:p>
        </p:txBody>
      </p:sp>
      <p:sp>
        <p:nvSpPr>
          <p:cNvPr id="19038" name="Google Shape;19038;p684"/>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039" name="Google Shape;19039;p684"/>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040" name="Google Shape;19040;p684"/>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041" name="Google Shape;19041;p684"/>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042" name="Google Shape;19042;p684"/>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19043" name="Google Shape;19043;p68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044" name="Google Shape;19044;p68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045" name="Google Shape;19045;p68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9046" name="Google Shape;19046;p684"/>
          <p:cNvSpPr txBox="1"/>
          <p:nvPr/>
        </p:nvSpPr>
        <p:spPr>
          <a:xfrm>
            <a:off x="2608263" y="4333875"/>
            <a:ext cx="136048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A-R-Anomalie</a:t>
            </a:r>
            <a:endParaRPr/>
          </a:p>
        </p:txBody>
      </p:sp>
      <p:sp>
        <p:nvSpPr>
          <p:cNvPr id="19047" name="Google Shape;19047;p68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048" name="Google Shape;19048;p684"/>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049" name="Google Shape;19049;p684"/>
          <p:cNvSpPr txBox="1"/>
          <p:nvPr/>
        </p:nvSpPr>
        <p:spPr>
          <a:xfrm>
            <a:off x="1090613" y="5734050"/>
            <a:ext cx="5259387" cy="83026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A-R und Peters sind beides Dysgenesien des vorderen Augenabschnitts.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 betrifft vor allem den peripheren Vorderaugenabschnitt, während Peters vor allem den zentralen betrifft.</a:t>
            </a:r>
            <a:endParaRPr/>
          </a:p>
        </p:txBody>
      </p:sp>
      <p:sp>
        <p:nvSpPr>
          <p:cNvPr id="19050" name="Google Shape;19050;p684"/>
          <p:cNvSpPr/>
          <p:nvPr/>
        </p:nvSpPr>
        <p:spPr>
          <a:xfrm>
            <a:off x="3406775" y="6008688"/>
            <a:ext cx="903288" cy="274637"/>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peripher </a:t>
            </a:r>
            <a:r>
              <a:rPr b="0" i="1" lang="en-US" sz="1200" u="none" cap="none" strike="noStrike">
                <a:solidFill>
                  <a:schemeClr val="dk1"/>
                </a:solidFill>
                <a:latin typeface="Arial"/>
                <a:ea typeface="Arial"/>
                <a:cs typeface="Arial"/>
                <a:sym typeface="Arial"/>
              </a:rPr>
              <a:t>vs. </a:t>
            </a:r>
            <a:r>
              <a:rPr b="0" i="0" lang="en-US" sz="1200" u="none" cap="none" strike="noStrike">
                <a:solidFill>
                  <a:schemeClr val="dk1"/>
                </a:solidFill>
                <a:latin typeface="Arial"/>
                <a:ea typeface="Arial"/>
                <a:cs typeface="Arial"/>
                <a:sym typeface="Arial"/>
              </a:rPr>
              <a:t>zentral</a:t>
            </a:r>
            <a:endParaRPr/>
          </a:p>
        </p:txBody>
      </p:sp>
      <p:sp>
        <p:nvSpPr>
          <p:cNvPr id="19051" name="Google Shape;19051;p684"/>
          <p:cNvSpPr/>
          <p:nvPr/>
        </p:nvSpPr>
        <p:spPr>
          <a:xfrm>
            <a:off x="4449763" y="6267450"/>
            <a:ext cx="903287" cy="274638"/>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peripher </a:t>
            </a:r>
            <a:r>
              <a:rPr b="0" i="1" lang="en-US" sz="1200" u="none" cap="none" strike="noStrike">
                <a:solidFill>
                  <a:schemeClr val="dk1"/>
                </a:solidFill>
                <a:latin typeface="Arial"/>
                <a:ea typeface="Arial"/>
                <a:cs typeface="Arial"/>
                <a:sym typeface="Arial"/>
              </a:rPr>
              <a:t>vs. </a:t>
            </a:r>
            <a:r>
              <a:rPr b="0" i="0" lang="en-US" sz="1200" u="none" cap="none" strike="noStrike">
                <a:solidFill>
                  <a:schemeClr val="dk1"/>
                </a:solidFill>
                <a:latin typeface="Arial"/>
                <a:ea typeface="Arial"/>
                <a:cs typeface="Arial"/>
                <a:sym typeface="Arial"/>
              </a:rPr>
              <a:t>zentral</a:t>
            </a:r>
            <a:endParaRPr/>
          </a:p>
        </p:txBody>
      </p:sp>
      <p:sp>
        <p:nvSpPr>
          <p:cNvPr id="19052" name="Google Shape;19052;p684"/>
          <p:cNvSpPr/>
          <p:nvPr/>
        </p:nvSpPr>
        <p:spPr>
          <a:xfrm>
            <a:off x="4046538" y="4333875"/>
            <a:ext cx="279400" cy="684213"/>
          </a:xfrm>
          <a:prstGeom prst="rightBrace">
            <a:avLst>
              <a:gd fmla="val 8333" name="adj1"/>
              <a:gd fmla="val 50000" name="adj2"/>
            </a:avLst>
          </a:prstGeom>
          <a:no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053" name="Google Shape;19053;p684"/>
          <p:cNvSpPr/>
          <p:nvPr/>
        </p:nvSpPr>
        <p:spPr>
          <a:xfrm rot="-5400000">
            <a:off x="4158456" y="4768057"/>
            <a:ext cx="1089025" cy="652462"/>
          </a:xfrm>
          <a:prstGeom prst="bentUpArrow">
            <a:avLst>
              <a:gd fmla="val 20034" name="adj1"/>
              <a:gd fmla="val 18048" name="adj2"/>
              <a:gd fmla="val 25000" name="adj3"/>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6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57" name="Shape 19057"/>
        <p:cNvGrpSpPr/>
        <p:nvPr/>
      </p:nvGrpSpPr>
      <p:grpSpPr>
        <a:xfrm>
          <a:off x="0" y="0"/>
          <a:ext cx="0" cy="0"/>
          <a:chOff x="0" y="0"/>
          <a:chExt cx="0" cy="0"/>
        </a:xfrm>
      </p:grpSpPr>
      <p:sp>
        <p:nvSpPr>
          <p:cNvPr id="19058" name="Google Shape;19058;p68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059" name="Google Shape;19059;p68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060" name="Google Shape;19060;p68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061" name="Google Shape;19061;p685"/>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062" name="Google Shape;19062;p68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063" name="Google Shape;19063;p68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064" name="Google Shape;19064;p68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065" name="Google Shape;19065;p685"/>
          <p:cNvCxnSpPr>
            <a:stCxn id="19059"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066" name="Google Shape;19066;p685"/>
          <p:cNvCxnSpPr>
            <a:stCxn id="19059"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067" name="Google Shape;19067;p685"/>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068" name="Google Shape;19068;p68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069" name="Google Shape;19069;p685"/>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070" name="Google Shape;19070;p685"/>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071" name="Google Shape;19071;p685"/>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072" name="Google Shape;19072;p685"/>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073" name="Google Shape;19073;p68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074" name="Google Shape;19074;p68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075" name="Google Shape;19075;p685"/>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076" name="Google Shape;19076;p685"/>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077" name="Google Shape;19077;p68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078" name="Google Shape;19078;p68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079" name="Google Shape;19079;p685"/>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080" name="Google Shape;19080;p685"/>
          <p:cNvSpPr txBox="1"/>
          <p:nvPr/>
        </p:nvSpPr>
        <p:spPr>
          <a:xfrm>
            <a:off x="2608263" y="4694238"/>
            <a:ext cx="160813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Peters-Anomalie</a:t>
            </a:r>
            <a:endParaRPr/>
          </a:p>
        </p:txBody>
      </p:sp>
      <p:sp>
        <p:nvSpPr>
          <p:cNvPr id="19081" name="Google Shape;19081;p685"/>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082" name="Google Shape;19082;p685"/>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083" name="Google Shape;19083;p685"/>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084" name="Google Shape;19084;p685"/>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085" name="Google Shape;19085;p685"/>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sp>
        <p:nvSpPr>
          <p:cNvPr id="19086" name="Google Shape;19086;p68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087" name="Google Shape;19087;p68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088" name="Google Shape;19088;p68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9089" name="Google Shape;19089;p685"/>
          <p:cNvSpPr txBox="1"/>
          <p:nvPr/>
        </p:nvSpPr>
        <p:spPr>
          <a:xfrm>
            <a:off x="2608263" y="4333875"/>
            <a:ext cx="1360487"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0000FF"/>
                </a:solidFill>
                <a:latin typeface="Arial"/>
                <a:ea typeface="Arial"/>
                <a:cs typeface="Arial"/>
                <a:sym typeface="Arial"/>
              </a:rPr>
              <a:t>A-R-Anomalie</a:t>
            </a:r>
            <a:endParaRPr/>
          </a:p>
        </p:txBody>
      </p:sp>
      <p:sp>
        <p:nvSpPr>
          <p:cNvPr id="19090" name="Google Shape;19090;p68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091" name="Google Shape;19091;p685"/>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092" name="Google Shape;19092;p685"/>
          <p:cNvSpPr txBox="1"/>
          <p:nvPr/>
        </p:nvSpPr>
        <p:spPr>
          <a:xfrm>
            <a:off x="1090613" y="5734050"/>
            <a:ext cx="5259387" cy="83026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A-R und Peters sind beides Dysgenesien des vorderen Augenabschnitts.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 betrifft vor allem den peripheren Vorderaugenabschnitt, während Peters vor allem den zentralen betrifft.</a:t>
            </a:r>
            <a:endParaRPr/>
          </a:p>
        </p:txBody>
      </p:sp>
      <p:sp>
        <p:nvSpPr>
          <p:cNvPr id="19093" name="Google Shape;19093;p685"/>
          <p:cNvSpPr/>
          <p:nvPr/>
        </p:nvSpPr>
        <p:spPr>
          <a:xfrm>
            <a:off x="4046538" y="4333875"/>
            <a:ext cx="279400" cy="684213"/>
          </a:xfrm>
          <a:prstGeom prst="rightBrace">
            <a:avLst>
              <a:gd fmla="val 8333" name="adj1"/>
              <a:gd fmla="val 50000" name="adj2"/>
            </a:avLst>
          </a:prstGeom>
          <a:noFill/>
          <a:ln cap="flat" cmpd="sng" w="9525">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094" name="Google Shape;19094;p685"/>
          <p:cNvSpPr/>
          <p:nvPr/>
        </p:nvSpPr>
        <p:spPr>
          <a:xfrm rot="-5400000">
            <a:off x="4158456" y="4768057"/>
            <a:ext cx="1089025" cy="652462"/>
          </a:xfrm>
          <a:prstGeom prst="bentUpArrow">
            <a:avLst>
              <a:gd fmla="val 20034" name="adj1"/>
              <a:gd fmla="val 18048" name="adj2"/>
              <a:gd fmla="val 25000" name="adj3"/>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6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98" name="Shape 19098"/>
        <p:cNvGrpSpPr/>
        <p:nvPr/>
      </p:nvGrpSpPr>
      <p:grpSpPr>
        <a:xfrm>
          <a:off x="0" y="0"/>
          <a:ext cx="0" cy="0"/>
          <a:chOff x="0" y="0"/>
          <a:chExt cx="0" cy="0"/>
        </a:xfrm>
      </p:grpSpPr>
      <p:sp>
        <p:nvSpPr>
          <p:cNvPr id="19099" name="Google Shape;19099;p68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100" name="Google Shape;19100;p68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101" name="Google Shape;19101;p68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102" name="Google Shape;19102;p686"/>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103" name="Google Shape;19103;p68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104" name="Google Shape;19104;p68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105" name="Google Shape;19105;p68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106" name="Google Shape;19106;p686"/>
          <p:cNvCxnSpPr>
            <a:stCxn id="19100"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107" name="Google Shape;19107;p686"/>
          <p:cNvCxnSpPr>
            <a:stCxn id="19100"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108" name="Google Shape;19108;p686"/>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109" name="Google Shape;19109;p68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110" name="Google Shape;19110;p686"/>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111" name="Google Shape;19111;p686"/>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112" name="Google Shape;19112;p686"/>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113" name="Google Shape;19113;p686"/>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114" name="Google Shape;19114;p68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115" name="Google Shape;19115;p68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116" name="Google Shape;19116;p686"/>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117" name="Google Shape;19117;p686"/>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118" name="Google Shape;19118;p68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119" name="Google Shape;19119;p68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120" name="Google Shape;19120;p686"/>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121" name="Google Shape;19121;p68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122" name="Google Shape;19122;p686"/>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123" name="Google Shape;19123;p686"/>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124" name="Google Shape;19124;p686"/>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125" name="Google Shape;19125;p686"/>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126" name="Google Shape;19126;p686"/>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127" name="Google Shape;19127;p68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128" name="Google Shape;19128;p686"/>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129" name="Google Shape;19129;p68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130" name="Google Shape;19130;p686"/>
          <p:cNvSpPr txBox="1"/>
          <p:nvPr/>
        </p:nvSpPr>
        <p:spPr>
          <a:xfrm>
            <a:off x="4806950" y="4718050"/>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131" name="Google Shape;19131;p68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132" name="Google Shape;19132;p68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9133" name="Google Shape;19133;p686"/>
          <p:cNvSpPr txBox="1"/>
          <p:nvPr/>
        </p:nvSpPr>
        <p:spPr>
          <a:xfrm>
            <a:off x="4797425" y="4370388"/>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cxnSp>
        <p:nvCxnSpPr>
          <p:cNvPr id="19134" name="Google Shape;19134;p686"/>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135" name="Google Shape;19135;p68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136" name="Google Shape;19136;p68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137" name="Google Shape;19137;p686"/>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41" name="Shape 19141"/>
        <p:cNvGrpSpPr/>
        <p:nvPr/>
      </p:nvGrpSpPr>
      <p:grpSpPr>
        <a:xfrm>
          <a:off x="0" y="0"/>
          <a:ext cx="0" cy="0"/>
          <a:chOff x="0" y="0"/>
          <a:chExt cx="0" cy="0"/>
        </a:xfrm>
      </p:grpSpPr>
      <p:sp>
        <p:nvSpPr>
          <p:cNvPr id="19142" name="Google Shape;19142;p68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143" name="Google Shape;19143;p68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144" name="Google Shape;19144;p68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145" name="Google Shape;19145;p687"/>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146" name="Google Shape;19146;p68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147" name="Google Shape;19147;p68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148" name="Google Shape;19148;p68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149" name="Google Shape;19149;p687"/>
          <p:cNvCxnSpPr>
            <a:stCxn id="19143"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150" name="Google Shape;19150;p687"/>
          <p:cNvCxnSpPr>
            <a:stCxn id="19143"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151" name="Google Shape;19151;p687"/>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152" name="Google Shape;19152;p68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153" name="Google Shape;19153;p687"/>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154" name="Google Shape;19154;p687"/>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155" name="Google Shape;19155;p687"/>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156" name="Google Shape;19156;p687"/>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157" name="Google Shape;19157;p68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158" name="Google Shape;19158;p68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159" name="Google Shape;19159;p687"/>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160" name="Google Shape;19160;p687"/>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161" name="Google Shape;19161;p68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162" name="Google Shape;19162;p68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163" name="Google Shape;19163;p687"/>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164" name="Google Shape;19164;p68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165" name="Google Shape;19165;p687"/>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166" name="Google Shape;19166;p687"/>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167" name="Google Shape;19167;p687"/>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168" name="Google Shape;19168;p687"/>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169" name="Google Shape;19169;p687"/>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170" name="Google Shape;19170;p68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171" name="Google Shape;19171;p687"/>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172" name="Google Shape;19172;p68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173" name="Google Shape;19173;p68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174" name="Google Shape;19174;p68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175" name="Google Shape;19175;p68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9176" name="Google Shape;19176;p68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Sturge-Weber</a:t>
            </a:r>
            <a:endParaRPr/>
          </a:p>
        </p:txBody>
      </p:sp>
      <p:cxnSp>
        <p:nvCxnSpPr>
          <p:cNvPr id="19177" name="Google Shape;19177;p687"/>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178" name="Google Shape;19178;p68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179" name="Google Shape;19179;p68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180" name="Google Shape;19180;p687"/>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84" name="Shape 19184"/>
        <p:cNvGrpSpPr/>
        <p:nvPr/>
      </p:nvGrpSpPr>
      <p:grpSpPr>
        <a:xfrm>
          <a:off x="0" y="0"/>
          <a:ext cx="0" cy="0"/>
          <a:chOff x="0" y="0"/>
          <a:chExt cx="0" cy="0"/>
        </a:xfrm>
      </p:grpSpPr>
      <p:sp>
        <p:nvSpPr>
          <p:cNvPr id="19185" name="Google Shape;19185;p68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186" name="Google Shape;19186;p68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187" name="Google Shape;19187;p68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188" name="Google Shape;19188;p688"/>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189" name="Google Shape;19189;p68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190" name="Google Shape;19190;p68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191" name="Google Shape;19191;p688"/>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192" name="Google Shape;19192;p688"/>
          <p:cNvCxnSpPr>
            <a:stCxn id="19186"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193" name="Google Shape;19193;p688"/>
          <p:cNvCxnSpPr>
            <a:stCxn id="19186"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194" name="Google Shape;19194;p688"/>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195" name="Google Shape;19195;p68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196" name="Google Shape;19196;p688"/>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197" name="Google Shape;19197;p688"/>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198" name="Google Shape;19198;p688"/>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199" name="Google Shape;19199;p688"/>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200" name="Google Shape;19200;p68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201" name="Google Shape;19201;p68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202" name="Google Shape;19202;p688"/>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203" name="Google Shape;19203;p688"/>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204" name="Google Shape;19204;p68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205" name="Google Shape;19205;p68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206" name="Google Shape;19206;p688"/>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207" name="Google Shape;19207;p68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208" name="Google Shape;19208;p688"/>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209" name="Google Shape;19209;p688"/>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210" name="Google Shape;19210;p688"/>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211" name="Google Shape;19211;p688"/>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212" name="Google Shape;19212;p688"/>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213" name="Google Shape;19213;p68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214" name="Google Shape;19214;p688"/>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215" name="Google Shape;19215;p68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216" name="Google Shape;19216;p68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217" name="Google Shape;19217;p68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218" name="Google Shape;19218;p68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9219" name="Google Shape;19219;p688"/>
          <p:cNvSpPr txBox="1"/>
          <p:nvPr/>
        </p:nvSpPr>
        <p:spPr>
          <a:xfrm>
            <a:off x="4797425" y="4370400"/>
            <a:ext cx="2200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 Sturge-Weber-Syndrom</a:t>
            </a:r>
            <a:endParaRPr/>
          </a:p>
        </p:txBody>
      </p:sp>
      <p:cxnSp>
        <p:nvCxnSpPr>
          <p:cNvPr id="19220" name="Google Shape;19220;p688"/>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221" name="Google Shape;19221;p68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222" name="Google Shape;19222;p68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223" name="Google Shape;19223;p688"/>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224" name="Google Shape;19224;p688"/>
          <p:cNvSpPr/>
          <p:nvPr/>
        </p:nvSpPr>
        <p:spPr>
          <a:xfrm>
            <a:off x="5189538" y="4657725"/>
            <a:ext cx="368300" cy="1323975"/>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9225" name="Google Shape;19225;p688"/>
          <p:cNvSpPr txBox="1"/>
          <p:nvPr/>
        </p:nvSpPr>
        <p:spPr>
          <a:xfrm>
            <a:off x="595313" y="5981700"/>
            <a:ext cx="7823200"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Glaukom bei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124"/>
                  </a:ext>
                </a:extLst>
              </a:rPr>
              <a:t>SWS</a:t>
            </a:r>
            <a:r>
              <a:rPr b="0" i="0" lang="en-US" sz="1200" u="none" cap="none" strike="noStrike">
                <a:solidFill>
                  <a:srgbClr val="0000FF"/>
                </a:solidFill>
                <a:latin typeface="Arial"/>
                <a:ea typeface="Arial"/>
                <a:cs typeface="Arial"/>
                <a:sym typeface="Arial"/>
              </a:rPr>
              <a:t> tritt in der Regel im Auge auf, das auf derselben Seite wie das klassische Feuermal liegt. </a:t>
            </a:r>
            <a:endParaRPr/>
          </a:p>
        </p:txBody>
      </p:sp>
      <p:sp>
        <p:nvSpPr>
          <p:cNvPr id="19226" name="Google Shape;19226;p688"/>
          <p:cNvSpPr/>
          <p:nvPr/>
        </p:nvSpPr>
        <p:spPr>
          <a:xfrm>
            <a:off x="4286250" y="6016625"/>
            <a:ext cx="823913"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ipsilateral vs. kontralateral</a:t>
            </a:r>
            <a:endParaRPr/>
          </a:p>
        </p:txBody>
      </p:sp>
      <p:sp>
        <p:nvSpPr>
          <p:cNvPr id="19227" name="Google Shape;19227;p688"/>
          <p:cNvSpPr/>
          <p:nvPr/>
        </p:nvSpPr>
        <p:spPr>
          <a:xfrm>
            <a:off x="6240463" y="5999163"/>
            <a:ext cx="1266825"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drei Wörter</a:t>
            </a:r>
            <a:endParaRPr/>
          </a:p>
        </p:txBody>
      </p:sp>
    </p:spTree>
  </p:cSld>
  <p:clrMapOvr>
    <a:masterClrMapping/>
  </p:clrMapOvr>
</p:sld>
</file>

<file path=ppt/slides/slide6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31" name="Shape 19231"/>
        <p:cNvGrpSpPr/>
        <p:nvPr/>
      </p:nvGrpSpPr>
      <p:grpSpPr>
        <a:xfrm>
          <a:off x="0" y="0"/>
          <a:ext cx="0" cy="0"/>
          <a:chOff x="0" y="0"/>
          <a:chExt cx="0" cy="0"/>
        </a:xfrm>
      </p:grpSpPr>
      <p:sp>
        <p:nvSpPr>
          <p:cNvPr id="19232" name="Google Shape;19232;p68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233" name="Google Shape;19233;p68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234" name="Google Shape;19234;p68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235" name="Google Shape;19235;p689"/>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236" name="Google Shape;19236;p68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237" name="Google Shape;19237;p68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238" name="Google Shape;19238;p689"/>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239" name="Google Shape;19239;p689"/>
          <p:cNvCxnSpPr>
            <a:stCxn id="19233"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240" name="Google Shape;19240;p689"/>
          <p:cNvCxnSpPr>
            <a:stCxn id="19233"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241" name="Google Shape;19241;p68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242" name="Google Shape;19242;p68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243" name="Google Shape;19243;p689"/>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244" name="Google Shape;19244;p689"/>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245" name="Google Shape;19245;p689"/>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246" name="Google Shape;19246;p689"/>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247" name="Google Shape;19247;p68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248" name="Google Shape;19248;p68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249" name="Google Shape;19249;p689"/>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250" name="Google Shape;19250;p689"/>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251" name="Google Shape;19251;p68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252" name="Google Shape;19252;p68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253" name="Google Shape;19253;p689"/>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254" name="Google Shape;19254;p68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255" name="Google Shape;19255;p689"/>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256" name="Google Shape;19256;p689"/>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257" name="Google Shape;19257;p689"/>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258" name="Google Shape;19258;p689"/>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259" name="Google Shape;19259;p689"/>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260" name="Google Shape;19260;p68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261" name="Google Shape;19261;p689"/>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262" name="Google Shape;19262;p68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263" name="Google Shape;19263;p68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264" name="Google Shape;19264;p68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265" name="Google Shape;19265;p68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9266" name="Google Shape;19266;p689"/>
          <p:cNvSpPr txBox="1"/>
          <p:nvPr/>
        </p:nvSpPr>
        <p:spPr>
          <a:xfrm>
            <a:off x="4797425" y="4370400"/>
            <a:ext cx="2305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 Sturge-Weber-Syndrom</a:t>
            </a:r>
            <a:endParaRPr/>
          </a:p>
        </p:txBody>
      </p:sp>
      <p:cxnSp>
        <p:nvCxnSpPr>
          <p:cNvPr id="19267" name="Google Shape;19267;p689"/>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268" name="Google Shape;19268;p68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269" name="Google Shape;19269;p68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270" name="Google Shape;19270;p689"/>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271" name="Google Shape;19271;p689"/>
          <p:cNvSpPr/>
          <p:nvPr/>
        </p:nvSpPr>
        <p:spPr>
          <a:xfrm>
            <a:off x="5189538" y="4657725"/>
            <a:ext cx="368300" cy="1323975"/>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9272" name="Google Shape;19272;p689"/>
          <p:cNvSpPr txBox="1"/>
          <p:nvPr/>
        </p:nvSpPr>
        <p:spPr>
          <a:xfrm>
            <a:off x="595313" y="5981700"/>
            <a:ext cx="7823200" cy="3079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Glaukom bei SWS tritt in der Regel in dem Auge auf, das auf derselben Seite liegt wie das klassische Feuermal. </a:t>
            </a:r>
            <a:endParaRPr/>
          </a:p>
        </p:txBody>
      </p:sp>
    </p:spTree>
  </p:cSld>
  <p:clrMapOvr>
    <a:masterClrMapping/>
  </p:clrMapOvr>
</p:sld>
</file>

<file path=ppt/slides/slide6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76" name="Shape 19276"/>
        <p:cNvGrpSpPr/>
        <p:nvPr/>
      </p:nvGrpSpPr>
      <p:grpSpPr>
        <a:xfrm>
          <a:off x="0" y="0"/>
          <a:ext cx="0" cy="0"/>
          <a:chOff x="0" y="0"/>
          <a:chExt cx="0" cy="0"/>
        </a:xfrm>
      </p:grpSpPr>
      <p:sp>
        <p:nvSpPr>
          <p:cNvPr id="19277" name="Google Shape;19277;p69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278" name="Google Shape;19278;p690"/>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279" name="Google Shape;19279;p690"/>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280" name="Google Shape;19280;p690"/>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281" name="Google Shape;19281;p690"/>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282" name="Google Shape;19282;p690"/>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283" name="Google Shape;19283;p690"/>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284" name="Google Shape;19284;p690"/>
          <p:cNvCxnSpPr>
            <a:stCxn id="19278"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285" name="Google Shape;19285;p690"/>
          <p:cNvCxnSpPr>
            <a:stCxn id="19278"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286" name="Google Shape;19286;p690"/>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287" name="Google Shape;19287;p690"/>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288" name="Google Shape;19288;p690"/>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289" name="Google Shape;19289;p690"/>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290" name="Google Shape;19290;p690"/>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291" name="Google Shape;19291;p690"/>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292" name="Google Shape;19292;p690"/>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293" name="Google Shape;19293;p690"/>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294" name="Google Shape;19294;p690"/>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295" name="Google Shape;19295;p690"/>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296" name="Google Shape;19296;p690"/>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297" name="Google Shape;19297;p690"/>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298" name="Google Shape;19298;p690"/>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299" name="Google Shape;19299;p690"/>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300" name="Google Shape;19300;p690"/>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301" name="Google Shape;19301;p690"/>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302" name="Google Shape;19302;p690"/>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303" name="Google Shape;19303;p690"/>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304" name="Google Shape;19304;p690"/>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305" name="Google Shape;19305;p690"/>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306" name="Google Shape;19306;p690"/>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307" name="Google Shape;19307;p690"/>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308" name="Google Shape;19308;p690"/>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309" name="Google Shape;19309;p690"/>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310" name="Google Shape;19310;p690"/>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cxnSp>
        <p:nvCxnSpPr>
          <p:cNvPr id="19311" name="Google Shape;19311;p690"/>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312" name="Google Shape;19312;p690"/>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313" name="Google Shape;19313;p69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314" name="Google Shape;19314;p690"/>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315" name="Google Shape;19315;p690"/>
          <p:cNvSpPr/>
          <p:nvPr/>
        </p:nvSpPr>
        <p:spPr>
          <a:xfrm>
            <a:off x="5189538" y="4657725"/>
            <a:ext cx="368300" cy="1323975"/>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9316" name="Google Shape;19316;p690"/>
          <p:cNvSpPr txBox="1"/>
          <p:nvPr/>
        </p:nvSpPr>
        <p:spPr>
          <a:xfrm>
            <a:off x="595313" y="5981700"/>
            <a:ext cx="7823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Glaukom bei SWS tritt in der Regel im Auge auf, das ipsilateral zum klassischen Feuermal liegt. </a:t>
            </a:r>
            <a:r>
              <a:rPr lang="en-US" sz="1200">
                <a:solidFill>
                  <a:schemeClr val="dk1"/>
                </a:solidFill>
              </a:rPr>
              <a:t>Der Fundus </a:t>
            </a:r>
            <a:r>
              <a:rPr lang="en-US" sz="1200">
                <a:solidFill>
                  <a:schemeClr val="dk1"/>
                </a:solidFill>
                <a:extLst>
                  <a:ext uri="http://customooxmlschemas.google.com/">
                    <go:slidesCustomData xmlns:go="http://customooxmlschemas.google.com/" textRoundtripDataId="125"/>
                  </a:ext>
                </a:extLst>
              </a:rPr>
              <a:t> </a:t>
            </a:r>
            <a:r>
              <a:rPr b="0" i="0" lang="en-US" sz="1200" u="none" cap="none" strike="noStrike">
                <a:solidFill>
                  <a:schemeClr val="dk1"/>
                </a:solidFill>
                <a:latin typeface="Arial"/>
                <a:ea typeface="Arial"/>
                <a:cs typeface="Arial"/>
                <a:sym typeface="Arial"/>
              </a:rPr>
              <a:t>zeigt ein kavernöses Aderhauthämangiom, das den klassischen „Tomatenketchup“-Fundus hervorruft. </a:t>
            </a:r>
            <a:endParaRPr b="0" i="0" sz="1400" u="none" cap="none" strike="noStrike">
              <a:solidFill>
                <a:srgbClr val="0000FF"/>
              </a:solidFill>
              <a:latin typeface="Arial"/>
              <a:ea typeface="Arial"/>
              <a:cs typeface="Arial"/>
              <a:sym typeface="Arial"/>
            </a:endParaRPr>
          </a:p>
        </p:txBody>
      </p:sp>
      <p:sp>
        <p:nvSpPr>
          <p:cNvPr id="19317" name="Google Shape;19317;p690"/>
          <p:cNvSpPr/>
          <p:nvPr/>
        </p:nvSpPr>
        <p:spPr>
          <a:xfrm>
            <a:off x="1360488" y="6235700"/>
            <a:ext cx="27432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drei Worte</a:t>
            </a:r>
            <a:endParaRPr/>
          </a:p>
        </p:txBody>
      </p:sp>
      <p:sp>
        <p:nvSpPr>
          <p:cNvPr id="19318" name="Google Shape;19318;p690"/>
          <p:cNvSpPr txBox="1"/>
          <p:nvPr/>
        </p:nvSpPr>
        <p:spPr>
          <a:xfrm>
            <a:off x="4797425" y="4370400"/>
            <a:ext cx="2305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 Sturge-Weber-Syndrom</a:t>
            </a:r>
            <a:endParaRPr/>
          </a:p>
        </p:txBody>
      </p:sp>
    </p:spTree>
  </p:cSld>
  <p:clrMapOvr>
    <a:masterClrMapping/>
  </p:clrMapOvr>
</p:sld>
</file>

<file path=ppt/slides/slide6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22" name="Shape 19322"/>
        <p:cNvGrpSpPr/>
        <p:nvPr/>
      </p:nvGrpSpPr>
      <p:grpSpPr>
        <a:xfrm>
          <a:off x="0" y="0"/>
          <a:ext cx="0" cy="0"/>
          <a:chOff x="0" y="0"/>
          <a:chExt cx="0" cy="0"/>
        </a:xfrm>
      </p:grpSpPr>
      <p:sp>
        <p:nvSpPr>
          <p:cNvPr id="19323" name="Google Shape;19323;p69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324" name="Google Shape;19324;p691"/>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325" name="Google Shape;19325;p691"/>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326" name="Google Shape;19326;p691"/>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327" name="Google Shape;19327;p691"/>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328" name="Google Shape;19328;p691"/>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329" name="Google Shape;19329;p691"/>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330" name="Google Shape;19330;p691"/>
          <p:cNvCxnSpPr>
            <a:stCxn id="19324"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331" name="Google Shape;19331;p691"/>
          <p:cNvCxnSpPr>
            <a:stCxn id="19324"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332" name="Google Shape;19332;p691"/>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333" name="Google Shape;19333;p691"/>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334" name="Google Shape;19334;p691"/>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335" name="Google Shape;19335;p691"/>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336" name="Google Shape;19336;p691"/>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337" name="Google Shape;19337;p691"/>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338" name="Google Shape;19338;p691"/>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339" name="Google Shape;19339;p691"/>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340" name="Google Shape;19340;p691"/>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341" name="Google Shape;19341;p691"/>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342" name="Google Shape;19342;p691"/>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343" name="Google Shape;19343;p691"/>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344" name="Google Shape;19344;p691"/>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345" name="Google Shape;19345;p691"/>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346" name="Google Shape;19346;p691"/>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347" name="Google Shape;19347;p691"/>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348" name="Google Shape;19348;p691"/>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349" name="Google Shape;19349;p691"/>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350" name="Google Shape;19350;p691"/>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351" name="Google Shape;19351;p691"/>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352" name="Google Shape;19352;p691"/>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353" name="Google Shape;19353;p691"/>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354" name="Google Shape;19354;p691"/>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355" name="Google Shape;19355;p691"/>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356" name="Google Shape;19356;p691"/>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cxnSp>
        <p:nvCxnSpPr>
          <p:cNvPr id="19357" name="Google Shape;19357;p691"/>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358" name="Google Shape;19358;p691"/>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359" name="Google Shape;19359;p69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360" name="Google Shape;19360;p691"/>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361" name="Google Shape;19361;p691"/>
          <p:cNvSpPr/>
          <p:nvPr/>
        </p:nvSpPr>
        <p:spPr>
          <a:xfrm>
            <a:off x="5189538" y="4657725"/>
            <a:ext cx="368300" cy="1323975"/>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9362" name="Google Shape;19362;p691"/>
          <p:cNvSpPr txBox="1"/>
          <p:nvPr/>
        </p:nvSpPr>
        <p:spPr>
          <a:xfrm>
            <a:off x="595313" y="5981700"/>
            <a:ext cx="78231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Glaukom bei SWS tritt in der Regel im Auge auf, das auf derselben Seite wie das klassische Feuermal liegt. </a:t>
            </a:r>
            <a:r>
              <a:rPr lang="en-US" sz="1200">
                <a:solidFill>
                  <a:schemeClr val="dk1"/>
                </a:solidFill>
              </a:rPr>
              <a:t>Der Fundus  </a:t>
            </a:r>
            <a:r>
              <a:rPr b="0" i="0" lang="en-US" sz="1200" u="none" cap="none" strike="noStrike">
                <a:solidFill>
                  <a:schemeClr val="dk1"/>
                </a:solidFill>
                <a:latin typeface="Arial"/>
                <a:ea typeface="Arial"/>
                <a:cs typeface="Arial"/>
                <a:sym typeface="Arial"/>
              </a:rPr>
              <a:t>zeigt ein kavernöses Aderhauthämangiom, das den klassischen „Tomatenketchup“-Fundus hervorruft. </a:t>
            </a:r>
            <a:endParaRPr b="0" i="0" sz="1400" u="none" cap="none" strike="noStrike">
              <a:solidFill>
                <a:srgbClr val="0000FF"/>
              </a:solidFill>
              <a:latin typeface="Arial"/>
              <a:ea typeface="Arial"/>
              <a:cs typeface="Arial"/>
              <a:sym typeface="Arial"/>
            </a:endParaRPr>
          </a:p>
        </p:txBody>
      </p:sp>
      <p:sp>
        <p:nvSpPr>
          <p:cNvPr id="19363" name="Google Shape;19363;p691"/>
          <p:cNvSpPr txBox="1"/>
          <p:nvPr/>
        </p:nvSpPr>
        <p:spPr>
          <a:xfrm>
            <a:off x="4797425" y="4370400"/>
            <a:ext cx="2305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 Sturge-Weber-Syndrom</a:t>
            </a:r>
            <a:endParaRPr/>
          </a:p>
        </p:txBody>
      </p:sp>
    </p:spTree>
  </p:cSld>
  <p:clrMapOvr>
    <a:masterClrMapping/>
  </p:clrMapOvr>
</p:sld>
</file>

<file path=ppt/slides/slide6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67" name="Shape 19367"/>
        <p:cNvGrpSpPr/>
        <p:nvPr/>
      </p:nvGrpSpPr>
      <p:grpSpPr>
        <a:xfrm>
          <a:off x="0" y="0"/>
          <a:ext cx="0" cy="0"/>
          <a:chOff x="0" y="0"/>
          <a:chExt cx="0" cy="0"/>
        </a:xfrm>
      </p:grpSpPr>
      <p:sp>
        <p:nvSpPr>
          <p:cNvPr id="19368" name="Google Shape;19368;p69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369" name="Google Shape;19369;p692"/>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370" name="Google Shape;19370;p692"/>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371" name="Google Shape;19371;p692"/>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372" name="Google Shape;19372;p692"/>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373" name="Google Shape;19373;p692"/>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374" name="Google Shape;19374;p692"/>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375" name="Google Shape;19375;p692"/>
          <p:cNvCxnSpPr>
            <a:stCxn id="19369"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376" name="Google Shape;19376;p692"/>
          <p:cNvCxnSpPr>
            <a:stCxn id="19369"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377" name="Google Shape;19377;p692"/>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378" name="Google Shape;19378;p692"/>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379" name="Google Shape;19379;p692"/>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380" name="Google Shape;19380;p692"/>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381" name="Google Shape;19381;p692"/>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382" name="Google Shape;19382;p692"/>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383" name="Google Shape;19383;p692"/>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384" name="Google Shape;19384;p692"/>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385" name="Google Shape;19385;p692"/>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386" name="Google Shape;19386;p692"/>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387" name="Google Shape;19387;p692"/>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388" name="Google Shape;19388;p692"/>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389" name="Google Shape;19389;p692"/>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390" name="Google Shape;19390;p692"/>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391" name="Google Shape;19391;p692"/>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392" name="Google Shape;19392;p692"/>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393" name="Google Shape;19393;p692"/>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394" name="Google Shape;19394;p692"/>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395" name="Google Shape;19395;p692"/>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396" name="Google Shape;19396;p692"/>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397" name="Google Shape;19397;p692"/>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398" name="Google Shape;19398;p692"/>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399" name="Google Shape;19399;p692"/>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400" name="Google Shape;19400;p692"/>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401" name="Google Shape;19401;p692"/>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cxnSp>
        <p:nvCxnSpPr>
          <p:cNvPr id="19402" name="Google Shape;19402;p692"/>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403" name="Google Shape;19403;p692"/>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404" name="Google Shape;19404;p69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405" name="Google Shape;19405;p692"/>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406" name="Google Shape;19406;p692"/>
          <p:cNvSpPr/>
          <p:nvPr/>
        </p:nvSpPr>
        <p:spPr>
          <a:xfrm>
            <a:off x="5189538" y="4657725"/>
            <a:ext cx="368300" cy="1323975"/>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9407" name="Google Shape;19407;p692"/>
          <p:cNvSpPr txBox="1"/>
          <p:nvPr/>
        </p:nvSpPr>
        <p:spPr>
          <a:xfrm>
            <a:off x="595313" y="5981700"/>
            <a:ext cx="78231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Glaukom bei SWS tritt in der Regel im Auge auf, das ipsilateral zum klassischen Feuermal liegt. </a:t>
            </a:r>
            <a:r>
              <a:rPr b="0" i="0" lang="en-US" sz="1200" u="none" cap="none" strike="noStrike">
                <a:solidFill>
                  <a:schemeClr val="dk1"/>
                </a:solidFill>
                <a:latin typeface="Arial"/>
                <a:ea typeface="Arial"/>
                <a:cs typeface="Arial"/>
                <a:sym typeface="Arial"/>
              </a:rPr>
              <a:t>Eine </a:t>
            </a:r>
            <a:r>
              <a:rPr lang="en-US" sz="1200">
                <a:solidFill>
                  <a:schemeClr val="dk1"/>
                </a:solidFill>
              </a:rPr>
              <a:t>Fundus </a:t>
            </a:r>
            <a:r>
              <a:rPr b="0" i="0" lang="en-US" sz="1200" u="none" cap="none" strike="noStrike">
                <a:solidFill>
                  <a:schemeClr val="dk1"/>
                </a:solidFill>
                <a:latin typeface="Arial"/>
                <a:ea typeface="Arial"/>
                <a:cs typeface="Arial"/>
                <a:sym typeface="Arial"/>
              </a:rPr>
              <a:t>zeigt ein kavernöses Aderhauthämangiom, das den klassischen „Tomatenketchup“-Fundus hervorruft. </a:t>
            </a:r>
            <a:r>
              <a:rPr b="0" i="0" lang="en-US" sz="1200" u="none" cap="none" strike="noStrike">
                <a:solidFill>
                  <a:srgbClr val="0000FF"/>
                </a:solidFill>
                <a:latin typeface="Arial"/>
                <a:ea typeface="Arial"/>
                <a:cs typeface="Arial"/>
                <a:sym typeface="Arial"/>
              </a:rPr>
              <a:t>Die Behandlung eines Glaukoms bei SWS erfordert in der Regel eine Operation, die mit einer hohen Komplikationsrate einhergeht.</a:t>
            </a:r>
            <a:endParaRPr/>
          </a:p>
        </p:txBody>
      </p:sp>
      <p:sp>
        <p:nvSpPr>
          <p:cNvPr id="19408" name="Google Shape;19408;p692"/>
          <p:cNvSpPr/>
          <p:nvPr/>
        </p:nvSpPr>
        <p:spPr>
          <a:xfrm>
            <a:off x="5057050" y="6345775"/>
            <a:ext cx="6333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t/>
            </a:r>
            <a:endParaRPr/>
          </a:p>
        </p:txBody>
      </p:sp>
      <p:sp>
        <p:nvSpPr>
          <p:cNvPr id="19409" name="Google Shape;19409;p692"/>
          <p:cNvSpPr/>
          <p:nvPr/>
        </p:nvSpPr>
        <p:spPr>
          <a:xfrm>
            <a:off x="6678319" y="6345767"/>
            <a:ext cx="4383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t/>
            </a:r>
            <a:endParaRPr/>
          </a:p>
        </p:txBody>
      </p:sp>
      <p:sp>
        <p:nvSpPr>
          <p:cNvPr id="19410" name="Google Shape;19410;p692"/>
          <p:cNvSpPr txBox="1"/>
          <p:nvPr/>
        </p:nvSpPr>
        <p:spPr>
          <a:xfrm>
            <a:off x="4797425" y="4370400"/>
            <a:ext cx="2305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 Sturge-Weber-Syndrom</a:t>
            </a:r>
            <a:endParaRPr/>
          </a:p>
        </p:txBody>
      </p:sp>
    </p:spTree>
  </p:cSld>
  <p:clrMapOvr>
    <a:masterClrMapping/>
  </p:clrMapOvr>
</p:sld>
</file>

<file path=ppt/slides/slide6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14" name="Shape 19414"/>
        <p:cNvGrpSpPr/>
        <p:nvPr/>
      </p:nvGrpSpPr>
      <p:grpSpPr>
        <a:xfrm>
          <a:off x="0" y="0"/>
          <a:ext cx="0" cy="0"/>
          <a:chOff x="0" y="0"/>
          <a:chExt cx="0" cy="0"/>
        </a:xfrm>
      </p:grpSpPr>
      <p:sp>
        <p:nvSpPr>
          <p:cNvPr id="19415" name="Google Shape;19415;p69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416" name="Google Shape;19416;p693"/>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417" name="Google Shape;19417;p693"/>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418" name="Google Shape;19418;p693"/>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419" name="Google Shape;19419;p693"/>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420" name="Google Shape;19420;p693"/>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421" name="Google Shape;19421;p693"/>
          <p:cNvSpPr txBox="1"/>
          <p:nvPr/>
        </p:nvSpPr>
        <p:spPr>
          <a:xfrm>
            <a:off x="2703513" y="2825750"/>
            <a:ext cx="8763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422" name="Google Shape;19422;p693"/>
          <p:cNvCxnSpPr>
            <a:stCxn id="19416"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423" name="Google Shape;19423;p693"/>
          <p:cNvCxnSpPr>
            <a:stCxn id="19416"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424" name="Google Shape;19424;p693"/>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425" name="Google Shape;19425;p693"/>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426" name="Google Shape;19426;p693"/>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427" name="Google Shape;19427;p693"/>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428" name="Google Shape;19428;p693"/>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429" name="Google Shape;19429;p693"/>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430" name="Google Shape;19430;p693"/>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431" name="Google Shape;19431;p693"/>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432" name="Google Shape;19432;p693"/>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433" name="Google Shape;19433;p693"/>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434" name="Google Shape;19434;p693"/>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435" name="Google Shape;19435;p693"/>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436" name="Google Shape;19436;p693"/>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437" name="Google Shape;19437;p693"/>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438" name="Google Shape;19438;p693"/>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439" name="Google Shape;19439;p693"/>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440" name="Google Shape;19440;p693"/>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441" name="Google Shape;19441;p693"/>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442" name="Google Shape;19442;p693"/>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443" name="Google Shape;19443;p693"/>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444" name="Google Shape;19444;p693"/>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445" name="Google Shape;19445;p693"/>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446" name="Google Shape;19446;p693"/>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447" name="Google Shape;19447;p693"/>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448" name="Google Shape;19448;p693"/>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cxnSp>
        <p:nvCxnSpPr>
          <p:cNvPr id="19449" name="Google Shape;19449;p693"/>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450" name="Google Shape;19450;p693"/>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451" name="Google Shape;19451;p69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452" name="Google Shape;19452;p693"/>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453" name="Google Shape;19453;p693"/>
          <p:cNvSpPr/>
          <p:nvPr/>
        </p:nvSpPr>
        <p:spPr>
          <a:xfrm>
            <a:off x="5189538" y="4657725"/>
            <a:ext cx="368300" cy="1323975"/>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9454" name="Google Shape;19454;p693"/>
          <p:cNvSpPr txBox="1"/>
          <p:nvPr/>
        </p:nvSpPr>
        <p:spPr>
          <a:xfrm>
            <a:off x="595313" y="5981700"/>
            <a:ext cx="78231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Ein Glaukom bei SWS tritt in der Regel im Auge auf, das ipsilateral zum klassischen Feuermal liegt. </a:t>
            </a:r>
            <a:r>
              <a:rPr lang="en-US" sz="1200">
                <a:solidFill>
                  <a:schemeClr val="dk1"/>
                </a:solidFill>
              </a:rPr>
              <a:t>Der Fundus  </a:t>
            </a:r>
            <a:r>
              <a:rPr b="0" i="0" lang="en-US" sz="1200" u="none" cap="none" strike="noStrike">
                <a:solidFill>
                  <a:schemeClr val="dk1"/>
                </a:solidFill>
                <a:latin typeface="Arial"/>
                <a:ea typeface="Arial"/>
                <a:cs typeface="Arial"/>
                <a:sym typeface="Arial"/>
              </a:rPr>
              <a:t>zeigt ein kavernöses Aderhauthämangiom, das den klassischen „Tomatenketchup“-Fundus hervorruft. </a:t>
            </a:r>
            <a:r>
              <a:rPr b="0" i="0" lang="en-US" sz="1200" u="none" cap="none" strike="noStrike">
                <a:solidFill>
                  <a:srgbClr val="0000FF"/>
                </a:solidFill>
                <a:latin typeface="Arial"/>
                <a:ea typeface="Arial"/>
                <a:cs typeface="Arial"/>
                <a:sym typeface="Arial"/>
              </a:rPr>
              <a:t>Die Behandlung eines Glaukoms bei SWS erfordert in der Regel eine Operation, die mit einer hohen Komplikationsrate einhergeht.</a:t>
            </a:r>
            <a:endParaRPr/>
          </a:p>
        </p:txBody>
      </p:sp>
      <p:sp>
        <p:nvSpPr>
          <p:cNvPr id="19455" name="Google Shape;19455;p693"/>
          <p:cNvSpPr txBox="1"/>
          <p:nvPr/>
        </p:nvSpPr>
        <p:spPr>
          <a:xfrm>
            <a:off x="4797425" y="4370400"/>
            <a:ext cx="2305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lang="en-US" sz="1200">
                <a:solidFill>
                  <a:srgbClr val="0000FF"/>
                </a:solidFill>
              </a:rPr>
              <a:t> Sturge-Weber-Syndrom</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9" name="Shape 1169"/>
        <p:cNvGrpSpPr/>
        <p:nvPr/>
      </p:nvGrpSpPr>
      <p:grpSpPr>
        <a:xfrm>
          <a:off x="0" y="0"/>
          <a:ext cx="0" cy="0"/>
          <a:chOff x="0" y="0"/>
          <a:chExt cx="0" cy="0"/>
        </a:xfrm>
      </p:grpSpPr>
      <p:sp>
        <p:nvSpPr>
          <p:cNvPr id="1170" name="Google Shape;1170;p7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171" name="Google Shape;1171;p7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72" name="Google Shape;1172;p73"/>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173" name="Google Shape;1173;p73"/>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174" name="Google Shape;1174;p73"/>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175" name="Google Shape;1175;p73"/>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176" name="Google Shape;1176;p73"/>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177" name="Google Shape;1177;p73"/>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Habb-Striae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--Vergrößerter Hornhautdurchmesser</a:t>
            </a:r>
            <a:endParaRPr/>
          </a:p>
        </p:txBody>
      </p:sp>
      <p:sp>
        <p:nvSpPr>
          <p:cNvPr id="1178" name="Google Shape;1178;p73"/>
          <p:cNvSpPr txBox="1"/>
          <p:nvPr/>
        </p:nvSpPr>
        <p:spPr>
          <a:xfrm>
            <a:off x="2787650" y="4360863"/>
            <a:ext cx="5775300" cy="9492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groß muss in diesem Zusammenhang der </a:t>
            </a:r>
            <a:r>
              <a:rPr i="1" lang="en-US" sz="1200">
                <a:solidFill>
                  <a:schemeClr val="dk1"/>
                </a:solidFill>
              </a:rPr>
              <a:t>Hornhautdurchmesser</a:t>
            </a:r>
            <a:r>
              <a:rPr b="0" i="1" lang="en-US" sz="1200" u="none" cap="none" strike="noStrike">
                <a:solidFill>
                  <a:schemeClr val="dk1"/>
                </a:solidFill>
                <a:latin typeface="Arial"/>
                <a:ea typeface="Arial"/>
                <a:cs typeface="Arial"/>
                <a:sym typeface="Arial"/>
              </a:rPr>
              <a:t> sein, um als erhöht zu gelten?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der </a:t>
            </a:r>
            <a:r>
              <a:rPr lang="en-US" sz="1200">
                <a:solidFill>
                  <a:schemeClr val="dk1"/>
                </a:solidFill>
              </a:rPr>
              <a:t>Hornhautdurchmesser</a:t>
            </a:r>
            <a:r>
              <a:rPr b="0" i="0" lang="en-US" sz="1200" u="none" cap="none" strike="noStrike">
                <a:solidFill>
                  <a:schemeClr val="dk1"/>
                </a:solidFill>
                <a:latin typeface="Arial"/>
                <a:ea typeface="Arial"/>
                <a:cs typeface="Arial"/>
                <a:sym typeface="Arial"/>
              </a:rPr>
              <a:t> &gt; 13 mm beträgt, gilt dies für Kinder </a:t>
            </a:r>
            <a:r>
              <a:rPr b="1" i="0" lang="en-US" sz="1200" u="none" cap="none" strike="noStrike">
                <a:solidFill>
                  <a:schemeClr val="dk1"/>
                </a:solidFill>
                <a:latin typeface="Arial"/>
                <a:ea typeface="Arial"/>
                <a:cs typeface="Arial"/>
                <a:sym typeface="Arial"/>
              </a:rPr>
              <a:t>jeden </a:t>
            </a:r>
            <a:r>
              <a:rPr b="0" i="0" lang="en-US" sz="1200" u="none" cap="none" strike="noStrike">
                <a:solidFill>
                  <a:schemeClr val="dk1"/>
                </a:solidFill>
                <a:latin typeface="Arial"/>
                <a:ea typeface="Arial"/>
                <a:cs typeface="Arial"/>
                <a:sym typeface="Arial"/>
              </a:rPr>
              <a:t>Alters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 Kindern im Alter von 1 bis 12 Monaten &gt; 12</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 Neugeborenen ≥ 11</a:t>
            </a:r>
            <a:endParaRPr/>
          </a:p>
        </p:txBody>
      </p:sp>
      <p:sp>
        <p:nvSpPr>
          <p:cNvPr id="1179" name="Google Shape;1179;p73"/>
          <p:cNvSpPr/>
          <p:nvPr/>
        </p:nvSpPr>
        <p:spPr>
          <a:xfrm>
            <a:off x="5284275" y="4704975"/>
            <a:ext cx="228600" cy="2619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1180" name="Google Shape;1180;p7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81" name="Google Shape;1181;p73"/>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182" name="Google Shape;1182;p73"/>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183" name="Google Shape;1183;p7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6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59" name="Shape 19459"/>
        <p:cNvGrpSpPr/>
        <p:nvPr/>
      </p:nvGrpSpPr>
      <p:grpSpPr>
        <a:xfrm>
          <a:off x="0" y="0"/>
          <a:ext cx="0" cy="0"/>
          <a:chOff x="0" y="0"/>
          <a:chExt cx="0" cy="0"/>
        </a:xfrm>
      </p:grpSpPr>
      <p:sp>
        <p:nvSpPr>
          <p:cNvPr id="19460" name="Google Shape;19460;p69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461" name="Google Shape;19461;p694"/>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462" name="Google Shape;19462;p694"/>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463" name="Google Shape;19463;p694"/>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464" name="Google Shape;19464;p694"/>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465" name="Google Shape;19465;p694"/>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466" name="Google Shape;19466;p694"/>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467" name="Google Shape;19467;p694"/>
          <p:cNvCxnSpPr>
            <a:stCxn id="19461"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468" name="Google Shape;19468;p694"/>
          <p:cNvCxnSpPr>
            <a:stCxn id="19461"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469" name="Google Shape;19469;p694"/>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470" name="Google Shape;19470;p694"/>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471" name="Google Shape;19471;p694"/>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472" name="Google Shape;19472;p694"/>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473" name="Google Shape;19473;p694"/>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474" name="Google Shape;19474;p694"/>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475" name="Google Shape;19475;p694"/>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476" name="Google Shape;19476;p694"/>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477" name="Google Shape;19477;p694"/>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478" name="Google Shape;19478;p694"/>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479" name="Google Shape;19479;p694"/>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480" name="Google Shape;19480;p694"/>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481" name="Google Shape;19481;p694"/>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482" name="Google Shape;19482;p694"/>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483" name="Google Shape;19483;p694"/>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484" name="Google Shape;19484;p694"/>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485" name="Google Shape;19485;p694"/>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486" name="Google Shape;19486;p694"/>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487" name="Google Shape;19487;p694"/>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488" name="Google Shape;19488;p694"/>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489" name="Google Shape;19489;p694"/>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490" name="Google Shape;19490;p694"/>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491" name="Google Shape;19491;p694"/>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492" name="Google Shape;19492;p694"/>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493" name="Google Shape;19493;p694"/>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9494" name="Google Shape;19494;p694"/>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Sturge-Weber</a:t>
            </a:r>
            <a:endParaRPr/>
          </a:p>
        </p:txBody>
      </p:sp>
      <p:cxnSp>
        <p:nvCxnSpPr>
          <p:cNvPr id="19495" name="Google Shape;19495;p694"/>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496" name="Google Shape;19496;p694"/>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497" name="Google Shape;19497;p69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9498" name="Google Shape;19498;p694"/>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9499" name="Google Shape;19499;p694"/>
          <p:cNvCxnSpPr/>
          <p:nvPr/>
        </p:nvCxnSpPr>
        <p:spPr>
          <a:xfrm>
            <a:off x="6488113" y="4270375"/>
            <a:ext cx="220662" cy="0"/>
          </a:xfrm>
          <a:prstGeom prst="straightConnector1">
            <a:avLst/>
          </a:prstGeom>
          <a:noFill/>
          <a:ln cap="flat" cmpd="sng" w="9525">
            <a:solidFill>
              <a:schemeClr val="dk1"/>
            </a:solidFill>
            <a:prstDash val="solid"/>
            <a:round/>
            <a:headEnd len="sm" w="sm" type="none"/>
            <a:tailEnd len="sm" w="sm" type="none"/>
          </a:ln>
        </p:spPr>
      </p:cxnSp>
      <p:cxnSp>
        <p:nvCxnSpPr>
          <p:cNvPr id="19500" name="Google Shape;19500;p694"/>
          <p:cNvCxnSpPr/>
          <p:nvPr/>
        </p:nvCxnSpPr>
        <p:spPr>
          <a:xfrm>
            <a:off x="6491288" y="4632325"/>
            <a:ext cx="220662" cy="0"/>
          </a:xfrm>
          <a:prstGeom prst="straightConnector1">
            <a:avLst/>
          </a:prstGeom>
          <a:noFill/>
          <a:ln cap="flat" cmpd="sng" w="9525">
            <a:solidFill>
              <a:schemeClr val="dk1"/>
            </a:solidFill>
            <a:prstDash val="solid"/>
            <a:round/>
            <a:headEnd len="sm" w="sm" type="none"/>
            <a:tailEnd len="sm" w="sm" type="none"/>
          </a:ln>
        </p:spPr>
      </p:cxnSp>
      <p:cxnSp>
        <p:nvCxnSpPr>
          <p:cNvPr id="19501" name="Google Shape;19501;p694"/>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cxnSp>
        <p:nvCxnSpPr>
          <p:cNvPr id="19502" name="Google Shape;19502;p694"/>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9503" name="Google Shape;19503;p694"/>
          <p:cNvSpPr txBox="1"/>
          <p:nvPr/>
        </p:nvSpPr>
        <p:spPr>
          <a:xfrm>
            <a:off x="6665913" y="4090988"/>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504" name="Google Shape;19504;p694"/>
          <p:cNvSpPr txBox="1"/>
          <p:nvPr/>
        </p:nvSpPr>
        <p:spPr>
          <a:xfrm>
            <a:off x="6665913" y="4449763"/>
            <a:ext cx="3016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505" name="Google Shape;19505;p694"/>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506" name="Google Shape;19506;p694"/>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507" name="Google Shape;19507;p694"/>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11" name="Shape 19511"/>
        <p:cNvGrpSpPr/>
        <p:nvPr/>
      </p:nvGrpSpPr>
      <p:grpSpPr>
        <a:xfrm>
          <a:off x="0" y="0"/>
          <a:ext cx="0" cy="0"/>
          <a:chOff x="0" y="0"/>
          <a:chExt cx="0" cy="0"/>
        </a:xfrm>
      </p:grpSpPr>
      <p:sp>
        <p:nvSpPr>
          <p:cNvPr id="19512" name="Google Shape;19512;p69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513" name="Google Shape;19513;p695"/>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514" name="Google Shape;19514;p695"/>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515" name="Google Shape;19515;p695"/>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516" name="Google Shape;19516;p695"/>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517" name="Google Shape;19517;p695"/>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518" name="Google Shape;19518;p695"/>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519" name="Google Shape;19519;p695"/>
          <p:cNvCxnSpPr>
            <a:stCxn id="19513"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520" name="Google Shape;19520;p695"/>
          <p:cNvCxnSpPr>
            <a:stCxn id="19513"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521" name="Google Shape;19521;p695"/>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522" name="Google Shape;19522;p695"/>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523" name="Google Shape;19523;p695"/>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524" name="Google Shape;19524;p695"/>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525" name="Google Shape;19525;p695"/>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526" name="Google Shape;19526;p695"/>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527" name="Google Shape;19527;p695"/>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528" name="Google Shape;19528;p695"/>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529" name="Google Shape;19529;p695"/>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530" name="Google Shape;19530;p695"/>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531" name="Google Shape;19531;p695"/>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532" name="Google Shape;19532;p695"/>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533" name="Google Shape;19533;p695"/>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534" name="Google Shape;19534;p695"/>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535" name="Google Shape;19535;p695"/>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536" name="Google Shape;19536;p695"/>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537" name="Google Shape;19537;p695"/>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538" name="Google Shape;19538;p695"/>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539" name="Google Shape;19539;p695"/>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540" name="Google Shape;19540;p695"/>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541" name="Google Shape;19541;p695"/>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542" name="Google Shape;19542;p695"/>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543" name="Google Shape;19543;p695"/>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544" name="Google Shape;19544;p695"/>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545" name="Google Shape;19545;p695"/>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Erworben nach CE</a:t>
            </a:r>
            <a:endParaRPr/>
          </a:p>
        </p:txBody>
      </p:sp>
      <p:sp>
        <p:nvSpPr>
          <p:cNvPr id="19546" name="Google Shape;19546;p695"/>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Sturge-Weber</a:t>
            </a:r>
            <a:endParaRPr/>
          </a:p>
        </p:txBody>
      </p:sp>
      <p:cxnSp>
        <p:nvCxnSpPr>
          <p:cNvPr id="19547" name="Google Shape;19547;p695"/>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548" name="Google Shape;19548;p695"/>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549" name="Google Shape;19549;p69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9550" name="Google Shape;19550;p695"/>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9551" name="Google Shape;19551;p695"/>
          <p:cNvCxnSpPr/>
          <p:nvPr/>
        </p:nvCxnSpPr>
        <p:spPr>
          <a:xfrm>
            <a:off x="6488113" y="4270375"/>
            <a:ext cx="220662" cy="0"/>
          </a:xfrm>
          <a:prstGeom prst="straightConnector1">
            <a:avLst/>
          </a:prstGeom>
          <a:noFill/>
          <a:ln cap="flat" cmpd="sng" w="9525">
            <a:solidFill>
              <a:schemeClr val="dk1"/>
            </a:solidFill>
            <a:prstDash val="solid"/>
            <a:round/>
            <a:headEnd len="sm" w="sm" type="none"/>
            <a:tailEnd len="sm" w="sm" type="none"/>
          </a:ln>
        </p:spPr>
      </p:cxnSp>
      <p:cxnSp>
        <p:nvCxnSpPr>
          <p:cNvPr id="19552" name="Google Shape;19552;p695"/>
          <p:cNvCxnSpPr/>
          <p:nvPr/>
        </p:nvCxnSpPr>
        <p:spPr>
          <a:xfrm>
            <a:off x="6491288" y="4632325"/>
            <a:ext cx="220662" cy="0"/>
          </a:xfrm>
          <a:prstGeom prst="straightConnector1">
            <a:avLst/>
          </a:prstGeom>
          <a:noFill/>
          <a:ln cap="flat" cmpd="sng" w="9525">
            <a:solidFill>
              <a:schemeClr val="dk1"/>
            </a:solidFill>
            <a:prstDash val="solid"/>
            <a:round/>
            <a:headEnd len="sm" w="sm" type="none"/>
            <a:tailEnd len="sm" w="sm" type="none"/>
          </a:ln>
        </p:spPr>
      </p:cxnSp>
      <p:cxnSp>
        <p:nvCxnSpPr>
          <p:cNvPr id="19553" name="Google Shape;19553;p695"/>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cxnSp>
        <p:nvCxnSpPr>
          <p:cNvPr id="19554" name="Google Shape;19554;p695"/>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9555" name="Google Shape;19555;p695"/>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Trauma</a:t>
            </a:r>
            <a:endParaRPr/>
          </a:p>
        </p:txBody>
      </p:sp>
      <p:sp>
        <p:nvSpPr>
          <p:cNvPr id="19556" name="Google Shape;19556;p695"/>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Entzündung</a:t>
            </a:r>
            <a:endParaRPr/>
          </a:p>
        </p:txBody>
      </p:sp>
      <p:sp>
        <p:nvSpPr>
          <p:cNvPr id="19557" name="Google Shape;19557;p695"/>
          <p:cNvSpPr txBox="1"/>
          <p:nvPr/>
        </p:nvSpPr>
        <p:spPr>
          <a:xfrm>
            <a:off x="6700853" y="4805375"/>
            <a:ext cx="1822500" cy="21030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Medikamenteninduziert</a:t>
            </a:r>
            <a:endParaRPr/>
          </a:p>
        </p:txBody>
      </p:sp>
      <p:sp>
        <p:nvSpPr>
          <p:cNvPr id="19558" name="Google Shape;19558;p695"/>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ROP</a:t>
            </a:r>
            <a:endParaRPr/>
          </a:p>
        </p:txBody>
      </p:sp>
      <p:sp>
        <p:nvSpPr>
          <p:cNvPr id="19559" name="Google Shape;19559;p695"/>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63" name="Shape 19563"/>
        <p:cNvGrpSpPr/>
        <p:nvPr/>
      </p:nvGrpSpPr>
      <p:grpSpPr>
        <a:xfrm>
          <a:off x="0" y="0"/>
          <a:ext cx="0" cy="0"/>
          <a:chOff x="0" y="0"/>
          <a:chExt cx="0" cy="0"/>
        </a:xfrm>
      </p:grpSpPr>
      <p:sp>
        <p:nvSpPr>
          <p:cNvPr id="19564" name="Google Shape;19564;p69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565" name="Google Shape;19565;p696"/>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566" name="Google Shape;19566;p696"/>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567" name="Google Shape;19567;p696"/>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568" name="Google Shape;19568;p696"/>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569" name="Google Shape;19569;p696"/>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570" name="Google Shape;19570;p696"/>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571" name="Google Shape;19571;p696"/>
          <p:cNvCxnSpPr>
            <a:stCxn id="19565"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572" name="Google Shape;19572;p696"/>
          <p:cNvCxnSpPr>
            <a:stCxn id="19565"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573" name="Google Shape;19573;p696"/>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Neugeborene</a:t>
            </a:r>
            <a:endParaRPr/>
          </a:p>
        </p:txBody>
      </p:sp>
      <p:sp>
        <p:nvSpPr>
          <p:cNvPr id="19574" name="Google Shape;19574;p696"/>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575" name="Google Shape;19575;p696"/>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576" name="Google Shape;19576;p696"/>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577" name="Google Shape;19577;p696"/>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578" name="Google Shape;19578;p696"/>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579" name="Google Shape;19579;p696"/>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580" name="Google Shape;19580;p696"/>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581" name="Google Shape;19581;p696"/>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582" name="Google Shape;19582;p696"/>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583" name="Google Shape;19583;p696"/>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584" name="Google Shape;19584;p696"/>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585" name="Google Shape;19585;p696"/>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586" name="Google Shape;19586;p696"/>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587" name="Google Shape;19587;p696"/>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588" name="Google Shape;19588;p696"/>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589" name="Google Shape;19589;p696"/>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590" name="Google Shape;19590;p696"/>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591" name="Google Shape;19591;p696"/>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592" name="Google Shape;19592;p696"/>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593" name="Google Shape;19593;p696"/>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594" name="Google Shape;19594;p696"/>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595" name="Google Shape;19595;p696"/>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596" name="Google Shape;19596;p696"/>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597" name="Google Shape;19597;p696"/>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rgbClr val="0000FF"/>
                </a:solidFill>
                <a:latin typeface="Arial"/>
                <a:ea typeface="Arial"/>
                <a:cs typeface="Arial"/>
                <a:sym typeface="Arial"/>
              </a:rPr>
              <a:t>Erworben nach CE</a:t>
            </a:r>
            <a:endParaRPr/>
          </a:p>
        </p:txBody>
      </p:sp>
      <p:sp>
        <p:nvSpPr>
          <p:cNvPr id="19598" name="Google Shape;19598;p696"/>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Sturge-Weber</a:t>
            </a:r>
            <a:endParaRPr/>
          </a:p>
        </p:txBody>
      </p:sp>
      <p:cxnSp>
        <p:nvCxnSpPr>
          <p:cNvPr id="19599" name="Google Shape;19599;p696"/>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600" name="Google Shape;19600;p696"/>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601" name="Google Shape;19601;p69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9602" name="Google Shape;19602;p696"/>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9603" name="Google Shape;19603;p696"/>
          <p:cNvCxnSpPr/>
          <p:nvPr/>
        </p:nvCxnSpPr>
        <p:spPr>
          <a:xfrm>
            <a:off x="6488113" y="4270375"/>
            <a:ext cx="220662" cy="0"/>
          </a:xfrm>
          <a:prstGeom prst="straightConnector1">
            <a:avLst/>
          </a:prstGeom>
          <a:noFill/>
          <a:ln cap="flat" cmpd="sng" w="9525">
            <a:solidFill>
              <a:schemeClr val="dk1"/>
            </a:solidFill>
            <a:prstDash val="solid"/>
            <a:round/>
            <a:headEnd len="sm" w="sm" type="none"/>
            <a:tailEnd len="sm" w="sm" type="none"/>
          </a:ln>
        </p:spPr>
      </p:cxnSp>
      <p:cxnSp>
        <p:nvCxnSpPr>
          <p:cNvPr id="19604" name="Google Shape;19604;p696"/>
          <p:cNvCxnSpPr/>
          <p:nvPr/>
        </p:nvCxnSpPr>
        <p:spPr>
          <a:xfrm>
            <a:off x="6491288" y="4632325"/>
            <a:ext cx="220662" cy="0"/>
          </a:xfrm>
          <a:prstGeom prst="straightConnector1">
            <a:avLst/>
          </a:prstGeom>
          <a:noFill/>
          <a:ln cap="flat" cmpd="sng" w="9525">
            <a:solidFill>
              <a:schemeClr val="dk1"/>
            </a:solidFill>
            <a:prstDash val="solid"/>
            <a:round/>
            <a:headEnd len="sm" w="sm" type="none"/>
            <a:tailEnd len="sm" w="sm" type="none"/>
          </a:ln>
        </p:spPr>
      </p:cxnSp>
      <p:cxnSp>
        <p:nvCxnSpPr>
          <p:cNvPr id="19605" name="Google Shape;19605;p696"/>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cxnSp>
        <p:nvCxnSpPr>
          <p:cNvPr id="19606" name="Google Shape;19606;p696"/>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9607" name="Google Shape;19607;p696"/>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Trauma</a:t>
            </a:r>
            <a:endParaRPr/>
          </a:p>
        </p:txBody>
      </p:sp>
      <p:sp>
        <p:nvSpPr>
          <p:cNvPr id="19608" name="Google Shape;19608;p696"/>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Entzündung</a:t>
            </a:r>
            <a:endParaRPr/>
          </a:p>
        </p:txBody>
      </p:sp>
      <p:sp>
        <p:nvSpPr>
          <p:cNvPr id="19609" name="Google Shape;19609;p696"/>
          <p:cNvSpPr txBox="1"/>
          <p:nvPr/>
        </p:nvSpPr>
        <p:spPr>
          <a:xfrm>
            <a:off x="6700850" y="4805375"/>
            <a:ext cx="1735200" cy="21030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Medikamenteninduziert</a:t>
            </a:r>
            <a:endParaRPr/>
          </a:p>
        </p:txBody>
      </p:sp>
      <p:sp>
        <p:nvSpPr>
          <p:cNvPr id="19610" name="Google Shape;19610;p696"/>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ROP</a:t>
            </a:r>
            <a:endParaRPr/>
          </a:p>
        </p:txBody>
      </p:sp>
      <p:sp>
        <p:nvSpPr>
          <p:cNvPr id="19611" name="Google Shape;19611;p696"/>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612" name="Google Shape;19612;p696"/>
          <p:cNvSpPr txBox="1"/>
          <p:nvPr/>
        </p:nvSpPr>
        <p:spPr>
          <a:xfrm>
            <a:off x="2676525" y="5867400"/>
            <a:ext cx="6315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Hälfte der Kinder entwickelt nach einer </a:t>
            </a:r>
            <a:r>
              <a:rPr lang="en-US" sz="1200">
                <a:solidFill>
                  <a:srgbClr val="0000FF"/>
                </a:solidFill>
              </a:rPr>
              <a:t>Kataraktextraktion</a:t>
            </a:r>
            <a:r>
              <a:rPr b="0" i="0" lang="en-US" sz="1200" u="none" cap="none" strike="noStrike">
                <a:solidFill>
                  <a:srgbClr val="0000FF"/>
                </a:solidFill>
                <a:latin typeface="Arial"/>
                <a:ea typeface="Arial"/>
                <a:cs typeface="Arial"/>
                <a:sym typeface="Arial"/>
              </a:rPr>
              <a:t> </a:t>
            </a:r>
            <a:r>
              <a:rPr lang="en-US" sz="1200">
                <a:solidFill>
                  <a:srgbClr val="0000FF"/>
                </a:solidFill>
              </a:rPr>
              <a:t>wegen einer angeborenen Katarakt</a:t>
            </a:r>
            <a:r>
              <a:rPr b="0" i="0" lang="en-US" sz="1200" u="none" cap="none" strike="noStrike">
                <a:solidFill>
                  <a:srgbClr val="0000FF"/>
                </a:solidFill>
                <a:latin typeface="Arial"/>
                <a:ea typeface="Arial"/>
                <a:cs typeface="Arial"/>
                <a:sym typeface="Arial"/>
              </a:rPr>
              <a:t>.</a:t>
            </a:r>
            <a:endParaRPr/>
          </a:p>
        </p:txBody>
      </p:sp>
      <p:sp>
        <p:nvSpPr>
          <p:cNvPr id="19613" name="Google Shape;19613;p696"/>
          <p:cNvSpPr/>
          <p:nvPr/>
        </p:nvSpPr>
        <p:spPr>
          <a:xfrm>
            <a:off x="8305800" y="4308475"/>
            <a:ext cx="409575" cy="1482725"/>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9614" name="Google Shape;19614;p696"/>
          <p:cNvSpPr/>
          <p:nvPr/>
        </p:nvSpPr>
        <p:spPr>
          <a:xfrm>
            <a:off x="2734399" y="5830300"/>
            <a:ext cx="666600" cy="2493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Tree>
  </p:cSld>
  <p:clrMapOvr>
    <a:masterClrMapping/>
  </p:clrMapOvr>
</p:sld>
</file>

<file path=ppt/slides/slide6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18" name="Shape 19618"/>
        <p:cNvGrpSpPr/>
        <p:nvPr/>
      </p:nvGrpSpPr>
      <p:grpSpPr>
        <a:xfrm>
          <a:off x="0" y="0"/>
          <a:ext cx="0" cy="0"/>
          <a:chOff x="0" y="0"/>
          <a:chExt cx="0" cy="0"/>
        </a:xfrm>
      </p:grpSpPr>
      <p:sp>
        <p:nvSpPr>
          <p:cNvPr id="19619" name="Google Shape;19619;p69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620" name="Google Shape;19620;p697"/>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621" name="Google Shape;19621;p697"/>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622" name="Google Shape;19622;p697"/>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623" name="Google Shape;19623;p697"/>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624" name="Google Shape;19624;p697"/>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625" name="Google Shape;19625;p697"/>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626" name="Google Shape;19626;p697"/>
          <p:cNvCxnSpPr>
            <a:stCxn id="19620"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627" name="Google Shape;19627;p697"/>
          <p:cNvCxnSpPr>
            <a:stCxn id="19620"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628" name="Google Shape;19628;p697"/>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Neugeborene</a:t>
            </a:r>
            <a:endParaRPr/>
          </a:p>
        </p:txBody>
      </p:sp>
      <p:sp>
        <p:nvSpPr>
          <p:cNvPr id="19629" name="Google Shape;19629;p697"/>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630" name="Google Shape;19630;p697"/>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631" name="Google Shape;19631;p697"/>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632" name="Google Shape;19632;p697"/>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633" name="Google Shape;19633;p697"/>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634" name="Google Shape;19634;p697"/>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635" name="Google Shape;19635;p697"/>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636" name="Google Shape;19636;p697"/>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637" name="Google Shape;19637;p697"/>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638" name="Google Shape;19638;p697"/>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639" name="Google Shape;19639;p697"/>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640" name="Google Shape;19640;p697"/>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641" name="Google Shape;19641;p697"/>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642" name="Google Shape;19642;p697"/>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643" name="Google Shape;19643;p697"/>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644" name="Google Shape;19644;p697"/>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645" name="Google Shape;19645;p697"/>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646" name="Google Shape;19646;p697"/>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647" name="Google Shape;19647;p697"/>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648" name="Google Shape;19648;p697"/>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649" name="Google Shape;19649;p697"/>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650" name="Google Shape;19650;p697"/>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651" name="Google Shape;19651;p697"/>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652" name="Google Shape;19652;p697"/>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rgbClr val="0000FF"/>
                </a:solidFill>
                <a:latin typeface="Arial"/>
                <a:ea typeface="Arial"/>
                <a:cs typeface="Arial"/>
                <a:sym typeface="Arial"/>
              </a:rPr>
              <a:t>Erworben nach CE</a:t>
            </a:r>
            <a:endParaRPr/>
          </a:p>
        </p:txBody>
      </p:sp>
      <p:sp>
        <p:nvSpPr>
          <p:cNvPr id="19653" name="Google Shape;19653;p697"/>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Sturge-Weber</a:t>
            </a:r>
            <a:endParaRPr/>
          </a:p>
        </p:txBody>
      </p:sp>
      <p:cxnSp>
        <p:nvCxnSpPr>
          <p:cNvPr id="19654" name="Google Shape;19654;p697"/>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655" name="Google Shape;19655;p697"/>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656" name="Google Shape;19656;p69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9657" name="Google Shape;19657;p697"/>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9658" name="Google Shape;19658;p697"/>
          <p:cNvCxnSpPr/>
          <p:nvPr/>
        </p:nvCxnSpPr>
        <p:spPr>
          <a:xfrm>
            <a:off x="6488113" y="4270375"/>
            <a:ext cx="220662" cy="0"/>
          </a:xfrm>
          <a:prstGeom prst="straightConnector1">
            <a:avLst/>
          </a:prstGeom>
          <a:noFill/>
          <a:ln cap="flat" cmpd="sng" w="9525">
            <a:solidFill>
              <a:schemeClr val="dk1"/>
            </a:solidFill>
            <a:prstDash val="solid"/>
            <a:round/>
            <a:headEnd len="sm" w="sm" type="none"/>
            <a:tailEnd len="sm" w="sm" type="none"/>
          </a:ln>
        </p:spPr>
      </p:cxnSp>
      <p:cxnSp>
        <p:nvCxnSpPr>
          <p:cNvPr id="19659" name="Google Shape;19659;p697"/>
          <p:cNvCxnSpPr/>
          <p:nvPr/>
        </p:nvCxnSpPr>
        <p:spPr>
          <a:xfrm>
            <a:off x="6491288" y="4632325"/>
            <a:ext cx="220662" cy="0"/>
          </a:xfrm>
          <a:prstGeom prst="straightConnector1">
            <a:avLst/>
          </a:prstGeom>
          <a:noFill/>
          <a:ln cap="flat" cmpd="sng" w="9525">
            <a:solidFill>
              <a:schemeClr val="dk1"/>
            </a:solidFill>
            <a:prstDash val="solid"/>
            <a:round/>
            <a:headEnd len="sm" w="sm" type="none"/>
            <a:tailEnd len="sm" w="sm" type="none"/>
          </a:ln>
        </p:spPr>
      </p:cxnSp>
      <p:cxnSp>
        <p:nvCxnSpPr>
          <p:cNvPr id="19660" name="Google Shape;19660;p697"/>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cxnSp>
        <p:nvCxnSpPr>
          <p:cNvPr id="19661" name="Google Shape;19661;p697"/>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9662" name="Google Shape;19662;p697"/>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Trauma</a:t>
            </a:r>
            <a:endParaRPr/>
          </a:p>
        </p:txBody>
      </p:sp>
      <p:sp>
        <p:nvSpPr>
          <p:cNvPr id="19663" name="Google Shape;19663;p697"/>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Entzündung</a:t>
            </a:r>
            <a:endParaRPr/>
          </a:p>
        </p:txBody>
      </p:sp>
      <p:sp>
        <p:nvSpPr>
          <p:cNvPr id="19664" name="Google Shape;19664;p697"/>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Medikamenteninduziert</a:t>
            </a:r>
            <a:endParaRPr/>
          </a:p>
        </p:txBody>
      </p:sp>
      <p:sp>
        <p:nvSpPr>
          <p:cNvPr id="19665" name="Google Shape;19665;p697"/>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ROP</a:t>
            </a:r>
            <a:endParaRPr/>
          </a:p>
        </p:txBody>
      </p:sp>
      <p:sp>
        <p:nvSpPr>
          <p:cNvPr id="19666" name="Google Shape;19666;p697"/>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667" name="Google Shape;19667;p697"/>
          <p:cNvSpPr txBox="1"/>
          <p:nvPr/>
        </p:nvSpPr>
        <p:spPr>
          <a:xfrm>
            <a:off x="2676525" y="5867400"/>
            <a:ext cx="6315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Hälfte der Kinder entwickelt nach einer </a:t>
            </a:r>
            <a:r>
              <a:rPr lang="en-US" sz="1200">
                <a:solidFill>
                  <a:srgbClr val="0000FF"/>
                </a:solidFill>
              </a:rPr>
              <a:t>Kataraktextraktion</a:t>
            </a:r>
            <a:r>
              <a:rPr b="0" i="0" lang="en-US" sz="1200" u="none" cap="none" strike="noStrike">
                <a:solidFill>
                  <a:srgbClr val="0000FF"/>
                </a:solidFill>
                <a:latin typeface="Arial"/>
                <a:ea typeface="Arial"/>
                <a:cs typeface="Arial"/>
                <a:sym typeface="Arial"/>
              </a:rPr>
              <a:t> </a:t>
            </a:r>
            <a:r>
              <a:rPr lang="en-US" sz="1200">
                <a:solidFill>
                  <a:srgbClr val="0000FF"/>
                </a:solidFill>
              </a:rPr>
              <a:t>wegen einer angeborenen Katarakt</a:t>
            </a:r>
            <a:r>
              <a:rPr b="0" i="0" lang="en-US" sz="1200" u="none" cap="none" strike="noStrike">
                <a:solidFill>
                  <a:srgbClr val="0000FF"/>
                </a:solidFill>
                <a:latin typeface="Arial"/>
                <a:ea typeface="Arial"/>
                <a:cs typeface="Arial"/>
                <a:sym typeface="Arial"/>
              </a:rPr>
              <a:t>.</a:t>
            </a:r>
            <a:endParaRPr/>
          </a:p>
        </p:txBody>
      </p:sp>
      <p:sp>
        <p:nvSpPr>
          <p:cNvPr id="19668" name="Google Shape;19668;p697"/>
          <p:cNvSpPr/>
          <p:nvPr/>
        </p:nvSpPr>
        <p:spPr>
          <a:xfrm>
            <a:off x="8305800" y="4308475"/>
            <a:ext cx="409575" cy="1482725"/>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6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72" name="Shape 19672"/>
        <p:cNvGrpSpPr/>
        <p:nvPr/>
      </p:nvGrpSpPr>
      <p:grpSpPr>
        <a:xfrm>
          <a:off x="0" y="0"/>
          <a:ext cx="0" cy="0"/>
          <a:chOff x="0" y="0"/>
          <a:chExt cx="0" cy="0"/>
        </a:xfrm>
      </p:grpSpPr>
      <p:sp>
        <p:nvSpPr>
          <p:cNvPr id="19673" name="Google Shape;19673;p69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674" name="Google Shape;19674;p698"/>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675" name="Google Shape;19675;p698"/>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676" name="Google Shape;19676;p698"/>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677" name="Google Shape;19677;p698"/>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678" name="Google Shape;19678;p698"/>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679" name="Google Shape;19679;p698"/>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680" name="Google Shape;19680;p698"/>
          <p:cNvCxnSpPr>
            <a:stCxn id="19674"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681" name="Google Shape;19681;p698"/>
          <p:cNvCxnSpPr>
            <a:stCxn id="19674"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682" name="Google Shape;19682;p698"/>
          <p:cNvSpPr txBox="1"/>
          <p:nvPr/>
        </p:nvSpPr>
        <p:spPr>
          <a:xfrm>
            <a:off x="552450" y="3238500"/>
            <a:ext cx="1060450" cy="354013"/>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Neugeborene</a:t>
            </a:r>
            <a:endParaRPr/>
          </a:p>
        </p:txBody>
      </p:sp>
      <p:sp>
        <p:nvSpPr>
          <p:cNvPr id="19683" name="Google Shape;19683;p698"/>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684" name="Google Shape;19684;p698"/>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685" name="Google Shape;19685;p698"/>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686" name="Google Shape;19686;p698"/>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687" name="Google Shape;19687;p698"/>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688" name="Google Shape;19688;p698"/>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689" name="Google Shape;19689;p698"/>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690" name="Google Shape;19690;p698"/>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691" name="Google Shape;19691;p698"/>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692" name="Google Shape;19692;p698"/>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693" name="Google Shape;19693;p698"/>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694" name="Google Shape;19694;p698"/>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695" name="Google Shape;19695;p698"/>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696" name="Google Shape;19696;p698"/>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697" name="Google Shape;19697;p698"/>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698" name="Google Shape;19698;p698"/>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699" name="Google Shape;19699;p698"/>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700" name="Google Shape;19700;p698"/>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701" name="Google Shape;19701;p698"/>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702" name="Google Shape;19702;p698"/>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703" name="Google Shape;19703;p698"/>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704" name="Google Shape;19704;p698"/>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705" name="Google Shape;19705;p698"/>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706" name="Google Shape;19706;p698"/>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rgbClr val="0000FF"/>
                </a:solidFill>
                <a:latin typeface="Arial"/>
                <a:ea typeface="Arial"/>
                <a:cs typeface="Arial"/>
                <a:sym typeface="Arial"/>
              </a:rPr>
              <a:t>Erworben nach CE</a:t>
            </a:r>
            <a:endParaRPr/>
          </a:p>
        </p:txBody>
      </p:sp>
      <p:sp>
        <p:nvSpPr>
          <p:cNvPr id="19707" name="Google Shape;19707;p698"/>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Sturge-Weber</a:t>
            </a:r>
            <a:endParaRPr/>
          </a:p>
        </p:txBody>
      </p:sp>
      <p:cxnSp>
        <p:nvCxnSpPr>
          <p:cNvPr id="19708" name="Google Shape;19708;p698"/>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709" name="Google Shape;19709;p698"/>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710" name="Google Shape;19710;p69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9711" name="Google Shape;19711;p698"/>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9712" name="Google Shape;19712;p698"/>
          <p:cNvCxnSpPr/>
          <p:nvPr/>
        </p:nvCxnSpPr>
        <p:spPr>
          <a:xfrm>
            <a:off x="6488113" y="4270375"/>
            <a:ext cx="220662" cy="0"/>
          </a:xfrm>
          <a:prstGeom prst="straightConnector1">
            <a:avLst/>
          </a:prstGeom>
          <a:noFill/>
          <a:ln cap="flat" cmpd="sng" w="9525">
            <a:solidFill>
              <a:schemeClr val="dk1"/>
            </a:solidFill>
            <a:prstDash val="solid"/>
            <a:round/>
            <a:headEnd len="sm" w="sm" type="none"/>
            <a:tailEnd len="sm" w="sm" type="none"/>
          </a:ln>
        </p:spPr>
      </p:cxnSp>
      <p:cxnSp>
        <p:nvCxnSpPr>
          <p:cNvPr id="19713" name="Google Shape;19713;p698"/>
          <p:cNvCxnSpPr/>
          <p:nvPr/>
        </p:nvCxnSpPr>
        <p:spPr>
          <a:xfrm>
            <a:off x="6491288" y="4632325"/>
            <a:ext cx="220662" cy="0"/>
          </a:xfrm>
          <a:prstGeom prst="straightConnector1">
            <a:avLst/>
          </a:prstGeom>
          <a:noFill/>
          <a:ln cap="flat" cmpd="sng" w="9525">
            <a:solidFill>
              <a:schemeClr val="dk1"/>
            </a:solidFill>
            <a:prstDash val="solid"/>
            <a:round/>
            <a:headEnd len="sm" w="sm" type="none"/>
            <a:tailEnd len="sm" w="sm" type="none"/>
          </a:ln>
        </p:spPr>
      </p:cxnSp>
      <p:cxnSp>
        <p:nvCxnSpPr>
          <p:cNvPr id="19714" name="Google Shape;19714;p698"/>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cxnSp>
        <p:nvCxnSpPr>
          <p:cNvPr id="19715" name="Google Shape;19715;p698"/>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9716" name="Google Shape;19716;p698"/>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Trauma</a:t>
            </a:r>
            <a:endParaRPr/>
          </a:p>
        </p:txBody>
      </p:sp>
      <p:sp>
        <p:nvSpPr>
          <p:cNvPr id="19717" name="Google Shape;19717;p698"/>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Entzündung</a:t>
            </a:r>
            <a:endParaRPr/>
          </a:p>
        </p:txBody>
      </p:sp>
      <p:sp>
        <p:nvSpPr>
          <p:cNvPr id="19718" name="Google Shape;19718;p698"/>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Medikamenteninduziert</a:t>
            </a:r>
            <a:endParaRPr/>
          </a:p>
        </p:txBody>
      </p:sp>
      <p:sp>
        <p:nvSpPr>
          <p:cNvPr id="19719" name="Google Shape;19719;p698"/>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ROP</a:t>
            </a:r>
            <a:endParaRPr/>
          </a:p>
        </p:txBody>
      </p:sp>
      <p:sp>
        <p:nvSpPr>
          <p:cNvPr id="19720" name="Google Shape;19720;p698"/>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721" name="Google Shape;19721;p698"/>
          <p:cNvSpPr txBox="1"/>
          <p:nvPr/>
        </p:nvSpPr>
        <p:spPr>
          <a:xfrm>
            <a:off x="2676525" y="5867400"/>
            <a:ext cx="63150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Hälfte der Kinder entwickelt nach einer </a:t>
            </a:r>
            <a:r>
              <a:rPr lang="en-US" sz="1200">
                <a:solidFill>
                  <a:srgbClr val="0000FF"/>
                </a:solidFill>
              </a:rPr>
              <a:t>Kataraktextraktion</a:t>
            </a:r>
            <a:r>
              <a:rPr b="0" i="0" lang="en-US" sz="1200" u="none" cap="none" strike="noStrike">
                <a:solidFill>
                  <a:srgbClr val="0000FF"/>
                </a:solidFill>
                <a:latin typeface="Arial"/>
                <a:ea typeface="Arial"/>
                <a:cs typeface="Arial"/>
                <a:sym typeface="Arial"/>
              </a:rPr>
              <a:t> </a:t>
            </a:r>
            <a:r>
              <a:rPr lang="en-US" sz="1200">
                <a:solidFill>
                  <a:srgbClr val="0000FF"/>
                </a:solidFill>
              </a:rPr>
              <a:t>wegen einer angeborenen Katarakt</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Besonders gefährdet sind Kinder, die im Alter von unter einem Jahr operiert werden, und insbesondere solche im Alter von unter sechs Wochen.</a:t>
            </a:r>
            <a:endParaRPr/>
          </a:p>
        </p:txBody>
      </p:sp>
      <p:sp>
        <p:nvSpPr>
          <p:cNvPr id="19722" name="Google Shape;19722;p698"/>
          <p:cNvSpPr/>
          <p:nvPr/>
        </p:nvSpPr>
        <p:spPr>
          <a:xfrm>
            <a:off x="8305800" y="4308475"/>
            <a:ext cx="409575" cy="1482725"/>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9723" name="Google Shape;19723;p698"/>
          <p:cNvSpPr/>
          <p:nvPr/>
        </p:nvSpPr>
        <p:spPr>
          <a:xfrm>
            <a:off x="6489112" y="6249889"/>
            <a:ext cx="457200" cy="1791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&lt;#</a:t>
            </a:r>
            <a:endParaRPr/>
          </a:p>
        </p:txBody>
      </p:sp>
      <p:sp>
        <p:nvSpPr>
          <p:cNvPr id="19724" name="Google Shape;19724;p698"/>
          <p:cNvSpPr/>
          <p:nvPr/>
        </p:nvSpPr>
        <p:spPr>
          <a:xfrm>
            <a:off x="4878271" y="6429082"/>
            <a:ext cx="917700" cy="2190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&lt;#</a:t>
            </a:r>
            <a:endParaRPr/>
          </a:p>
        </p:txBody>
      </p:sp>
    </p:spTree>
  </p:cSld>
  <p:clrMapOvr>
    <a:masterClrMapping/>
  </p:clrMapOvr>
</p:sld>
</file>

<file path=ppt/slides/slide6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28" name="Shape 19728"/>
        <p:cNvGrpSpPr/>
        <p:nvPr/>
      </p:nvGrpSpPr>
      <p:grpSpPr>
        <a:xfrm>
          <a:off x="0" y="0"/>
          <a:ext cx="0" cy="0"/>
          <a:chOff x="0" y="0"/>
          <a:chExt cx="0" cy="0"/>
        </a:xfrm>
      </p:grpSpPr>
      <p:sp>
        <p:nvSpPr>
          <p:cNvPr id="19729" name="Google Shape;19729;p69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730" name="Google Shape;19730;p699"/>
          <p:cNvSpPr txBox="1"/>
          <p:nvPr/>
        </p:nvSpPr>
        <p:spPr>
          <a:xfrm>
            <a:off x="1603375" y="2016125"/>
            <a:ext cx="11574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Primär</a:t>
            </a:r>
            <a:endParaRPr/>
          </a:p>
        </p:txBody>
      </p:sp>
      <p:sp>
        <p:nvSpPr>
          <p:cNvPr id="19731" name="Google Shape;19731;p699"/>
          <p:cNvSpPr txBox="1"/>
          <p:nvPr/>
        </p:nvSpPr>
        <p:spPr>
          <a:xfrm>
            <a:off x="4875213" y="2755900"/>
            <a:ext cx="1533525" cy="430213"/>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Sekundär</a:t>
            </a:r>
            <a:endParaRPr/>
          </a:p>
        </p:txBody>
      </p:sp>
      <p:cxnSp>
        <p:nvCxnSpPr>
          <p:cNvPr id="19732" name="Google Shape;19732;p699"/>
          <p:cNvCxnSpPr/>
          <p:nvPr/>
        </p:nvCxnSpPr>
        <p:spPr>
          <a:xfrm flipH="1">
            <a:off x="2743200" y="1570038"/>
            <a:ext cx="1822450" cy="485775"/>
          </a:xfrm>
          <a:prstGeom prst="straightConnector1">
            <a:avLst/>
          </a:prstGeom>
          <a:noFill/>
          <a:ln cap="flat" cmpd="sng" w="9525">
            <a:solidFill>
              <a:schemeClr val="dk1"/>
            </a:solidFill>
            <a:prstDash val="solid"/>
            <a:round/>
            <a:headEnd len="sm" w="sm" type="none"/>
            <a:tailEnd len="med" w="med" type="triangle"/>
          </a:ln>
        </p:spPr>
      </p:cxnSp>
      <p:cxnSp>
        <p:nvCxnSpPr>
          <p:cNvPr id="19733" name="Google Shape;19733;p699"/>
          <p:cNvCxnSpPr/>
          <p:nvPr/>
        </p:nvCxnSpPr>
        <p:spPr>
          <a:xfrm>
            <a:off x="4565650" y="1570038"/>
            <a:ext cx="935038" cy="1265237"/>
          </a:xfrm>
          <a:prstGeom prst="straightConnector1">
            <a:avLst/>
          </a:prstGeom>
          <a:noFill/>
          <a:ln cap="flat" cmpd="sng" w="9525">
            <a:solidFill>
              <a:schemeClr val="dk1"/>
            </a:solidFill>
            <a:prstDash val="solid"/>
            <a:round/>
            <a:headEnd len="sm" w="sm" type="none"/>
            <a:tailEnd len="med" w="med" type="triangle"/>
          </a:ln>
        </p:spPr>
      </p:cxnSp>
      <p:sp>
        <p:nvSpPr>
          <p:cNvPr id="19734" name="Google Shape;19734;p699"/>
          <p:cNvSpPr txBox="1"/>
          <p:nvPr/>
        </p:nvSpPr>
        <p:spPr>
          <a:xfrm>
            <a:off x="180975" y="2817813"/>
            <a:ext cx="1354138" cy="3841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a:t>
            </a:r>
            <a:endParaRPr/>
          </a:p>
        </p:txBody>
      </p:sp>
      <p:sp>
        <p:nvSpPr>
          <p:cNvPr id="19735" name="Google Shape;19735;p699"/>
          <p:cNvSpPr txBox="1"/>
          <p:nvPr/>
        </p:nvSpPr>
        <p:spPr>
          <a:xfrm>
            <a:off x="2717800" y="2825750"/>
            <a:ext cx="847800" cy="5799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lang="en-US" sz="1200">
                <a:solidFill>
                  <a:schemeClr val="dk1"/>
                </a:solidFill>
              </a:rPr>
              <a:t>Juveniles Offenwinkelglaukom</a:t>
            </a:r>
            <a:endParaRPr/>
          </a:p>
        </p:txBody>
      </p:sp>
      <p:cxnSp>
        <p:nvCxnSpPr>
          <p:cNvPr id="19736" name="Google Shape;19736;p699"/>
          <p:cNvCxnSpPr>
            <a:stCxn id="19730" idx="2"/>
          </p:cNvCxnSpPr>
          <p:nvPr/>
        </p:nvCxnSpPr>
        <p:spPr>
          <a:xfrm flipH="1">
            <a:off x="1562875" y="2226425"/>
            <a:ext cx="619200" cy="408000"/>
          </a:xfrm>
          <a:prstGeom prst="straightConnector1">
            <a:avLst/>
          </a:prstGeom>
          <a:noFill/>
          <a:ln cap="flat" cmpd="sng" w="9525">
            <a:solidFill>
              <a:schemeClr val="dk1"/>
            </a:solidFill>
            <a:prstDash val="solid"/>
            <a:round/>
            <a:headEnd len="sm" w="sm" type="none"/>
            <a:tailEnd len="med" w="med" type="triangle"/>
          </a:ln>
        </p:spPr>
      </p:cxnSp>
      <p:cxnSp>
        <p:nvCxnSpPr>
          <p:cNvPr id="19737" name="Google Shape;19737;p699"/>
          <p:cNvCxnSpPr>
            <a:stCxn id="19730" idx="2"/>
          </p:cNvCxnSpPr>
          <p:nvPr/>
        </p:nvCxnSpPr>
        <p:spPr>
          <a:xfrm>
            <a:off x="2182075" y="2226425"/>
            <a:ext cx="571500" cy="408000"/>
          </a:xfrm>
          <a:prstGeom prst="straightConnector1">
            <a:avLst/>
          </a:prstGeom>
          <a:noFill/>
          <a:ln cap="flat" cmpd="sng" w="9525">
            <a:solidFill>
              <a:schemeClr val="dk1"/>
            </a:solidFill>
            <a:prstDash val="solid"/>
            <a:round/>
            <a:headEnd len="sm" w="sm" type="none"/>
            <a:tailEnd len="med" w="med" type="triangle"/>
          </a:ln>
        </p:spPr>
      </p:cxnSp>
      <p:sp>
        <p:nvSpPr>
          <p:cNvPr id="19738" name="Google Shape;19738;p699"/>
          <p:cNvSpPr txBox="1"/>
          <p:nvPr/>
        </p:nvSpPr>
        <p:spPr>
          <a:xfrm>
            <a:off x="552450" y="3238500"/>
            <a:ext cx="1060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Neugeborene</a:t>
            </a:r>
            <a:endParaRPr/>
          </a:p>
        </p:txBody>
      </p:sp>
      <p:sp>
        <p:nvSpPr>
          <p:cNvPr id="19739" name="Google Shape;19739;p699"/>
          <p:cNvSpPr txBox="1"/>
          <p:nvPr/>
        </p:nvSpPr>
        <p:spPr>
          <a:xfrm>
            <a:off x="565150" y="3671888"/>
            <a:ext cx="950913"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Im Säuglingsalter</a:t>
            </a:r>
            <a:endParaRPr/>
          </a:p>
        </p:txBody>
      </p:sp>
      <p:cxnSp>
        <p:nvCxnSpPr>
          <p:cNvPr id="19740" name="Google Shape;19740;p699"/>
          <p:cNvCxnSpPr/>
          <p:nvPr/>
        </p:nvCxnSpPr>
        <p:spPr>
          <a:xfrm>
            <a:off x="374650" y="3162300"/>
            <a:ext cx="0" cy="1139825"/>
          </a:xfrm>
          <a:prstGeom prst="straightConnector1">
            <a:avLst/>
          </a:prstGeom>
          <a:noFill/>
          <a:ln cap="flat" cmpd="sng" w="9525">
            <a:solidFill>
              <a:schemeClr val="dk1"/>
            </a:solidFill>
            <a:prstDash val="solid"/>
            <a:round/>
            <a:headEnd len="sm" w="sm" type="none"/>
            <a:tailEnd len="sm" w="sm" type="none"/>
          </a:ln>
        </p:spPr>
      </p:cxnSp>
      <p:cxnSp>
        <p:nvCxnSpPr>
          <p:cNvPr id="19741" name="Google Shape;19741;p699"/>
          <p:cNvCxnSpPr/>
          <p:nvPr/>
        </p:nvCxnSpPr>
        <p:spPr>
          <a:xfrm>
            <a:off x="374650" y="3417888"/>
            <a:ext cx="220663" cy="0"/>
          </a:xfrm>
          <a:prstGeom prst="straightConnector1">
            <a:avLst/>
          </a:prstGeom>
          <a:noFill/>
          <a:ln cap="flat" cmpd="sng" w="9525">
            <a:solidFill>
              <a:schemeClr val="dk1"/>
            </a:solidFill>
            <a:prstDash val="solid"/>
            <a:round/>
            <a:headEnd len="sm" w="sm" type="none"/>
            <a:tailEnd len="sm" w="sm" type="none"/>
          </a:ln>
        </p:spPr>
      </p:cxnSp>
      <p:cxnSp>
        <p:nvCxnSpPr>
          <p:cNvPr id="19742" name="Google Shape;19742;p699"/>
          <p:cNvCxnSpPr/>
          <p:nvPr/>
        </p:nvCxnSpPr>
        <p:spPr>
          <a:xfrm>
            <a:off x="363538" y="3854450"/>
            <a:ext cx="220662" cy="0"/>
          </a:xfrm>
          <a:prstGeom prst="straightConnector1">
            <a:avLst/>
          </a:prstGeom>
          <a:noFill/>
          <a:ln cap="flat" cmpd="sng" w="9525">
            <a:solidFill>
              <a:schemeClr val="dk1"/>
            </a:solidFill>
            <a:prstDash val="solid"/>
            <a:round/>
            <a:headEnd len="sm" w="sm" type="none"/>
            <a:tailEnd len="sm" w="sm" type="none"/>
          </a:ln>
        </p:spPr>
      </p:cxnSp>
      <p:cxnSp>
        <p:nvCxnSpPr>
          <p:cNvPr id="19743" name="Google Shape;19743;p699"/>
          <p:cNvCxnSpPr/>
          <p:nvPr/>
        </p:nvCxnSpPr>
        <p:spPr>
          <a:xfrm>
            <a:off x="363538" y="4302125"/>
            <a:ext cx="220662" cy="0"/>
          </a:xfrm>
          <a:prstGeom prst="straightConnector1">
            <a:avLst/>
          </a:prstGeom>
          <a:noFill/>
          <a:ln cap="flat" cmpd="sng" w="9525">
            <a:solidFill>
              <a:schemeClr val="dk1"/>
            </a:solidFill>
            <a:prstDash val="solid"/>
            <a:round/>
            <a:headEnd len="sm" w="sm" type="none"/>
            <a:tailEnd len="sm" w="sm" type="none"/>
          </a:ln>
        </p:spPr>
      </p:cxnSp>
      <p:sp>
        <p:nvSpPr>
          <p:cNvPr id="19744" name="Google Shape;19744;p699"/>
          <p:cNvSpPr txBox="1"/>
          <p:nvPr/>
        </p:nvSpPr>
        <p:spPr>
          <a:xfrm>
            <a:off x="2133600" y="3756025"/>
            <a:ext cx="1770063" cy="554038"/>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1" lang="en-US" sz="1200" u="none" cap="none" strike="noStrike">
                <a:solidFill>
                  <a:schemeClr val="dk1"/>
                </a:solidFill>
                <a:latin typeface="Arial"/>
                <a:ea typeface="Arial"/>
                <a:cs typeface="Arial"/>
                <a:sym typeface="Arial"/>
              </a:rPr>
              <a:t>Nicht</a:t>
            </a:r>
            <a:r>
              <a:rPr b="0" i="0" lang="en-US" sz="1200" u="none" cap="none" strike="noStrike">
                <a:solidFill>
                  <a:schemeClr val="dk1"/>
                </a:solidFill>
                <a:latin typeface="Arial"/>
                <a:ea typeface="Arial"/>
                <a:cs typeface="Arial"/>
                <a:sym typeface="Arial"/>
              </a:rPr>
              <a:t> erworbene Augenerkrankung</a:t>
            </a:r>
            <a:endParaRPr/>
          </a:p>
        </p:txBody>
      </p:sp>
      <p:sp>
        <p:nvSpPr>
          <p:cNvPr id="19745" name="Google Shape;19745;p699"/>
          <p:cNvSpPr txBox="1"/>
          <p:nvPr/>
        </p:nvSpPr>
        <p:spPr>
          <a:xfrm>
            <a:off x="6364288" y="3703638"/>
            <a:ext cx="1047750" cy="354012"/>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Erworben</a:t>
            </a:r>
            <a:endParaRPr/>
          </a:p>
        </p:txBody>
      </p:sp>
      <p:cxnSp>
        <p:nvCxnSpPr>
          <p:cNvPr id="19746" name="Google Shape;19746;p699"/>
          <p:cNvCxnSpPr/>
          <p:nvPr/>
        </p:nvCxnSpPr>
        <p:spPr>
          <a:xfrm flipH="1">
            <a:off x="3886200" y="3167063"/>
            <a:ext cx="1735138" cy="533400"/>
          </a:xfrm>
          <a:prstGeom prst="straightConnector1">
            <a:avLst/>
          </a:prstGeom>
          <a:noFill/>
          <a:ln cap="flat" cmpd="sng" w="9525">
            <a:solidFill>
              <a:schemeClr val="dk1"/>
            </a:solidFill>
            <a:prstDash val="solid"/>
            <a:round/>
            <a:headEnd len="sm" w="sm" type="none"/>
            <a:tailEnd len="med" w="med" type="triangle"/>
          </a:ln>
        </p:spPr>
      </p:cxnSp>
      <p:cxnSp>
        <p:nvCxnSpPr>
          <p:cNvPr id="19747" name="Google Shape;19747;p699"/>
          <p:cNvCxnSpPr/>
          <p:nvPr/>
        </p:nvCxnSpPr>
        <p:spPr>
          <a:xfrm>
            <a:off x="5600700" y="3149600"/>
            <a:ext cx="2305050" cy="550863"/>
          </a:xfrm>
          <a:prstGeom prst="straightConnector1">
            <a:avLst/>
          </a:prstGeom>
          <a:noFill/>
          <a:ln cap="flat" cmpd="sng" w="9525">
            <a:solidFill>
              <a:schemeClr val="dk1"/>
            </a:solidFill>
            <a:prstDash val="solid"/>
            <a:round/>
            <a:headEnd len="sm" w="sm" type="none"/>
            <a:tailEnd len="med" w="med" type="triangle"/>
          </a:ln>
        </p:spPr>
      </p:cxnSp>
      <p:sp>
        <p:nvSpPr>
          <p:cNvPr id="19748" name="Google Shape;19748;p699"/>
          <p:cNvSpPr txBox="1"/>
          <p:nvPr/>
        </p:nvSpPr>
        <p:spPr>
          <a:xfrm>
            <a:off x="4179888" y="3757613"/>
            <a:ext cx="1947862" cy="554037"/>
          </a:xfrm>
          <a:prstGeom prst="rect">
            <a:avLst/>
          </a:prstGeom>
          <a:noFill/>
          <a:ln>
            <a:noFill/>
          </a:ln>
        </p:spPr>
        <p:txBody>
          <a:bodyPr anchorCtr="0" anchor="t" bIns="12700" lIns="25400" spcFirstLastPara="1" rIns="25400" wrap="square" tIns="12700">
            <a:spAutoFit/>
          </a:bodyPr>
          <a:lstStyle/>
          <a:p>
            <a:pPr indent="0" lvl="0" marL="0" marR="0" rtl="0" algn="ctr">
              <a:lnSpc>
                <a:spcPct val="150000"/>
              </a:lnSpc>
              <a:spcBef>
                <a:spcPts val="0"/>
              </a:spcBef>
              <a:spcAft>
                <a:spcPts val="0"/>
              </a:spcAft>
              <a:buNone/>
            </a:pPr>
            <a:r>
              <a:rPr b="0" i="0" lang="en-US" sz="1200" u="none" cap="none" strike="noStrike">
                <a:solidFill>
                  <a:schemeClr val="dk1"/>
                </a:solidFill>
                <a:latin typeface="Arial"/>
                <a:ea typeface="Arial"/>
                <a:cs typeface="Arial"/>
                <a:sym typeface="Arial"/>
              </a:rPr>
              <a:t>Nicht erworbene </a:t>
            </a:r>
            <a:r>
              <a:rPr b="0" i="1" lang="en-US" sz="1200" u="none" cap="none" strike="noStrike">
                <a:solidFill>
                  <a:schemeClr val="dk1"/>
                </a:solidFill>
                <a:latin typeface="Arial"/>
                <a:ea typeface="Arial"/>
                <a:cs typeface="Arial"/>
                <a:sym typeface="Arial"/>
              </a:rPr>
              <a:t>systemische </a:t>
            </a:r>
            <a:r>
              <a:rPr b="0" i="0" lang="en-US" sz="1200" u="none" cap="none" strike="noStrike">
                <a:solidFill>
                  <a:schemeClr val="dk1"/>
                </a:solidFill>
                <a:latin typeface="Arial"/>
                <a:ea typeface="Arial"/>
                <a:cs typeface="Arial"/>
                <a:sym typeface="Arial"/>
              </a:rPr>
              <a:t>Erkrankung</a:t>
            </a:r>
            <a:endParaRPr/>
          </a:p>
        </p:txBody>
      </p:sp>
      <p:cxnSp>
        <p:nvCxnSpPr>
          <p:cNvPr id="19749" name="Google Shape;19749;p699"/>
          <p:cNvCxnSpPr/>
          <p:nvPr/>
        </p:nvCxnSpPr>
        <p:spPr>
          <a:xfrm flipH="1">
            <a:off x="5294313" y="3149600"/>
            <a:ext cx="317500" cy="550863"/>
          </a:xfrm>
          <a:prstGeom prst="straightConnector1">
            <a:avLst/>
          </a:prstGeom>
          <a:noFill/>
          <a:ln cap="flat" cmpd="sng" w="9525">
            <a:solidFill>
              <a:schemeClr val="dk1"/>
            </a:solidFill>
            <a:prstDash val="solid"/>
            <a:round/>
            <a:headEnd len="sm" w="sm" type="none"/>
            <a:tailEnd len="med" w="med" type="triangle"/>
          </a:ln>
        </p:spPr>
      </p:cxnSp>
      <p:cxnSp>
        <p:nvCxnSpPr>
          <p:cNvPr id="19750" name="Google Shape;19750;p699"/>
          <p:cNvCxnSpPr/>
          <p:nvPr/>
        </p:nvCxnSpPr>
        <p:spPr>
          <a:xfrm>
            <a:off x="5637213" y="3160713"/>
            <a:ext cx="847725" cy="539750"/>
          </a:xfrm>
          <a:prstGeom prst="straightConnector1">
            <a:avLst/>
          </a:prstGeom>
          <a:noFill/>
          <a:ln cap="flat" cmpd="sng" w="9525">
            <a:solidFill>
              <a:schemeClr val="dk1"/>
            </a:solidFill>
            <a:prstDash val="solid"/>
            <a:round/>
            <a:headEnd len="sm" w="sm" type="none"/>
            <a:tailEnd len="med" w="med" type="triangle"/>
          </a:ln>
        </p:spPr>
      </p:cxnSp>
      <p:sp>
        <p:nvSpPr>
          <p:cNvPr id="19751" name="Google Shape;19751;p699"/>
          <p:cNvSpPr txBox="1"/>
          <p:nvPr/>
        </p:nvSpPr>
        <p:spPr>
          <a:xfrm>
            <a:off x="2608263" y="4694238"/>
            <a:ext cx="152241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Peters-Anomalie</a:t>
            </a:r>
            <a:endParaRPr/>
          </a:p>
        </p:txBody>
      </p:sp>
      <p:sp>
        <p:nvSpPr>
          <p:cNvPr id="19752" name="Google Shape;19752;p699"/>
          <p:cNvSpPr txBox="1"/>
          <p:nvPr/>
        </p:nvSpPr>
        <p:spPr>
          <a:xfrm>
            <a:off x="2630488" y="5060950"/>
            <a:ext cx="874712"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Aniridie</a:t>
            </a:r>
            <a:endParaRPr/>
          </a:p>
        </p:txBody>
      </p:sp>
      <p:cxnSp>
        <p:nvCxnSpPr>
          <p:cNvPr id="19753" name="Google Shape;19753;p699"/>
          <p:cNvCxnSpPr/>
          <p:nvPr/>
        </p:nvCxnSpPr>
        <p:spPr>
          <a:xfrm flipH="1">
            <a:off x="2416175" y="4284663"/>
            <a:ext cx="14288" cy="958850"/>
          </a:xfrm>
          <a:prstGeom prst="straightConnector1">
            <a:avLst/>
          </a:prstGeom>
          <a:noFill/>
          <a:ln cap="flat" cmpd="sng" w="9525">
            <a:solidFill>
              <a:schemeClr val="dk1"/>
            </a:solidFill>
            <a:prstDash val="solid"/>
            <a:round/>
            <a:headEnd len="sm" w="sm" type="none"/>
            <a:tailEnd len="sm" w="sm" type="none"/>
          </a:ln>
        </p:spPr>
      </p:cxnSp>
      <p:cxnSp>
        <p:nvCxnSpPr>
          <p:cNvPr id="19754" name="Google Shape;19754;p699"/>
          <p:cNvCxnSpPr/>
          <p:nvPr/>
        </p:nvCxnSpPr>
        <p:spPr>
          <a:xfrm>
            <a:off x="2430463" y="4513263"/>
            <a:ext cx="220662" cy="0"/>
          </a:xfrm>
          <a:prstGeom prst="straightConnector1">
            <a:avLst/>
          </a:prstGeom>
          <a:noFill/>
          <a:ln cap="flat" cmpd="sng" w="9525">
            <a:solidFill>
              <a:schemeClr val="dk1"/>
            </a:solidFill>
            <a:prstDash val="solid"/>
            <a:round/>
            <a:headEnd len="sm" w="sm" type="none"/>
            <a:tailEnd len="sm" w="sm" type="none"/>
          </a:ln>
        </p:spPr>
      </p:cxnSp>
      <p:cxnSp>
        <p:nvCxnSpPr>
          <p:cNvPr id="19755" name="Google Shape;19755;p699"/>
          <p:cNvCxnSpPr/>
          <p:nvPr/>
        </p:nvCxnSpPr>
        <p:spPr>
          <a:xfrm>
            <a:off x="2406650" y="4876800"/>
            <a:ext cx="220663" cy="0"/>
          </a:xfrm>
          <a:prstGeom prst="straightConnector1">
            <a:avLst/>
          </a:prstGeom>
          <a:noFill/>
          <a:ln cap="flat" cmpd="sng" w="9525">
            <a:solidFill>
              <a:schemeClr val="dk1"/>
            </a:solidFill>
            <a:prstDash val="solid"/>
            <a:round/>
            <a:headEnd len="sm" w="sm" type="none"/>
            <a:tailEnd len="sm" w="sm" type="none"/>
          </a:ln>
        </p:spPr>
      </p:cxnSp>
      <p:cxnSp>
        <p:nvCxnSpPr>
          <p:cNvPr id="19756" name="Google Shape;19756;p699"/>
          <p:cNvCxnSpPr/>
          <p:nvPr/>
        </p:nvCxnSpPr>
        <p:spPr>
          <a:xfrm>
            <a:off x="2432050" y="5240338"/>
            <a:ext cx="220663" cy="0"/>
          </a:xfrm>
          <a:prstGeom prst="straightConnector1">
            <a:avLst/>
          </a:prstGeom>
          <a:noFill/>
          <a:ln cap="flat" cmpd="sng" w="9525">
            <a:solidFill>
              <a:schemeClr val="dk1"/>
            </a:solidFill>
            <a:prstDash val="solid"/>
            <a:round/>
            <a:headEnd len="sm" w="sm" type="none"/>
            <a:tailEnd len="sm" w="sm" type="none"/>
          </a:ln>
        </p:spPr>
      </p:cxnSp>
      <p:cxnSp>
        <p:nvCxnSpPr>
          <p:cNvPr id="19757" name="Google Shape;19757;p699"/>
          <p:cNvCxnSpPr/>
          <p:nvPr/>
        </p:nvCxnSpPr>
        <p:spPr>
          <a:xfrm>
            <a:off x="4602163" y="4281488"/>
            <a:ext cx="7937" cy="603250"/>
          </a:xfrm>
          <a:prstGeom prst="straightConnector1">
            <a:avLst/>
          </a:prstGeom>
          <a:noFill/>
          <a:ln cap="flat" cmpd="sng" w="9525">
            <a:solidFill>
              <a:schemeClr val="dk1"/>
            </a:solidFill>
            <a:prstDash val="solid"/>
            <a:round/>
            <a:headEnd len="sm" w="sm" type="none"/>
            <a:tailEnd len="sm" w="sm" type="none"/>
          </a:ln>
        </p:spPr>
      </p:cxnSp>
      <p:cxnSp>
        <p:nvCxnSpPr>
          <p:cNvPr id="19758" name="Google Shape;19758;p699"/>
          <p:cNvCxnSpPr/>
          <p:nvPr/>
        </p:nvCxnSpPr>
        <p:spPr>
          <a:xfrm>
            <a:off x="4605338" y="4873625"/>
            <a:ext cx="220662" cy="0"/>
          </a:xfrm>
          <a:prstGeom prst="straightConnector1">
            <a:avLst/>
          </a:prstGeom>
          <a:noFill/>
          <a:ln cap="flat" cmpd="sng" w="9525">
            <a:solidFill>
              <a:schemeClr val="dk1"/>
            </a:solidFill>
            <a:prstDash val="solid"/>
            <a:round/>
            <a:headEnd len="sm" w="sm" type="none"/>
            <a:tailEnd len="sm" w="sm" type="none"/>
          </a:ln>
        </p:spPr>
      </p:cxnSp>
      <p:sp>
        <p:nvSpPr>
          <p:cNvPr id="19759" name="Google Shape;19759;p699"/>
          <p:cNvSpPr txBox="1"/>
          <p:nvPr/>
        </p:nvSpPr>
        <p:spPr>
          <a:xfrm>
            <a:off x="3070225" y="1130300"/>
            <a:ext cx="30639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Glaukom im Kindes- und Säuglingsalter</a:t>
            </a:r>
            <a:endParaRPr/>
          </a:p>
        </p:txBody>
      </p:sp>
      <p:sp>
        <p:nvSpPr>
          <p:cNvPr id="19760" name="Google Shape;19760;p699"/>
          <p:cNvSpPr txBox="1"/>
          <p:nvPr/>
        </p:nvSpPr>
        <p:spPr>
          <a:xfrm>
            <a:off x="4806950" y="4718050"/>
            <a:ext cx="44132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NF</a:t>
            </a:r>
            <a:endParaRPr/>
          </a:p>
        </p:txBody>
      </p:sp>
      <p:sp>
        <p:nvSpPr>
          <p:cNvPr id="19761" name="Google Shape;19761;p699"/>
          <p:cNvSpPr txBox="1"/>
          <p:nvPr/>
        </p:nvSpPr>
        <p:spPr>
          <a:xfrm>
            <a:off x="565150" y="4144963"/>
            <a:ext cx="1339850" cy="336550"/>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Spät auftretend</a:t>
            </a:r>
            <a:endParaRPr/>
          </a:p>
        </p:txBody>
      </p:sp>
      <p:sp>
        <p:nvSpPr>
          <p:cNvPr id="19762" name="Google Shape;19762;p699"/>
          <p:cNvSpPr txBox="1"/>
          <p:nvPr/>
        </p:nvSpPr>
        <p:spPr>
          <a:xfrm>
            <a:off x="7851775" y="3730625"/>
            <a:ext cx="1189038" cy="579438"/>
          </a:xfrm>
          <a:prstGeom prst="rect">
            <a:avLst/>
          </a:prstGeom>
          <a:noFill/>
          <a:ln>
            <a:noFill/>
          </a:ln>
        </p:spPr>
        <p:txBody>
          <a:bodyPr anchorCtr="0" anchor="t" bIns="12700" lIns="25400" spcFirstLastPara="1" rIns="25400" wrap="square" tIns="12700">
            <a:spAutoFit/>
          </a:bodyPr>
          <a:lstStyle/>
          <a:p>
            <a:pPr indent="0" lvl="0" marL="0" marR="0" rtl="0" algn="ctr">
              <a:lnSpc>
                <a:spcPct val="158333"/>
              </a:lnSpc>
              <a:spcBef>
                <a:spcPts val="0"/>
              </a:spcBef>
              <a:spcAft>
                <a:spcPts val="0"/>
              </a:spcAft>
              <a:buNone/>
            </a:pPr>
            <a:r>
              <a:rPr b="1" i="0" lang="en-US" sz="1200" u="none" cap="none" strike="noStrike">
                <a:solidFill>
                  <a:srgbClr val="0000FF"/>
                </a:solidFill>
                <a:latin typeface="Arial"/>
                <a:ea typeface="Arial"/>
                <a:cs typeface="Arial"/>
                <a:sym typeface="Arial"/>
              </a:rPr>
              <a:t>Erworben nach CE</a:t>
            </a:r>
            <a:endParaRPr/>
          </a:p>
        </p:txBody>
      </p:sp>
      <p:sp>
        <p:nvSpPr>
          <p:cNvPr id="19763" name="Google Shape;19763;p699"/>
          <p:cNvSpPr txBox="1"/>
          <p:nvPr/>
        </p:nvSpPr>
        <p:spPr>
          <a:xfrm>
            <a:off x="4797425" y="4370388"/>
            <a:ext cx="1379538"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Sturge-Weber</a:t>
            </a:r>
            <a:endParaRPr/>
          </a:p>
        </p:txBody>
      </p:sp>
      <p:cxnSp>
        <p:nvCxnSpPr>
          <p:cNvPr id="19764" name="Google Shape;19764;p699"/>
          <p:cNvCxnSpPr/>
          <p:nvPr/>
        </p:nvCxnSpPr>
        <p:spPr>
          <a:xfrm>
            <a:off x="4602163" y="4549775"/>
            <a:ext cx="220662" cy="0"/>
          </a:xfrm>
          <a:prstGeom prst="straightConnector1">
            <a:avLst/>
          </a:prstGeom>
          <a:noFill/>
          <a:ln cap="flat" cmpd="sng" w="9525">
            <a:solidFill>
              <a:schemeClr val="dk1"/>
            </a:solidFill>
            <a:prstDash val="solid"/>
            <a:round/>
            <a:headEnd len="sm" w="sm" type="none"/>
            <a:tailEnd len="sm" w="sm" type="none"/>
          </a:ln>
        </p:spPr>
      </p:cxnSp>
      <p:sp>
        <p:nvSpPr>
          <p:cNvPr id="19765" name="Google Shape;19765;p699"/>
          <p:cNvSpPr txBox="1"/>
          <p:nvPr/>
        </p:nvSpPr>
        <p:spPr>
          <a:xfrm>
            <a:off x="2608263" y="4333875"/>
            <a:ext cx="12985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A-R-Anomalie</a:t>
            </a:r>
            <a:endParaRPr/>
          </a:p>
        </p:txBody>
      </p:sp>
      <p:sp>
        <p:nvSpPr>
          <p:cNvPr id="19766" name="Google Shape;19766;p69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cxnSp>
        <p:nvCxnSpPr>
          <p:cNvPr id="19767" name="Google Shape;19767;p699"/>
          <p:cNvCxnSpPr/>
          <p:nvPr/>
        </p:nvCxnSpPr>
        <p:spPr>
          <a:xfrm>
            <a:off x="6488113" y="4040188"/>
            <a:ext cx="3175" cy="1296987"/>
          </a:xfrm>
          <a:prstGeom prst="straightConnector1">
            <a:avLst/>
          </a:prstGeom>
          <a:noFill/>
          <a:ln cap="flat" cmpd="sng" w="9525">
            <a:solidFill>
              <a:schemeClr val="dk1"/>
            </a:solidFill>
            <a:prstDash val="solid"/>
            <a:round/>
            <a:headEnd len="sm" w="sm" type="none"/>
            <a:tailEnd len="sm" w="sm" type="none"/>
          </a:ln>
        </p:spPr>
      </p:cxnSp>
      <p:cxnSp>
        <p:nvCxnSpPr>
          <p:cNvPr id="19768" name="Google Shape;19768;p699"/>
          <p:cNvCxnSpPr/>
          <p:nvPr/>
        </p:nvCxnSpPr>
        <p:spPr>
          <a:xfrm>
            <a:off x="6488113" y="4270375"/>
            <a:ext cx="220662" cy="0"/>
          </a:xfrm>
          <a:prstGeom prst="straightConnector1">
            <a:avLst/>
          </a:prstGeom>
          <a:noFill/>
          <a:ln cap="flat" cmpd="sng" w="9525">
            <a:solidFill>
              <a:schemeClr val="dk1"/>
            </a:solidFill>
            <a:prstDash val="solid"/>
            <a:round/>
            <a:headEnd len="sm" w="sm" type="none"/>
            <a:tailEnd len="sm" w="sm" type="none"/>
          </a:ln>
        </p:spPr>
      </p:cxnSp>
      <p:cxnSp>
        <p:nvCxnSpPr>
          <p:cNvPr id="19769" name="Google Shape;19769;p699"/>
          <p:cNvCxnSpPr/>
          <p:nvPr/>
        </p:nvCxnSpPr>
        <p:spPr>
          <a:xfrm>
            <a:off x="6491288" y="4632325"/>
            <a:ext cx="220662" cy="0"/>
          </a:xfrm>
          <a:prstGeom prst="straightConnector1">
            <a:avLst/>
          </a:prstGeom>
          <a:noFill/>
          <a:ln cap="flat" cmpd="sng" w="9525">
            <a:solidFill>
              <a:schemeClr val="dk1"/>
            </a:solidFill>
            <a:prstDash val="solid"/>
            <a:round/>
            <a:headEnd len="sm" w="sm" type="none"/>
            <a:tailEnd len="sm" w="sm" type="none"/>
          </a:ln>
        </p:spPr>
      </p:cxnSp>
      <p:cxnSp>
        <p:nvCxnSpPr>
          <p:cNvPr id="19770" name="Google Shape;19770;p699"/>
          <p:cNvCxnSpPr/>
          <p:nvPr/>
        </p:nvCxnSpPr>
        <p:spPr>
          <a:xfrm>
            <a:off x="6502400" y="4983163"/>
            <a:ext cx="220663" cy="0"/>
          </a:xfrm>
          <a:prstGeom prst="straightConnector1">
            <a:avLst/>
          </a:prstGeom>
          <a:noFill/>
          <a:ln cap="flat" cmpd="sng" w="9525">
            <a:solidFill>
              <a:schemeClr val="dk1"/>
            </a:solidFill>
            <a:prstDash val="solid"/>
            <a:round/>
            <a:headEnd len="sm" w="sm" type="none"/>
            <a:tailEnd len="sm" w="sm" type="none"/>
          </a:ln>
        </p:spPr>
      </p:cxnSp>
      <p:cxnSp>
        <p:nvCxnSpPr>
          <p:cNvPr id="19771" name="Google Shape;19771;p699"/>
          <p:cNvCxnSpPr/>
          <p:nvPr/>
        </p:nvCxnSpPr>
        <p:spPr>
          <a:xfrm>
            <a:off x="6510338" y="5337175"/>
            <a:ext cx="220662" cy="0"/>
          </a:xfrm>
          <a:prstGeom prst="straightConnector1">
            <a:avLst/>
          </a:prstGeom>
          <a:noFill/>
          <a:ln cap="flat" cmpd="sng" w="9525">
            <a:solidFill>
              <a:schemeClr val="dk1"/>
            </a:solidFill>
            <a:prstDash val="solid"/>
            <a:round/>
            <a:headEnd len="sm" w="sm" type="none"/>
            <a:tailEnd len="sm" w="sm" type="none"/>
          </a:ln>
        </p:spPr>
      </p:cxnSp>
      <p:sp>
        <p:nvSpPr>
          <p:cNvPr id="19772" name="Google Shape;19772;p699"/>
          <p:cNvSpPr txBox="1"/>
          <p:nvPr/>
        </p:nvSpPr>
        <p:spPr>
          <a:xfrm>
            <a:off x="6665913" y="4090988"/>
            <a:ext cx="841375"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Trauma</a:t>
            </a:r>
            <a:endParaRPr/>
          </a:p>
        </p:txBody>
      </p:sp>
      <p:sp>
        <p:nvSpPr>
          <p:cNvPr id="19773" name="Google Shape;19773;p699"/>
          <p:cNvSpPr txBox="1"/>
          <p:nvPr/>
        </p:nvSpPr>
        <p:spPr>
          <a:xfrm>
            <a:off x="6665913" y="4449763"/>
            <a:ext cx="1287462" cy="32385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Entzündung</a:t>
            </a:r>
            <a:endParaRPr/>
          </a:p>
        </p:txBody>
      </p:sp>
      <p:sp>
        <p:nvSpPr>
          <p:cNvPr id="19774" name="Google Shape;19774;p699"/>
          <p:cNvSpPr txBox="1"/>
          <p:nvPr/>
        </p:nvSpPr>
        <p:spPr>
          <a:xfrm>
            <a:off x="6700838" y="4805363"/>
            <a:ext cx="1471612" cy="319087"/>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Arzneimittelinduziert</a:t>
            </a:r>
            <a:endParaRPr/>
          </a:p>
        </p:txBody>
      </p:sp>
      <p:sp>
        <p:nvSpPr>
          <p:cNvPr id="19775" name="Google Shape;19775;p699"/>
          <p:cNvSpPr txBox="1"/>
          <p:nvPr/>
        </p:nvSpPr>
        <p:spPr>
          <a:xfrm>
            <a:off x="6697663" y="5181600"/>
            <a:ext cx="666750" cy="319088"/>
          </a:xfrm>
          <a:prstGeom prst="rect">
            <a:avLst/>
          </a:prstGeom>
          <a:noFill/>
          <a:ln>
            <a:noFill/>
          </a:ln>
        </p:spPr>
        <p:txBody>
          <a:bodyPr anchorCtr="0" anchor="t" bIns="12700" lIns="25400" spcFirstLastPara="1" rIns="25400" wrap="square" tIns="12700">
            <a:spAutoFit/>
          </a:bodyPr>
          <a:lstStyle/>
          <a:p>
            <a:pPr indent="0" lvl="0" marL="0" marR="0" rtl="0" algn="l">
              <a:lnSpc>
                <a:spcPct val="158333"/>
              </a:lnSpc>
              <a:spcBef>
                <a:spcPts val="0"/>
              </a:spcBef>
              <a:spcAft>
                <a:spcPts val="0"/>
              </a:spcAft>
              <a:buNone/>
            </a:pPr>
            <a:r>
              <a:rPr b="0" i="0" lang="en-US" sz="1200" u="none" cap="none" strike="noStrike">
                <a:solidFill>
                  <a:schemeClr val="dk1"/>
                </a:solidFill>
                <a:latin typeface="Arial"/>
                <a:ea typeface="Arial"/>
                <a:cs typeface="Arial"/>
                <a:sym typeface="Arial"/>
              </a:rPr>
              <a:t>ROP</a:t>
            </a:r>
            <a:endParaRPr/>
          </a:p>
        </p:txBody>
      </p:sp>
      <p:sp>
        <p:nvSpPr>
          <p:cNvPr id="19776" name="Google Shape;19776;p699"/>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777" name="Google Shape;19777;p699"/>
          <p:cNvSpPr txBox="1"/>
          <p:nvPr/>
        </p:nvSpPr>
        <p:spPr>
          <a:xfrm>
            <a:off x="2676525" y="5867400"/>
            <a:ext cx="63150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Die Hälfte der Kinder entwickelt nach einer </a:t>
            </a:r>
            <a:r>
              <a:rPr lang="en-US" sz="1200">
                <a:solidFill>
                  <a:srgbClr val="0000FF"/>
                </a:solidFill>
              </a:rPr>
              <a:t>Kataraktextraktion</a:t>
            </a:r>
            <a:r>
              <a:rPr b="0" i="0" lang="en-US" sz="1200" u="none" cap="none" strike="noStrike">
                <a:solidFill>
                  <a:srgbClr val="0000FF"/>
                </a:solidFill>
                <a:latin typeface="Arial"/>
                <a:ea typeface="Arial"/>
                <a:cs typeface="Arial"/>
                <a:sym typeface="Arial"/>
              </a:rPr>
              <a:t> </a:t>
            </a:r>
            <a:r>
              <a:rPr lang="en-US" sz="1200">
                <a:solidFill>
                  <a:srgbClr val="0000FF"/>
                </a:solidFill>
              </a:rPr>
              <a:t>wegen einer angeborenen Katarakt</a:t>
            </a:r>
            <a:r>
              <a:rPr b="0" i="0" lang="en-US" sz="1200" u="none" cap="none" strike="noStrike">
                <a:solidFill>
                  <a:srgbClr val="0000F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Besonders gefährdet sind Kinder, die im Alter von unter einem Jahr operiert werden</a:t>
            </a:r>
            <a:r>
              <a:rPr lang="en-US" sz="1200">
                <a:solidFill>
                  <a:schemeClr val="dk1"/>
                </a:solidFill>
              </a:rPr>
              <a:t>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26"/>
                  </a:ext>
                </a:extLst>
              </a:rPr>
              <a:t>und</a:t>
            </a:r>
            <a:r>
              <a:rPr b="0" i="0" lang="en-US" sz="1200" u="none" cap="none" strike="noStrike">
                <a:solidFill>
                  <a:schemeClr val="dk1"/>
                </a:solidFill>
                <a:latin typeface="Arial"/>
                <a:ea typeface="Arial"/>
                <a:cs typeface="Arial"/>
                <a:sym typeface="Arial"/>
              </a:rPr>
              <a:t> insbesondere solche im Alter von unter sechs Wochen.</a:t>
            </a:r>
            <a:endParaRPr/>
          </a:p>
        </p:txBody>
      </p:sp>
      <p:sp>
        <p:nvSpPr>
          <p:cNvPr id="19778" name="Google Shape;19778;p699"/>
          <p:cNvSpPr/>
          <p:nvPr/>
        </p:nvSpPr>
        <p:spPr>
          <a:xfrm>
            <a:off x="8305800" y="4308475"/>
            <a:ext cx="409575" cy="1482725"/>
          </a:xfrm>
          <a:prstGeom prst="upArrow">
            <a:avLst>
              <a:gd fmla="val 50000" name="adj1"/>
              <a:gd fmla="val 50000" name="adj2"/>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Tree>
  </p:cSld>
  <p:clrMapOvr>
    <a:masterClrMapping/>
  </p:clrMapOvr>
</p:sld>
</file>

<file path=ppt/slides/slide6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82" name="Shape 19782"/>
        <p:cNvGrpSpPr/>
        <p:nvPr/>
      </p:nvGrpSpPr>
      <p:grpSpPr>
        <a:xfrm>
          <a:off x="0" y="0"/>
          <a:ext cx="0" cy="0"/>
          <a:chOff x="0" y="0"/>
          <a:chExt cx="0" cy="0"/>
        </a:xfrm>
      </p:grpSpPr>
      <p:sp>
        <p:nvSpPr>
          <p:cNvPr id="19783" name="Google Shape;19783;p70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784" name="Google Shape;19784;p700"/>
          <p:cNvSpPr txBox="1"/>
          <p:nvPr/>
        </p:nvSpPr>
        <p:spPr>
          <a:xfrm>
            <a:off x="738188" y="1447800"/>
            <a:ext cx="32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785" name="Google Shape;19785;p700"/>
          <p:cNvSpPr txBox="1"/>
          <p:nvPr/>
        </p:nvSpPr>
        <p:spPr>
          <a:xfrm>
            <a:off x="738188" y="2133600"/>
            <a:ext cx="32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786" name="Google Shape;19786;p700"/>
          <p:cNvSpPr txBox="1"/>
          <p:nvPr/>
        </p:nvSpPr>
        <p:spPr>
          <a:xfrm>
            <a:off x="738188" y="2971800"/>
            <a:ext cx="32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787" name="Google Shape;19787;p700"/>
          <p:cNvSpPr txBox="1"/>
          <p:nvPr/>
        </p:nvSpPr>
        <p:spPr>
          <a:xfrm>
            <a:off x="738188" y="3886200"/>
            <a:ext cx="32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788" name="Google Shape;19788;p700"/>
          <p:cNvSpPr txBox="1"/>
          <p:nvPr/>
        </p:nvSpPr>
        <p:spPr>
          <a:xfrm>
            <a:off x="738188" y="4768850"/>
            <a:ext cx="32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789" name="Google Shape;19789;p700"/>
          <p:cNvSpPr txBox="1"/>
          <p:nvPr/>
        </p:nvSpPr>
        <p:spPr>
          <a:xfrm>
            <a:off x="741363" y="5649913"/>
            <a:ext cx="325437"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t>
            </a:r>
            <a:endParaRPr/>
          </a:p>
        </p:txBody>
      </p:sp>
      <p:sp>
        <p:nvSpPr>
          <p:cNvPr id="19790" name="Google Shape;19790;p700"/>
          <p:cNvSpPr txBox="1"/>
          <p:nvPr/>
        </p:nvSpPr>
        <p:spPr>
          <a:xfrm>
            <a:off x="3446463" y="3225800"/>
            <a:ext cx="5257800" cy="9223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den Büchern </a:t>
            </a:r>
            <a:r>
              <a:rPr b="0" i="0" lang="en-US" sz="1200" u="none" cap="none" strike="noStrike">
                <a:solidFill>
                  <a:schemeClr val="dk1"/>
                </a:solidFill>
                <a:latin typeface="Arial"/>
                <a:ea typeface="Arial"/>
                <a:cs typeface="Arial"/>
                <a:sym typeface="Arial"/>
              </a:rPr>
              <a:t>zu Glaukom </a:t>
            </a:r>
            <a:r>
              <a:rPr b="0" i="1" lang="en-US" sz="1200" u="none" cap="none" strike="noStrike">
                <a:solidFill>
                  <a:schemeClr val="dk1"/>
                </a:solidFill>
                <a:latin typeface="Arial"/>
                <a:ea typeface="Arial"/>
                <a:cs typeface="Arial"/>
                <a:sym typeface="Arial"/>
              </a:rPr>
              <a:t>und </a:t>
            </a:r>
            <a:r>
              <a:rPr b="0" i="0" lang="en-US" sz="1200" u="none" cap="none" strike="noStrike">
                <a:solidFill>
                  <a:schemeClr val="dk1"/>
                </a:solidFill>
                <a:latin typeface="Arial"/>
                <a:ea typeface="Arial"/>
                <a:cs typeface="Arial"/>
                <a:sym typeface="Arial"/>
              </a:rPr>
              <a:t>Pädiatrie </a:t>
            </a:r>
            <a:r>
              <a:rPr b="0" i="1" lang="en-US" sz="1200" u="none" cap="none" strike="noStrike">
                <a:solidFill>
                  <a:schemeClr val="dk1"/>
                </a:solidFill>
                <a:latin typeface="Arial"/>
                <a:ea typeface="Arial"/>
                <a:cs typeface="Arial"/>
                <a:sym typeface="Arial"/>
              </a:rPr>
              <a:t>werden sechs Klassen von Glaukom-Medikamenten behandelt, die bei kindlichem Glaukom in Betracht gezogen werden können – welche sind das?</a:t>
            </a:r>
            <a:endParaRPr/>
          </a:p>
        </p:txBody>
      </p:sp>
      <p:sp>
        <p:nvSpPr>
          <p:cNvPr id="19791" name="Google Shape;19791;p70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792" name="Google Shape;19792;p700"/>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6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96" name="Shape 19796"/>
        <p:cNvGrpSpPr/>
        <p:nvPr/>
      </p:nvGrpSpPr>
      <p:grpSpPr>
        <a:xfrm>
          <a:off x="0" y="0"/>
          <a:ext cx="0" cy="0"/>
          <a:chOff x="0" y="0"/>
          <a:chExt cx="0" cy="0"/>
        </a:xfrm>
      </p:grpSpPr>
      <p:sp>
        <p:nvSpPr>
          <p:cNvPr id="19797" name="Google Shape;19797;p70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798" name="Google Shape;19798;p701"/>
          <p:cNvSpPr txBox="1"/>
          <p:nvPr/>
        </p:nvSpPr>
        <p:spPr>
          <a:xfrm>
            <a:off x="3446463" y="3225800"/>
            <a:ext cx="5257800" cy="92233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In den Fachbüchern </a:t>
            </a:r>
            <a:r>
              <a:rPr b="0" i="0" lang="en-US" sz="1200" u="none" cap="none" strike="noStrike">
                <a:solidFill>
                  <a:schemeClr val="dk1"/>
                </a:solidFill>
                <a:latin typeface="Arial"/>
                <a:ea typeface="Arial"/>
                <a:cs typeface="Arial"/>
                <a:sym typeface="Arial"/>
              </a:rPr>
              <a:t>zu Glaukom </a:t>
            </a:r>
            <a:r>
              <a:rPr b="0" i="1" lang="en-US" sz="1200" u="none" cap="none" strike="noStrike">
                <a:solidFill>
                  <a:schemeClr val="dk1"/>
                </a:solidFill>
                <a:latin typeface="Arial"/>
                <a:ea typeface="Arial"/>
                <a:cs typeface="Arial"/>
                <a:sym typeface="Arial"/>
              </a:rPr>
              <a:t>und </a:t>
            </a:r>
            <a:r>
              <a:rPr b="0" i="0" lang="en-US" sz="1200" u="none" cap="none" strike="noStrike">
                <a:solidFill>
                  <a:schemeClr val="dk1"/>
                </a:solidFill>
                <a:latin typeface="Arial"/>
                <a:ea typeface="Arial"/>
                <a:cs typeface="Arial"/>
                <a:sym typeface="Arial"/>
              </a:rPr>
              <a:t>Pädiatrie </a:t>
            </a:r>
            <a:r>
              <a:rPr b="0" i="1" lang="en-US" sz="1200" u="none" cap="none" strike="noStrike">
                <a:solidFill>
                  <a:schemeClr val="dk1"/>
                </a:solidFill>
                <a:latin typeface="Arial"/>
                <a:ea typeface="Arial"/>
                <a:cs typeface="Arial"/>
                <a:sym typeface="Arial"/>
              </a:rPr>
              <a:t>werden sechs Klassen von Glaukom-Medikamenten behandelt, die bei kindlichem Glaukom in Betracht gezogen werden können – um welche handelt es sich dabei?</a:t>
            </a:r>
            <a:endParaRPr/>
          </a:p>
        </p:txBody>
      </p:sp>
      <p:sp>
        <p:nvSpPr>
          <p:cNvPr id="19799" name="Google Shape;19799;p70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800" name="Google Shape;19800;p701"/>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801" name="Google Shape;19801;p701"/>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802" name="Google Shape;19802;p701"/>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803" name="Google Shape;19803;p701"/>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9804" name="Google Shape;19804;p701"/>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805" name="Google Shape;19805;p701"/>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9806" name="Google Shape;19806;p701"/>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Tree>
  </p:cSld>
  <p:clrMapOvr>
    <a:masterClrMapping/>
  </p:clrMapOvr>
</p:sld>
</file>

<file path=ppt/slides/slide6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10" name="Shape 19810"/>
        <p:cNvGrpSpPr/>
        <p:nvPr/>
      </p:nvGrpSpPr>
      <p:grpSpPr>
        <a:xfrm>
          <a:off x="0" y="0"/>
          <a:ext cx="0" cy="0"/>
          <a:chOff x="0" y="0"/>
          <a:chExt cx="0" cy="0"/>
        </a:xfrm>
      </p:grpSpPr>
      <p:sp>
        <p:nvSpPr>
          <p:cNvPr id="19811" name="Google Shape;19811;p70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812" name="Google Shape;19812;p702"/>
          <p:cNvSpPr txBox="1"/>
          <p:nvPr/>
        </p:nvSpPr>
        <p:spPr>
          <a:xfrm>
            <a:off x="3452813" y="3227388"/>
            <a:ext cx="5257800" cy="9223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Glaukom-Buch nennt drei Klassen, die als „sinnvolle Mittel der ersten Wahl bei Kindern“ gelten. </a:t>
            </a:r>
            <a:r>
              <a:rPr b="0" i="1" lang="en-US" sz="1200" u="none" cap="none" strike="noStrike">
                <a:solidFill>
                  <a:schemeClr val="dk1"/>
                </a:solidFill>
                <a:latin typeface="Arial"/>
                <a:ea typeface="Arial"/>
                <a:cs typeface="Arial"/>
                <a:sym typeface="Arial"/>
              </a:rPr>
              <a:t>Welche drei?</a:t>
            </a:r>
            <a:endParaRPr/>
          </a:p>
        </p:txBody>
      </p:sp>
      <p:sp>
        <p:nvSpPr>
          <p:cNvPr id="19813" name="Google Shape;19813;p70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814" name="Google Shape;19814;p702"/>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815" name="Google Shape;19815;p702"/>
          <p:cNvSpPr txBox="1"/>
          <p:nvPr/>
        </p:nvSpPr>
        <p:spPr>
          <a:xfrm>
            <a:off x="452438" y="1397000"/>
            <a:ext cx="18383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Betablocker?</a:t>
            </a:r>
            <a:endParaRPr/>
          </a:p>
        </p:txBody>
      </p:sp>
      <p:sp>
        <p:nvSpPr>
          <p:cNvPr id="19816" name="Google Shape;19816;p702"/>
          <p:cNvSpPr txBox="1"/>
          <p:nvPr/>
        </p:nvSpPr>
        <p:spPr>
          <a:xfrm>
            <a:off x="504825" y="2133600"/>
            <a:ext cx="1716088"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Topische CAIs?</a:t>
            </a:r>
            <a:endParaRPr/>
          </a:p>
        </p:txBody>
      </p:sp>
      <p:sp>
        <p:nvSpPr>
          <p:cNvPr id="19817" name="Google Shape;19817;p702"/>
          <p:cNvSpPr txBox="1"/>
          <p:nvPr/>
        </p:nvSpPr>
        <p:spPr>
          <a:xfrm>
            <a:off x="439738" y="2962275"/>
            <a:ext cx="19272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Systemische CAIs?</a:t>
            </a:r>
            <a:endParaRPr/>
          </a:p>
        </p:txBody>
      </p:sp>
      <p:sp>
        <p:nvSpPr>
          <p:cNvPr id="19818" name="Google Shape;19818;p702"/>
          <p:cNvSpPr txBox="1"/>
          <p:nvPr/>
        </p:nvSpPr>
        <p:spPr>
          <a:xfrm>
            <a:off x="412750" y="3873500"/>
            <a:ext cx="19923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Prostaglandine?</a:t>
            </a:r>
            <a:endParaRPr/>
          </a:p>
        </p:txBody>
      </p:sp>
      <p:sp>
        <p:nvSpPr>
          <p:cNvPr id="19819" name="Google Shape;19819;p702"/>
          <p:cNvSpPr txBox="1"/>
          <p:nvPr/>
        </p:nvSpPr>
        <p:spPr>
          <a:xfrm>
            <a:off x="215900" y="4767263"/>
            <a:ext cx="23383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Alpha-Adrenorezeptor-Agonisten?</a:t>
            </a:r>
            <a:endParaRPr/>
          </a:p>
        </p:txBody>
      </p:sp>
      <p:sp>
        <p:nvSpPr>
          <p:cNvPr id="19820" name="Google Shape;19820;p702"/>
          <p:cNvSpPr txBox="1"/>
          <p:nvPr/>
        </p:nvSpPr>
        <p:spPr>
          <a:xfrm>
            <a:off x="115888" y="5673725"/>
            <a:ext cx="2608262"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1" lang="en-US" sz="1200" u="none" cap="none" strike="noStrike">
                <a:solidFill>
                  <a:schemeClr val="dk1"/>
                </a:solidFill>
                <a:latin typeface="Arial"/>
                <a:ea typeface="Arial"/>
                <a:cs typeface="Arial"/>
                <a:sym typeface="Arial"/>
              </a:rPr>
              <a:t>Cholinerge Agonisten?</a:t>
            </a:r>
            <a:endParaRPr/>
          </a:p>
        </p:txBody>
      </p:sp>
    </p:spTree>
  </p:cSld>
  <p:clrMapOvr>
    <a:masterClrMapping/>
  </p:clrMapOvr>
</p:sld>
</file>

<file path=ppt/slides/slide6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24" name="Shape 19824"/>
        <p:cNvGrpSpPr/>
        <p:nvPr/>
      </p:nvGrpSpPr>
      <p:grpSpPr>
        <a:xfrm>
          <a:off x="0" y="0"/>
          <a:ext cx="0" cy="0"/>
          <a:chOff x="0" y="0"/>
          <a:chExt cx="0" cy="0"/>
        </a:xfrm>
      </p:grpSpPr>
      <p:sp>
        <p:nvSpPr>
          <p:cNvPr id="19825" name="Google Shape;19825;p70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826" name="Google Shape;19826;p703"/>
          <p:cNvSpPr txBox="1"/>
          <p:nvPr/>
        </p:nvSpPr>
        <p:spPr>
          <a:xfrm>
            <a:off x="3452813" y="3227388"/>
            <a:ext cx="5257800" cy="9223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Das Glaukom-Buch nennt drei Klassen, die als „sinnvolle Mittel der ersten Wahl bei Kindern“ gelten. </a:t>
            </a:r>
            <a:r>
              <a:rPr b="0" i="1" lang="en-US" sz="1200" u="none" cap="none" strike="noStrike">
                <a:solidFill>
                  <a:schemeClr val="dk1"/>
                </a:solidFill>
                <a:latin typeface="Arial"/>
                <a:ea typeface="Arial"/>
                <a:cs typeface="Arial"/>
                <a:sym typeface="Arial"/>
              </a:rPr>
              <a:t>Welche drei?</a:t>
            </a:r>
            <a:endParaRPr/>
          </a:p>
        </p:txBody>
      </p:sp>
      <p:sp>
        <p:nvSpPr>
          <p:cNvPr id="19827" name="Google Shape;19827;p70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828" name="Google Shape;19828;p703"/>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829" name="Google Shape;19829;p703"/>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830" name="Google Shape;19830;p703"/>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831" name="Google Shape;19831;p703"/>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Systemische CAIs</a:t>
            </a:r>
            <a:endParaRPr/>
          </a:p>
        </p:txBody>
      </p:sp>
      <p:sp>
        <p:nvSpPr>
          <p:cNvPr id="19832" name="Google Shape;19832;p703"/>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833" name="Google Shape;19833;p703"/>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Alpha-Adrenorezeptor-Agonisten</a:t>
            </a:r>
            <a:endParaRPr b="1" i="0" sz="1800" u="none" cap="none" strike="noStrike">
              <a:solidFill>
                <a:srgbClr val="BFBFBF"/>
              </a:solidFill>
              <a:latin typeface="Arial"/>
              <a:ea typeface="Arial"/>
              <a:cs typeface="Arial"/>
              <a:sym typeface="Arial"/>
            </a:endParaRPr>
          </a:p>
        </p:txBody>
      </p:sp>
      <p:sp>
        <p:nvSpPr>
          <p:cNvPr id="19834" name="Google Shape;19834;p703"/>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Cholinerge Agonisten</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 name="Shape 218"/>
        <p:cNvGrpSpPr/>
        <p:nvPr/>
      </p:nvGrpSpPr>
      <p:grpSpPr>
        <a:xfrm>
          <a:off x="0" y="0"/>
          <a:ext cx="0" cy="0"/>
          <a:chOff x="0" y="0"/>
          <a:chExt cx="0" cy="0"/>
        </a:xfrm>
      </p:grpSpPr>
      <p:sp>
        <p:nvSpPr>
          <p:cNvPr id="219" name="Google Shape;219;p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20" name="Google Shape;220;p7"/>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21" name="Google Shape;221;p7"/>
          <p:cNvSpPr txBox="1"/>
          <p:nvPr/>
        </p:nvSpPr>
        <p:spPr>
          <a:xfrm>
            <a:off x="1828800" y="2317750"/>
            <a:ext cx="59436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Wichtig! Beachten Sie, dass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nicht einfach eine</a:t>
            </a:r>
            <a:r>
              <a:rPr lang="en-US" sz="1200">
                <a:solidFill>
                  <a:schemeClr val="dk1"/>
                </a:solidFill>
              </a:rPr>
              <a:t> </a:t>
            </a:r>
            <a:r>
              <a:rPr b="0" i="0" lang="en-US" sz="1200" u="none" cap="none" strike="noStrike">
                <a:solidFill>
                  <a:schemeClr val="dk1"/>
                </a:solidFill>
                <a:latin typeface="Arial"/>
                <a:ea typeface="Arial"/>
                <a:cs typeface="Arial"/>
                <a:sym typeface="Arial"/>
              </a:rPr>
              <a:t>Optikusneuropathie wie das Glaukom bei Erwachsenen ist</a:t>
            </a:r>
            <a:r>
              <a:rPr b="0" i="0" lang="en-US" sz="1200" u="none" cap="none" strike="noStrike">
                <a:solidFill>
                  <a:srgbClr val="0000FF"/>
                </a:solidFill>
                <a:latin typeface="Arial"/>
                <a:ea typeface="Arial"/>
                <a:cs typeface="Arial"/>
                <a:sym typeface="Arial"/>
              </a:rPr>
              <a:t>, sondern vielmehr eine </a:t>
            </a:r>
            <a:r>
              <a:rPr b="0" i="1" lang="en-US" sz="1200" u="none" cap="none" strike="noStrike">
                <a:solidFill>
                  <a:srgbClr val="0000FF"/>
                </a:solidFill>
                <a:latin typeface="Arial"/>
                <a:ea typeface="Arial"/>
                <a:cs typeface="Arial"/>
                <a:sym typeface="Arial"/>
              </a:rPr>
              <a:t>panokuläre Erkrankung </a:t>
            </a:r>
            <a:r>
              <a:rPr b="0" i="0" lang="en-US" sz="1200" u="none" cap="none" strike="noStrike">
                <a:solidFill>
                  <a:srgbClr val="0000FF"/>
                </a:solidFill>
                <a:latin typeface="Arial"/>
                <a:ea typeface="Arial"/>
                <a:cs typeface="Arial"/>
                <a:sym typeface="Arial"/>
              </a:rPr>
              <a:t>(insbesondere wenn es um das Glaukom bei jüngeren Kindern geht)</a:t>
            </a:r>
            <a:endParaRPr/>
          </a:p>
        </p:txBody>
      </p:sp>
      <p:sp>
        <p:nvSpPr>
          <p:cNvPr id="222" name="Google Shape;222;p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23" name="Google Shape;223;p7"/>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224" name="Google Shape;224;p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225" name="Google Shape;225;p7"/>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als „durch den Augeninnendruck verursachte Schädigung des Auges“.</a:t>
            </a:r>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7" name="Shape 1187"/>
        <p:cNvGrpSpPr/>
        <p:nvPr/>
      </p:nvGrpSpPr>
      <p:grpSpPr>
        <a:xfrm>
          <a:off x="0" y="0"/>
          <a:ext cx="0" cy="0"/>
          <a:chOff x="0" y="0"/>
          <a:chExt cx="0" cy="0"/>
        </a:xfrm>
      </p:grpSpPr>
      <p:sp>
        <p:nvSpPr>
          <p:cNvPr id="1188" name="Google Shape;1188;p7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189" name="Google Shape;1189;p7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190" name="Google Shape;1190;p74"/>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191" name="Google Shape;1191;p74"/>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192" name="Google Shape;1192;p74"/>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193" name="Google Shape;1193;p74"/>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194" name="Google Shape;1194;p74"/>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195" name="Google Shape;1195;p74"/>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Habb-Striae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--Vergrößerter Hornhautdurchmesser</a:t>
            </a:r>
            <a:endParaRPr/>
          </a:p>
        </p:txBody>
      </p:sp>
      <p:sp>
        <p:nvSpPr>
          <p:cNvPr id="1196" name="Google Shape;1196;p74"/>
          <p:cNvSpPr txBox="1"/>
          <p:nvPr/>
        </p:nvSpPr>
        <p:spPr>
          <a:xfrm>
            <a:off x="2787650" y="4360863"/>
            <a:ext cx="5775300" cy="9492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groß muss in diesem Zusammenhang der </a:t>
            </a:r>
            <a:r>
              <a:rPr i="1" lang="en-US" sz="1200">
                <a:solidFill>
                  <a:schemeClr val="dk1"/>
                </a:solidFill>
              </a:rPr>
              <a:t>Hornhautdurchmesser</a:t>
            </a:r>
            <a:r>
              <a:rPr b="0" i="1" lang="en-US" sz="1200" u="none" cap="none" strike="noStrike">
                <a:solidFill>
                  <a:schemeClr val="dk1"/>
                </a:solidFill>
                <a:latin typeface="Arial"/>
                <a:ea typeface="Arial"/>
                <a:cs typeface="Arial"/>
                <a:sym typeface="Arial"/>
              </a:rPr>
              <a:t> sein, um als erhöht zu gelten?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der </a:t>
            </a:r>
            <a:r>
              <a:rPr lang="en-US" sz="1200">
                <a:solidFill>
                  <a:schemeClr val="dk1"/>
                </a:solidFill>
              </a:rPr>
              <a:t>Hornhautdurchmesser</a:t>
            </a:r>
            <a:r>
              <a:rPr b="0" i="0" lang="en-US" sz="1200" u="none" cap="none" strike="noStrike">
                <a:solidFill>
                  <a:schemeClr val="dk1"/>
                </a:solidFill>
                <a:latin typeface="Arial"/>
                <a:ea typeface="Arial"/>
                <a:cs typeface="Arial"/>
                <a:sym typeface="Arial"/>
              </a:rPr>
              <a:t> &gt; 13 mm beträgt, gilt dies für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6"/>
                  </a:ext>
                </a:extLst>
              </a:rPr>
              <a:t>Kinder</a:t>
            </a:r>
            <a:r>
              <a:rPr b="0" i="0" lang="en-US" sz="1200" u="none" cap="none" strike="noStrike">
                <a:solidFill>
                  <a:schemeClr val="dk1"/>
                </a:solidFill>
                <a:latin typeface="Arial"/>
                <a:ea typeface="Arial"/>
                <a:cs typeface="Arial"/>
                <a:sym typeface="Arial"/>
              </a:rPr>
              <a:t> </a:t>
            </a:r>
            <a:r>
              <a:rPr b="1" i="0" lang="en-US" sz="1200" u="none" cap="none" strike="noStrike">
                <a:solidFill>
                  <a:schemeClr val="dk1"/>
                </a:solidFill>
                <a:latin typeface="Arial"/>
                <a:ea typeface="Arial"/>
                <a:cs typeface="Arial"/>
                <a:sym typeface="Arial"/>
              </a:rPr>
              <a:t>jeden </a:t>
            </a:r>
            <a:r>
              <a:rPr b="0" i="0" lang="en-US" sz="1200" u="none" cap="none" strike="noStrike">
                <a:solidFill>
                  <a:schemeClr val="dk1"/>
                </a:solidFill>
                <a:latin typeface="Arial"/>
                <a:ea typeface="Arial"/>
                <a:cs typeface="Arial"/>
                <a:sym typeface="Arial"/>
              </a:rPr>
              <a:t>Alters</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 Kindern im Alter von 1 bis 12 Monaten &gt; 12</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 Neugeborenen ≥ 11</a:t>
            </a:r>
            <a:endParaRPr/>
          </a:p>
        </p:txBody>
      </p:sp>
      <p:sp>
        <p:nvSpPr>
          <p:cNvPr id="1197" name="Google Shape;1197;p7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198" name="Google Shape;1198;p74"/>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199" name="Google Shape;1199;p74"/>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200" name="Google Shape;1200;p7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7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38" name="Shape 19838"/>
        <p:cNvGrpSpPr/>
        <p:nvPr/>
      </p:nvGrpSpPr>
      <p:grpSpPr>
        <a:xfrm>
          <a:off x="0" y="0"/>
          <a:ext cx="0" cy="0"/>
          <a:chOff x="0" y="0"/>
          <a:chExt cx="0" cy="0"/>
        </a:xfrm>
      </p:grpSpPr>
      <p:sp>
        <p:nvSpPr>
          <p:cNvPr id="19839" name="Google Shape;19839;p704"/>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840" name="Google Shape;19840;p70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841" name="Google Shape;19841;p704"/>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842" name="Google Shape;19842;p704"/>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843" name="Google Shape;19843;p704"/>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9844" name="Google Shape;19844;p704"/>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845" name="Google Shape;19845;p704"/>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9846" name="Google Shape;19846;p704"/>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9847" name="Google Shape;19847;p704"/>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0,25-mg-Dosierung.</a:t>
            </a:r>
            <a:endParaRPr/>
          </a:p>
        </p:txBody>
      </p:sp>
      <p:sp>
        <p:nvSpPr>
          <p:cNvPr id="19848" name="Google Shape;19848;p704"/>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849" name="Google Shape;19849;p70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850" name="Google Shape;19850;p704"/>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851" name="Google Shape;19851;p704"/>
          <p:cNvSpPr/>
          <p:nvPr/>
        </p:nvSpPr>
        <p:spPr>
          <a:xfrm>
            <a:off x="7240588" y="1485900"/>
            <a:ext cx="43815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87500"/>
              </a:lnSpc>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7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55" name="Shape 19855"/>
        <p:cNvGrpSpPr/>
        <p:nvPr/>
      </p:nvGrpSpPr>
      <p:grpSpPr>
        <a:xfrm>
          <a:off x="0" y="0"/>
          <a:ext cx="0" cy="0"/>
          <a:chOff x="0" y="0"/>
          <a:chExt cx="0" cy="0"/>
        </a:xfrm>
      </p:grpSpPr>
      <p:sp>
        <p:nvSpPr>
          <p:cNvPr id="19856" name="Google Shape;19856;p705"/>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857" name="Google Shape;19857;p70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858" name="Google Shape;19858;p705"/>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859" name="Google Shape;19859;p705"/>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860" name="Google Shape;19860;p705"/>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9861" name="Google Shape;19861;p705"/>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862" name="Google Shape;19862;p705"/>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9863" name="Google Shape;19863;p705"/>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9864" name="Google Shape;19864;p705"/>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0,25-mg-Dosierung.</a:t>
            </a:r>
            <a:endParaRPr/>
          </a:p>
        </p:txBody>
      </p:sp>
      <p:sp>
        <p:nvSpPr>
          <p:cNvPr id="19865" name="Google Shape;19865;p705"/>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866" name="Google Shape;19866;p70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867" name="Google Shape;19867;p705"/>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7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71" name="Shape 19871"/>
        <p:cNvGrpSpPr/>
        <p:nvPr/>
      </p:nvGrpSpPr>
      <p:grpSpPr>
        <a:xfrm>
          <a:off x="0" y="0"/>
          <a:ext cx="0" cy="0"/>
          <a:chOff x="0" y="0"/>
          <a:chExt cx="0" cy="0"/>
        </a:xfrm>
      </p:grpSpPr>
      <p:sp>
        <p:nvSpPr>
          <p:cNvPr id="19872" name="Google Shape;19872;p706"/>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873" name="Google Shape;19873;p70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874" name="Google Shape;19874;p706"/>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875" name="Google Shape;19875;p706"/>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876" name="Google Shape;19876;p706"/>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9877" name="Google Shape;19877;p706"/>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878" name="Google Shape;19878;p706"/>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9879" name="Google Shape;19879;p706"/>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9880" name="Google Shape;19880;p706"/>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19881" name="Google Shape;19881;p706"/>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19882" name="Google Shape;19882;p706"/>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883" name="Google Shape;19883;p70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884" name="Google Shape;19884;p706"/>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885" name="Google Shape;19885;p706"/>
          <p:cNvSpPr/>
          <p:nvPr/>
        </p:nvSpPr>
        <p:spPr>
          <a:xfrm>
            <a:off x="2895600" y="2312788"/>
            <a:ext cx="25257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drei Worte</a:t>
            </a:r>
            <a:endParaRPr/>
          </a:p>
        </p:txBody>
      </p:sp>
    </p:spTree>
  </p:cSld>
  <p:clrMapOvr>
    <a:masterClrMapping/>
  </p:clrMapOvr>
</p:sld>
</file>

<file path=ppt/slides/slide7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89" name="Shape 19889"/>
        <p:cNvGrpSpPr/>
        <p:nvPr/>
      </p:nvGrpSpPr>
      <p:grpSpPr>
        <a:xfrm>
          <a:off x="0" y="0"/>
          <a:ext cx="0" cy="0"/>
          <a:chOff x="0" y="0"/>
          <a:chExt cx="0" cy="0"/>
        </a:xfrm>
      </p:grpSpPr>
      <p:sp>
        <p:nvSpPr>
          <p:cNvPr id="19890" name="Google Shape;19890;p707"/>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891" name="Google Shape;19891;p70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892" name="Google Shape;19892;p707"/>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893" name="Google Shape;19893;p707"/>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894" name="Google Shape;19894;p707"/>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9895" name="Google Shape;19895;p707"/>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896" name="Google Shape;19896;p707"/>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9897" name="Google Shape;19897;p707"/>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9898" name="Google Shape;19898;p707"/>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19899" name="Google Shape;19899;p707"/>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19900" name="Google Shape;19900;p707"/>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01" name="Google Shape;19901;p70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902" name="Google Shape;19902;p707"/>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70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06" name="Shape 19906"/>
        <p:cNvGrpSpPr/>
        <p:nvPr/>
      </p:nvGrpSpPr>
      <p:grpSpPr>
        <a:xfrm>
          <a:off x="0" y="0"/>
          <a:ext cx="0" cy="0"/>
          <a:chOff x="0" y="0"/>
          <a:chExt cx="0" cy="0"/>
        </a:xfrm>
      </p:grpSpPr>
      <p:sp>
        <p:nvSpPr>
          <p:cNvPr id="19907" name="Google Shape;19907;p708"/>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08" name="Google Shape;19908;p70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909" name="Google Shape;19909;p708"/>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910" name="Google Shape;19910;p708"/>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911" name="Google Shape;19911;p708"/>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9912" name="Google Shape;19912;p708"/>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913" name="Google Shape;19913;p708"/>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9914" name="Google Shape;19914;p708"/>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9915" name="Google Shape;19915;p708"/>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19916" name="Google Shape;19916;p708"/>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19917" name="Google Shape;19917;p708"/>
          <p:cNvSpPr txBox="1"/>
          <p:nvPr/>
        </p:nvSpPr>
        <p:spPr>
          <a:xfrm>
            <a:off x="2901950" y="2970213"/>
            <a:ext cx="5634038"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endParaRPr/>
          </a:p>
        </p:txBody>
      </p:sp>
      <p:sp>
        <p:nvSpPr>
          <p:cNvPr id="19918" name="Google Shape;19918;p708"/>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19" name="Google Shape;19919;p70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920" name="Google Shape;19920;p708"/>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921" name="Google Shape;19921;p708"/>
          <p:cNvSpPr/>
          <p:nvPr/>
        </p:nvSpPr>
        <p:spPr>
          <a:xfrm>
            <a:off x="4665663" y="3017838"/>
            <a:ext cx="973137"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zwei Worte</a:t>
            </a:r>
            <a:endParaRPr/>
          </a:p>
        </p:txBody>
      </p:sp>
    </p:spTree>
  </p:cSld>
  <p:clrMapOvr>
    <a:masterClrMapping/>
  </p:clrMapOvr>
</p:sld>
</file>

<file path=ppt/slides/slide70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25" name="Shape 19925"/>
        <p:cNvGrpSpPr/>
        <p:nvPr/>
      </p:nvGrpSpPr>
      <p:grpSpPr>
        <a:xfrm>
          <a:off x="0" y="0"/>
          <a:ext cx="0" cy="0"/>
          <a:chOff x="0" y="0"/>
          <a:chExt cx="0" cy="0"/>
        </a:xfrm>
      </p:grpSpPr>
      <p:sp>
        <p:nvSpPr>
          <p:cNvPr id="19926" name="Google Shape;19926;p709"/>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27" name="Google Shape;19927;p70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928" name="Google Shape;19928;p709"/>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929" name="Google Shape;19929;p709"/>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930" name="Google Shape;19930;p709"/>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9931" name="Google Shape;19931;p709"/>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932" name="Google Shape;19932;p709"/>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9933" name="Google Shape;19933;p709"/>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9934" name="Google Shape;19934;p709"/>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19935" name="Google Shape;19935;p709"/>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19936" name="Google Shape;19936;p709"/>
          <p:cNvSpPr txBox="1"/>
          <p:nvPr/>
        </p:nvSpPr>
        <p:spPr>
          <a:xfrm>
            <a:off x="2901950" y="2970213"/>
            <a:ext cx="5634038"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endParaRPr/>
          </a:p>
        </p:txBody>
      </p:sp>
      <p:sp>
        <p:nvSpPr>
          <p:cNvPr id="19937" name="Google Shape;19937;p709"/>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38" name="Google Shape;19938;p70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939" name="Google Shape;19939;p709"/>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70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43" name="Shape 19943"/>
        <p:cNvGrpSpPr/>
        <p:nvPr/>
      </p:nvGrpSpPr>
      <p:grpSpPr>
        <a:xfrm>
          <a:off x="0" y="0"/>
          <a:ext cx="0" cy="0"/>
          <a:chOff x="0" y="0"/>
          <a:chExt cx="0" cy="0"/>
        </a:xfrm>
      </p:grpSpPr>
      <p:sp>
        <p:nvSpPr>
          <p:cNvPr id="19944" name="Google Shape;19944;p710"/>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45" name="Google Shape;19945;p71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946" name="Google Shape;19946;p710"/>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947" name="Google Shape;19947;p710"/>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948" name="Google Shape;19948;p710"/>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9949" name="Google Shape;19949;p710"/>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950" name="Google Shape;19950;p710"/>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9951" name="Google Shape;19951;p710"/>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9952" name="Google Shape;19952;p710"/>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19953" name="Google Shape;19953;p710"/>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19954" name="Google Shape;19954;p710"/>
          <p:cNvSpPr txBox="1"/>
          <p:nvPr/>
        </p:nvSpPr>
        <p:spPr>
          <a:xfrm>
            <a:off x="2901950" y="2970213"/>
            <a:ext cx="5634038"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r>
              <a:rPr b="0" i="0" lang="en-US" sz="1200" u="none" cap="none" strike="noStrike">
                <a:solidFill>
                  <a:srgbClr val="0000FF"/>
                </a:solidFill>
                <a:latin typeface="Arial"/>
                <a:ea typeface="Arial"/>
                <a:cs typeface="Arial"/>
                <a:sym typeface="Arial"/>
              </a:rPr>
              <a:t>Kontraindiziert bei Sichelzellenanämie. </a:t>
            </a:r>
            <a:endParaRPr b="0" i="0" sz="1600" u="none" cap="none" strike="noStrike">
              <a:solidFill>
                <a:schemeClr val="dk1"/>
              </a:solidFill>
              <a:latin typeface="Arial"/>
              <a:ea typeface="Arial"/>
              <a:cs typeface="Arial"/>
              <a:sym typeface="Arial"/>
            </a:endParaRPr>
          </a:p>
        </p:txBody>
      </p:sp>
      <p:sp>
        <p:nvSpPr>
          <p:cNvPr id="19955" name="Google Shape;19955;p710"/>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56" name="Google Shape;19956;p71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957" name="Google Shape;19957;p710"/>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958" name="Google Shape;19958;p710"/>
          <p:cNvSpPr/>
          <p:nvPr/>
        </p:nvSpPr>
        <p:spPr>
          <a:xfrm>
            <a:off x="6997699" y="3010372"/>
            <a:ext cx="1389000" cy="2073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87500"/>
              </a:lnSpc>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70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62" name="Shape 19962"/>
        <p:cNvGrpSpPr/>
        <p:nvPr/>
      </p:nvGrpSpPr>
      <p:grpSpPr>
        <a:xfrm>
          <a:off x="0" y="0"/>
          <a:ext cx="0" cy="0"/>
          <a:chOff x="0" y="0"/>
          <a:chExt cx="0" cy="0"/>
        </a:xfrm>
      </p:grpSpPr>
      <p:sp>
        <p:nvSpPr>
          <p:cNvPr id="19963" name="Google Shape;19963;p711"/>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64" name="Google Shape;19964;p71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965" name="Google Shape;19965;p711"/>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966" name="Google Shape;19966;p711"/>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967" name="Google Shape;19967;p711"/>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9968" name="Google Shape;19968;p711"/>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969" name="Google Shape;19969;p711"/>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9970" name="Google Shape;19970;p711"/>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9971" name="Google Shape;19971;p711"/>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19972" name="Google Shape;19972;p711"/>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19973" name="Google Shape;19973;p711"/>
          <p:cNvSpPr txBox="1"/>
          <p:nvPr/>
        </p:nvSpPr>
        <p:spPr>
          <a:xfrm>
            <a:off x="2901950" y="2970213"/>
            <a:ext cx="5634038"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r>
              <a:rPr b="0" i="0" lang="en-US" sz="1200" u="none" cap="none" strike="noStrike">
                <a:solidFill>
                  <a:srgbClr val="0000FF"/>
                </a:solidFill>
                <a:latin typeface="Arial"/>
                <a:ea typeface="Arial"/>
                <a:cs typeface="Arial"/>
                <a:sym typeface="Arial"/>
              </a:rPr>
              <a:t>Kontraindiziert bei Sichelzellenanämie. </a:t>
            </a:r>
            <a:endParaRPr b="0" i="0" sz="1600" u="none" cap="none" strike="noStrike">
              <a:solidFill>
                <a:schemeClr val="dk1"/>
              </a:solidFill>
              <a:latin typeface="Arial"/>
              <a:ea typeface="Arial"/>
              <a:cs typeface="Arial"/>
              <a:sym typeface="Arial"/>
            </a:endParaRPr>
          </a:p>
        </p:txBody>
      </p:sp>
      <p:sp>
        <p:nvSpPr>
          <p:cNvPr id="19974" name="Google Shape;19974;p711"/>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75" name="Google Shape;19975;p71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976" name="Google Shape;19976;p711"/>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70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80" name="Shape 19980"/>
        <p:cNvGrpSpPr/>
        <p:nvPr/>
      </p:nvGrpSpPr>
      <p:grpSpPr>
        <a:xfrm>
          <a:off x="0" y="0"/>
          <a:ext cx="0" cy="0"/>
          <a:chOff x="0" y="0"/>
          <a:chExt cx="0" cy="0"/>
        </a:xfrm>
      </p:grpSpPr>
      <p:sp>
        <p:nvSpPr>
          <p:cNvPr id="19981" name="Google Shape;19981;p712"/>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82" name="Google Shape;19982;p71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9983" name="Google Shape;19983;p712"/>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19984" name="Google Shape;19984;p712"/>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19985" name="Google Shape;19985;p712"/>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19986" name="Google Shape;19986;p712"/>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19987" name="Google Shape;19987;p712"/>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19988" name="Google Shape;19988;p712"/>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19989" name="Google Shape;19989;p712"/>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19990" name="Google Shape;19990;p712"/>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19991" name="Google Shape;19991;p712"/>
          <p:cNvSpPr txBox="1"/>
          <p:nvPr/>
        </p:nvSpPr>
        <p:spPr>
          <a:xfrm>
            <a:off x="2901950" y="2970213"/>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r>
              <a:rPr b="0" i="0" lang="en-US" sz="1200" u="none" cap="none" strike="noStrike">
                <a:solidFill>
                  <a:srgbClr val="0000FF"/>
                </a:solidFill>
                <a:latin typeface="Arial"/>
                <a:ea typeface="Arial"/>
                <a:cs typeface="Arial"/>
                <a:sym typeface="Arial"/>
              </a:rPr>
              <a:t>Kontraindiziert bei Sichelzellenanämie. </a:t>
            </a:r>
            <a:r>
              <a:rPr b="0" i="0" lang="en-US" sz="1200" u="none" cap="none" strike="noStrike">
                <a:solidFill>
                  <a:schemeClr val="dk1"/>
                </a:solidFill>
                <a:latin typeface="Arial"/>
                <a:ea typeface="Arial"/>
                <a:cs typeface="Arial"/>
                <a:sym typeface="Arial"/>
              </a:rPr>
              <a:t>Achten Sie auf ein  SJS.</a:t>
            </a:r>
            <a:endParaRPr/>
          </a:p>
        </p:txBody>
      </p:sp>
      <p:sp>
        <p:nvSpPr>
          <p:cNvPr id="19992" name="Google Shape;19992;p712"/>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19993" name="Google Shape;19993;p71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9994" name="Google Shape;19994;p712"/>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19995" name="Google Shape;19995;p712"/>
          <p:cNvSpPr/>
          <p:nvPr/>
        </p:nvSpPr>
        <p:spPr>
          <a:xfrm>
            <a:off x="4162367" y="3166651"/>
            <a:ext cx="4383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abb.</a:t>
            </a:r>
            <a:endParaRPr/>
          </a:p>
        </p:txBody>
      </p:sp>
    </p:spTree>
  </p:cSld>
  <p:clrMapOvr>
    <a:masterClrMapping/>
  </p:clrMapOvr>
</p:sld>
</file>

<file path=ppt/slides/slide70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99" name="Shape 19999"/>
        <p:cNvGrpSpPr/>
        <p:nvPr/>
      </p:nvGrpSpPr>
      <p:grpSpPr>
        <a:xfrm>
          <a:off x="0" y="0"/>
          <a:ext cx="0" cy="0"/>
          <a:chOff x="0" y="0"/>
          <a:chExt cx="0" cy="0"/>
        </a:xfrm>
      </p:grpSpPr>
      <p:sp>
        <p:nvSpPr>
          <p:cNvPr id="20000" name="Google Shape;20000;p713"/>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001" name="Google Shape;20001;p71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002" name="Google Shape;20002;p713"/>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20003" name="Google Shape;20003;p713"/>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20004" name="Google Shape;20004;p713"/>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20005" name="Google Shape;20005;p713"/>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20006" name="Google Shape;20006;p713"/>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20007" name="Google Shape;20007;p713"/>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20008" name="Google Shape;20008;p713"/>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20009" name="Google Shape;20009;p713"/>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20010" name="Google Shape;20010;p713"/>
          <p:cNvSpPr txBox="1"/>
          <p:nvPr/>
        </p:nvSpPr>
        <p:spPr>
          <a:xfrm>
            <a:off x="2901950" y="2970213"/>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r>
              <a:rPr b="0" i="0" lang="en-US" sz="1200" u="none" cap="none" strike="noStrike">
                <a:solidFill>
                  <a:srgbClr val="0000FF"/>
                </a:solidFill>
                <a:latin typeface="Arial"/>
                <a:ea typeface="Arial"/>
                <a:cs typeface="Arial"/>
                <a:sym typeface="Arial"/>
              </a:rPr>
              <a:t>Kontraindiziert bei Sichelzellenanämie. </a:t>
            </a:r>
            <a:r>
              <a:rPr b="0" i="0" lang="en-US" sz="1200" u="none" cap="none" strike="noStrike">
                <a:solidFill>
                  <a:schemeClr val="dk1"/>
                </a:solidFill>
                <a:latin typeface="Arial"/>
                <a:ea typeface="Arial"/>
                <a:cs typeface="Arial"/>
                <a:sym typeface="Arial"/>
              </a:rPr>
              <a:t>Achten Sie auf ein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27"/>
                  </a:ext>
                </a:extLst>
              </a:rPr>
              <a:t>SJS</a:t>
            </a:r>
            <a:r>
              <a:rPr b="0" i="0" lang="en-US" sz="1200" u="none" cap="none" strike="noStrike">
                <a:solidFill>
                  <a:schemeClr val="dk1"/>
                </a:solidFill>
                <a:latin typeface="Arial"/>
                <a:ea typeface="Arial"/>
                <a:cs typeface="Arial"/>
                <a:sym typeface="Arial"/>
              </a:rPr>
              <a:t>.</a:t>
            </a:r>
            <a:endParaRPr/>
          </a:p>
        </p:txBody>
      </p:sp>
      <p:sp>
        <p:nvSpPr>
          <p:cNvPr id="20011" name="Google Shape;20011;p713"/>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012" name="Google Shape;20012;p71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013" name="Google Shape;20013;p713"/>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4" name="Shape 1204"/>
        <p:cNvGrpSpPr/>
        <p:nvPr/>
      </p:nvGrpSpPr>
      <p:grpSpPr>
        <a:xfrm>
          <a:off x="0" y="0"/>
          <a:ext cx="0" cy="0"/>
          <a:chOff x="0" y="0"/>
          <a:chExt cx="0" cy="0"/>
        </a:xfrm>
      </p:grpSpPr>
      <p:sp>
        <p:nvSpPr>
          <p:cNvPr id="1205" name="Google Shape;1205;p7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206" name="Google Shape;1206;p7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07" name="Google Shape;1207;p75"/>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208" name="Google Shape;1208;p75"/>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209" name="Google Shape;1209;p75"/>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210" name="Google Shape;1210;p75"/>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211" name="Google Shape;1211;p75"/>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212" name="Google Shape;1212;p75"/>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Habb-Striae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--Vergrößerter Hornhautdurchmesser</a:t>
            </a:r>
            <a:endParaRPr/>
          </a:p>
        </p:txBody>
      </p:sp>
      <p:sp>
        <p:nvSpPr>
          <p:cNvPr id="1213" name="Google Shape;1213;p75"/>
          <p:cNvSpPr txBox="1"/>
          <p:nvPr/>
        </p:nvSpPr>
        <p:spPr>
          <a:xfrm>
            <a:off x="2787650" y="4360863"/>
            <a:ext cx="5775300" cy="9492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groß muss in diesem Zusammenhang der </a:t>
            </a:r>
            <a:r>
              <a:rPr i="1" lang="en-US" sz="1200">
                <a:solidFill>
                  <a:schemeClr val="dk1"/>
                </a:solidFill>
              </a:rPr>
              <a:t>Hornhautdurchmesser</a:t>
            </a:r>
            <a:r>
              <a:rPr b="0" i="1" lang="en-US" sz="1200" u="none" cap="none" strike="noStrike">
                <a:solidFill>
                  <a:schemeClr val="dk1"/>
                </a:solidFill>
                <a:latin typeface="Arial"/>
                <a:ea typeface="Arial"/>
                <a:cs typeface="Arial"/>
                <a:sym typeface="Arial"/>
              </a:rPr>
              <a:t> sein, um als erhöht zu gelten?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der </a:t>
            </a:r>
            <a:r>
              <a:rPr lang="en-US" sz="1200">
                <a:solidFill>
                  <a:schemeClr val="dk1"/>
                </a:solidFill>
              </a:rPr>
              <a:t>Hornhautdurchmesser</a:t>
            </a:r>
            <a:r>
              <a:rPr b="0" i="0" lang="en-US" sz="1200" u="none" cap="none" strike="noStrike">
                <a:solidFill>
                  <a:schemeClr val="dk1"/>
                </a:solidFill>
                <a:latin typeface="Arial"/>
                <a:ea typeface="Arial"/>
                <a:cs typeface="Arial"/>
                <a:sym typeface="Arial"/>
              </a:rPr>
              <a:t> &gt; 13 mm beträgt, gilt dies für Kinder </a:t>
            </a:r>
            <a:r>
              <a:rPr b="1" i="0" lang="en-US" sz="1200" u="none" cap="none" strike="noStrike">
                <a:solidFill>
                  <a:schemeClr val="dk1"/>
                </a:solidFill>
                <a:latin typeface="Arial"/>
                <a:ea typeface="Arial"/>
                <a:cs typeface="Arial"/>
                <a:sym typeface="Arial"/>
              </a:rPr>
              <a:t>jeden </a:t>
            </a:r>
            <a:r>
              <a:rPr b="0" i="0" lang="en-US" sz="1200" u="none" cap="none" strike="noStrike">
                <a:solidFill>
                  <a:schemeClr val="dk1"/>
                </a:solidFill>
                <a:latin typeface="Arial"/>
                <a:ea typeface="Arial"/>
                <a:cs typeface="Arial"/>
                <a:sym typeface="Arial"/>
              </a:rPr>
              <a:t>Alters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Kindern im Alter von 1 bis 12 Monaten &gt; 12</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 Neugeborenen ≥ 11</a:t>
            </a:r>
            <a:endParaRPr/>
          </a:p>
        </p:txBody>
      </p:sp>
      <p:sp>
        <p:nvSpPr>
          <p:cNvPr id="1214" name="Google Shape;1214;p75"/>
          <p:cNvSpPr/>
          <p:nvPr/>
        </p:nvSpPr>
        <p:spPr>
          <a:xfrm>
            <a:off x="5911975" y="4934547"/>
            <a:ext cx="3048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1215" name="Google Shape;1215;p7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16" name="Google Shape;1216;p75"/>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217" name="Google Shape;1217;p75"/>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218" name="Google Shape;1218;p7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7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17" name="Shape 20017"/>
        <p:cNvGrpSpPr/>
        <p:nvPr/>
      </p:nvGrpSpPr>
      <p:grpSpPr>
        <a:xfrm>
          <a:off x="0" y="0"/>
          <a:ext cx="0" cy="0"/>
          <a:chOff x="0" y="0"/>
          <a:chExt cx="0" cy="0"/>
        </a:xfrm>
      </p:grpSpPr>
      <p:sp>
        <p:nvSpPr>
          <p:cNvPr id="20018" name="Google Shape;20018;p714"/>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019" name="Google Shape;20019;p71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020" name="Google Shape;20020;p714"/>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20021" name="Google Shape;20021;p714"/>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20022" name="Google Shape;20022;p714"/>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20023" name="Google Shape;20023;p714"/>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20024" name="Google Shape;20024;p714"/>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20025" name="Google Shape;20025;p714"/>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20026" name="Google Shape;20026;p714"/>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20027" name="Google Shape;20027;p714"/>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20028" name="Google Shape;20028;p714"/>
          <p:cNvSpPr txBox="1"/>
          <p:nvPr/>
        </p:nvSpPr>
        <p:spPr>
          <a:xfrm>
            <a:off x="2901950" y="2970213"/>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r>
              <a:rPr b="0" i="0" lang="en-US" sz="1200" u="none" cap="none" strike="noStrike">
                <a:solidFill>
                  <a:srgbClr val="0000FF"/>
                </a:solidFill>
                <a:latin typeface="Arial"/>
                <a:ea typeface="Arial"/>
                <a:cs typeface="Arial"/>
                <a:sym typeface="Arial"/>
              </a:rPr>
              <a:t>Kontraindiziert bei Sichelzellenanämie. </a:t>
            </a: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r>
              <a:rPr b="0" i="0" lang="en-US" sz="1200" u="none" cap="none" strike="noStrike">
                <a:solidFill>
                  <a:schemeClr val="dk1"/>
                </a:solidFill>
                <a:latin typeface="Arial"/>
                <a:ea typeface="Arial"/>
                <a:cs typeface="Arial"/>
                <a:sym typeface="Arial"/>
              </a:rPr>
              <a:t>.</a:t>
            </a:r>
            <a:endParaRPr/>
          </a:p>
        </p:txBody>
      </p:sp>
      <p:sp>
        <p:nvSpPr>
          <p:cNvPr id="20029" name="Google Shape;20029;p714"/>
          <p:cNvSpPr txBox="1"/>
          <p:nvPr/>
        </p:nvSpPr>
        <p:spPr>
          <a:xfrm>
            <a:off x="2895600" y="3887788"/>
            <a:ext cx="57975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Wirkt gut bei älteren Kindern, weniger gut bei jüngeren </a:t>
            </a:r>
            <a:endParaRPr/>
          </a:p>
        </p:txBody>
      </p:sp>
      <p:sp>
        <p:nvSpPr>
          <p:cNvPr id="20030" name="Google Shape;20030;p714"/>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031" name="Google Shape;20031;p71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032" name="Google Shape;20032;p714"/>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033" name="Google Shape;20033;p714"/>
          <p:cNvSpPr/>
          <p:nvPr/>
        </p:nvSpPr>
        <p:spPr>
          <a:xfrm>
            <a:off x="3799123" y="3894726"/>
            <a:ext cx="5112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t/>
            </a:r>
            <a:endParaRPr/>
          </a:p>
        </p:txBody>
      </p:sp>
      <p:sp>
        <p:nvSpPr>
          <p:cNvPr id="20034" name="Google Shape;20034;p714"/>
          <p:cNvSpPr/>
          <p:nvPr/>
        </p:nvSpPr>
        <p:spPr>
          <a:xfrm>
            <a:off x="6024798" y="3914422"/>
            <a:ext cx="8526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t/>
            </a:r>
            <a:endParaRPr/>
          </a:p>
        </p:txBody>
      </p:sp>
    </p:spTree>
  </p:cSld>
  <p:clrMapOvr>
    <a:masterClrMapping/>
  </p:clrMapOvr>
</p:sld>
</file>

<file path=ppt/slides/slide7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38" name="Shape 20038"/>
        <p:cNvGrpSpPr/>
        <p:nvPr/>
      </p:nvGrpSpPr>
      <p:grpSpPr>
        <a:xfrm>
          <a:off x="0" y="0"/>
          <a:ext cx="0" cy="0"/>
          <a:chOff x="0" y="0"/>
          <a:chExt cx="0" cy="0"/>
        </a:xfrm>
      </p:grpSpPr>
      <p:sp>
        <p:nvSpPr>
          <p:cNvPr id="20039" name="Google Shape;20039;p715"/>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040" name="Google Shape;20040;p71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041" name="Google Shape;20041;p715"/>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20042" name="Google Shape;20042;p715"/>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20043" name="Google Shape;20043;p715"/>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20044" name="Google Shape;20044;p715"/>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20045" name="Google Shape;20045;p715"/>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20046" name="Google Shape;20046;p715"/>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20047" name="Google Shape;20047;p715"/>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20048" name="Google Shape;20048;p715"/>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20049" name="Google Shape;20049;p715"/>
          <p:cNvSpPr txBox="1"/>
          <p:nvPr/>
        </p:nvSpPr>
        <p:spPr>
          <a:xfrm>
            <a:off x="2901950" y="2970213"/>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r>
              <a:rPr b="0" i="0" lang="en-US" sz="1200" u="none" cap="none" strike="noStrike">
                <a:solidFill>
                  <a:srgbClr val="0000FF"/>
                </a:solidFill>
                <a:latin typeface="Arial"/>
                <a:ea typeface="Arial"/>
                <a:cs typeface="Arial"/>
                <a:sym typeface="Arial"/>
              </a:rPr>
              <a:t>Kontraindiziert bei Sichelzellenanämie. </a:t>
            </a: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r>
              <a:rPr b="0" i="0" lang="en-US" sz="1200" u="none" cap="none" strike="noStrike">
                <a:solidFill>
                  <a:schemeClr val="dk1"/>
                </a:solidFill>
                <a:latin typeface="Arial"/>
                <a:ea typeface="Arial"/>
                <a:cs typeface="Arial"/>
                <a:sym typeface="Arial"/>
              </a:rPr>
              <a:t>.</a:t>
            </a:r>
            <a:endParaRPr/>
          </a:p>
        </p:txBody>
      </p:sp>
      <p:sp>
        <p:nvSpPr>
          <p:cNvPr id="20050" name="Google Shape;20050;p715"/>
          <p:cNvSpPr txBox="1"/>
          <p:nvPr/>
        </p:nvSpPr>
        <p:spPr>
          <a:xfrm>
            <a:off x="2895600" y="3887788"/>
            <a:ext cx="57975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Wirkt gut bei älteren Kindern, weniger gut bei jüngeren. </a:t>
            </a:r>
            <a:endParaRPr/>
          </a:p>
        </p:txBody>
      </p:sp>
      <p:sp>
        <p:nvSpPr>
          <p:cNvPr id="20051" name="Google Shape;20051;p715"/>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052" name="Google Shape;20052;p71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053" name="Google Shape;20053;p715"/>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7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57" name="Shape 20057"/>
        <p:cNvGrpSpPr/>
        <p:nvPr/>
      </p:nvGrpSpPr>
      <p:grpSpPr>
        <a:xfrm>
          <a:off x="0" y="0"/>
          <a:ext cx="0" cy="0"/>
          <a:chOff x="0" y="0"/>
          <a:chExt cx="0" cy="0"/>
        </a:xfrm>
      </p:grpSpPr>
      <p:sp>
        <p:nvSpPr>
          <p:cNvPr id="20058" name="Google Shape;20058;p716"/>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059" name="Google Shape;20059;p71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060" name="Google Shape;20060;p716"/>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20061" name="Google Shape;20061;p716"/>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20062" name="Google Shape;20062;p716"/>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20063" name="Google Shape;20063;p716"/>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20064" name="Google Shape;20064;p716"/>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20065" name="Google Shape;20065;p716"/>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20066" name="Google Shape;20066;p716"/>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20067" name="Google Shape;20067;p716"/>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20068" name="Google Shape;20068;p716"/>
          <p:cNvSpPr txBox="1"/>
          <p:nvPr/>
        </p:nvSpPr>
        <p:spPr>
          <a:xfrm>
            <a:off x="2901950" y="2970213"/>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r>
              <a:rPr b="0" i="0" lang="en-US" sz="1200" u="none" cap="none" strike="noStrike">
                <a:solidFill>
                  <a:srgbClr val="0000FF"/>
                </a:solidFill>
                <a:latin typeface="Arial"/>
                <a:ea typeface="Arial"/>
                <a:cs typeface="Arial"/>
                <a:sym typeface="Arial"/>
              </a:rPr>
              <a:t>Kontraindiziert bei Sichelzellenanämie. </a:t>
            </a: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r>
              <a:rPr b="0" i="0" lang="en-US" sz="1200" u="none" cap="none" strike="noStrike">
                <a:solidFill>
                  <a:schemeClr val="dk1"/>
                </a:solidFill>
                <a:latin typeface="Arial"/>
                <a:ea typeface="Arial"/>
                <a:cs typeface="Arial"/>
                <a:sym typeface="Arial"/>
              </a:rPr>
              <a:t>.</a:t>
            </a:r>
            <a:endParaRPr/>
          </a:p>
        </p:txBody>
      </p:sp>
      <p:sp>
        <p:nvSpPr>
          <p:cNvPr id="20069" name="Google Shape;20069;p716"/>
          <p:cNvSpPr txBox="1"/>
          <p:nvPr/>
        </p:nvSpPr>
        <p:spPr>
          <a:xfrm>
            <a:off x="2895600" y="3887788"/>
            <a:ext cx="57975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Wirkt gut bei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28"/>
                  </a:ext>
                </a:extLst>
              </a:rPr>
              <a:t>älteren</a:t>
            </a:r>
            <a:r>
              <a:rPr b="0" i="0" lang="en-US" sz="1200" u="none" cap="none" strike="noStrike">
                <a:solidFill>
                  <a:schemeClr val="dk1"/>
                </a:solidFill>
                <a:latin typeface="Arial"/>
                <a:ea typeface="Arial"/>
                <a:cs typeface="Arial"/>
                <a:sym typeface="Arial"/>
              </a:rPr>
              <a:t> Kindern, weniger gut bei jüngeren </a:t>
            </a:r>
            <a:endParaRPr/>
          </a:p>
        </p:txBody>
      </p:sp>
      <p:sp>
        <p:nvSpPr>
          <p:cNvPr id="20070" name="Google Shape;20070;p716"/>
          <p:cNvSpPr txBox="1"/>
          <p:nvPr/>
        </p:nvSpPr>
        <p:spPr>
          <a:xfrm>
            <a:off x="2909888" y="4792663"/>
            <a:ext cx="5618162"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Kontraindiziert vor dem 2. Lebensjahr. Verwenden Sie die niedrigstmögliche Dosis. </a:t>
            </a:r>
            <a:endParaRPr/>
          </a:p>
        </p:txBody>
      </p:sp>
      <p:sp>
        <p:nvSpPr>
          <p:cNvPr id="20071" name="Google Shape;20071;p716"/>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072" name="Google Shape;20072;p71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073" name="Google Shape;20073;p716"/>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074" name="Google Shape;20074;p716"/>
          <p:cNvSpPr/>
          <p:nvPr/>
        </p:nvSpPr>
        <p:spPr>
          <a:xfrm>
            <a:off x="4561253" y="4809538"/>
            <a:ext cx="476100" cy="2265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700" u="none" cap="none" strike="noStrike">
              <a:solidFill>
                <a:schemeClr val="dk1"/>
              </a:solidFill>
              <a:latin typeface="Arial"/>
              <a:ea typeface="Arial"/>
              <a:cs typeface="Arial"/>
              <a:sym typeface="Arial"/>
            </a:endParaRPr>
          </a:p>
        </p:txBody>
      </p:sp>
    </p:spTree>
  </p:cSld>
  <p:clrMapOvr>
    <a:masterClrMapping/>
  </p:clrMapOvr>
</p:sld>
</file>

<file path=ppt/slides/slide7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78" name="Shape 20078"/>
        <p:cNvGrpSpPr/>
        <p:nvPr/>
      </p:nvGrpSpPr>
      <p:grpSpPr>
        <a:xfrm>
          <a:off x="0" y="0"/>
          <a:ext cx="0" cy="0"/>
          <a:chOff x="0" y="0"/>
          <a:chExt cx="0" cy="0"/>
        </a:xfrm>
      </p:grpSpPr>
      <p:sp>
        <p:nvSpPr>
          <p:cNvPr id="20079" name="Google Shape;20079;p717"/>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080" name="Google Shape;20080;p71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081" name="Google Shape;20081;p717"/>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20082" name="Google Shape;20082;p717"/>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20083" name="Google Shape;20083;p717"/>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20084" name="Google Shape;20084;p717"/>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20085" name="Google Shape;20085;p717"/>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20086" name="Google Shape;20086;p717"/>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20087" name="Google Shape;20087;p717"/>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20088" name="Google Shape;20088;p717"/>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20089" name="Google Shape;20089;p717"/>
          <p:cNvSpPr txBox="1"/>
          <p:nvPr/>
        </p:nvSpPr>
        <p:spPr>
          <a:xfrm>
            <a:off x="2901950" y="2970213"/>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r>
              <a:rPr b="0" i="0" lang="en-US" sz="1200" u="none" cap="none" strike="noStrike">
                <a:solidFill>
                  <a:srgbClr val="0000FF"/>
                </a:solidFill>
                <a:latin typeface="Arial"/>
                <a:ea typeface="Arial"/>
                <a:cs typeface="Arial"/>
                <a:sym typeface="Arial"/>
              </a:rPr>
              <a:t>Kontraindiziert bei Sichelzellenanämie. </a:t>
            </a: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r>
              <a:rPr b="0" i="0" lang="en-US" sz="1200" u="none" cap="none" strike="noStrike">
                <a:solidFill>
                  <a:schemeClr val="dk1"/>
                </a:solidFill>
                <a:latin typeface="Arial"/>
                <a:ea typeface="Arial"/>
                <a:cs typeface="Arial"/>
                <a:sym typeface="Arial"/>
              </a:rPr>
              <a:t>.</a:t>
            </a:r>
            <a:endParaRPr/>
          </a:p>
        </p:txBody>
      </p:sp>
      <p:sp>
        <p:nvSpPr>
          <p:cNvPr id="20090" name="Google Shape;20090;p717"/>
          <p:cNvSpPr txBox="1"/>
          <p:nvPr/>
        </p:nvSpPr>
        <p:spPr>
          <a:xfrm>
            <a:off x="2895600" y="3887788"/>
            <a:ext cx="57975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Wirkt gut bei älteren Kindern, weniger gut bei jüngeren </a:t>
            </a:r>
            <a:endParaRPr/>
          </a:p>
        </p:txBody>
      </p:sp>
      <p:sp>
        <p:nvSpPr>
          <p:cNvPr id="20091" name="Google Shape;20091;p717"/>
          <p:cNvSpPr txBox="1"/>
          <p:nvPr/>
        </p:nvSpPr>
        <p:spPr>
          <a:xfrm>
            <a:off x="2909888" y="4792663"/>
            <a:ext cx="5618162"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Kontraindiziert vor dem 2. Lebensjahr. Verwenden Sie die niedrigstmögliche Dosis. </a:t>
            </a:r>
            <a:endParaRPr/>
          </a:p>
        </p:txBody>
      </p:sp>
      <p:sp>
        <p:nvSpPr>
          <p:cNvPr id="20092" name="Google Shape;20092;p717"/>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093" name="Google Shape;20093;p71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094" name="Google Shape;20094;p717"/>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7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98" name="Shape 20098"/>
        <p:cNvGrpSpPr/>
        <p:nvPr/>
      </p:nvGrpSpPr>
      <p:grpSpPr>
        <a:xfrm>
          <a:off x="0" y="0"/>
          <a:ext cx="0" cy="0"/>
          <a:chOff x="0" y="0"/>
          <a:chExt cx="0" cy="0"/>
        </a:xfrm>
      </p:grpSpPr>
      <p:sp>
        <p:nvSpPr>
          <p:cNvPr id="20099" name="Google Shape;20099;p718"/>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100" name="Google Shape;20100;p71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101" name="Google Shape;20101;p718"/>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20102" name="Google Shape;20102;p718"/>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20103" name="Google Shape;20103;p718"/>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20104" name="Google Shape;20104;p718"/>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20105" name="Google Shape;20105;p718"/>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20106" name="Google Shape;20106;p718"/>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20107" name="Google Shape;20107;p718"/>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20108" name="Google Shape;20108;p718"/>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20109" name="Google Shape;20109;p718"/>
          <p:cNvSpPr txBox="1"/>
          <p:nvPr/>
        </p:nvSpPr>
        <p:spPr>
          <a:xfrm>
            <a:off x="2901950" y="2970213"/>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r>
              <a:rPr b="0" i="0" lang="en-US" sz="1200" u="none" cap="none" strike="noStrike">
                <a:solidFill>
                  <a:srgbClr val="0000FF"/>
                </a:solidFill>
                <a:latin typeface="Arial"/>
                <a:ea typeface="Arial"/>
                <a:cs typeface="Arial"/>
                <a:sym typeface="Arial"/>
              </a:rPr>
              <a:t>Kontraindiziert bei Sichelzellenanämie. </a:t>
            </a: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r>
              <a:rPr b="0" i="0" lang="en-US" sz="1200" u="none" cap="none" strike="noStrike">
                <a:solidFill>
                  <a:schemeClr val="dk1"/>
                </a:solidFill>
                <a:latin typeface="Arial"/>
                <a:ea typeface="Arial"/>
                <a:cs typeface="Arial"/>
                <a:sym typeface="Arial"/>
              </a:rPr>
              <a:t>.</a:t>
            </a:r>
            <a:endParaRPr/>
          </a:p>
        </p:txBody>
      </p:sp>
      <p:sp>
        <p:nvSpPr>
          <p:cNvPr id="20110" name="Google Shape;20110;p718"/>
          <p:cNvSpPr txBox="1"/>
          <p:nvPr/>
        </p:nvSpPr>
        <p:spPr>
          <a:xfrm>
            <a:off x="2895600" y="3887788"/>
            <a:ext cx="57975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Wirkt gut bei älteren Kindern, weniger gut bei jüngeren </a:t>
            </a:r>
            <a:endParaRPr/>
          </a:p>
        </p:txBody>
      </p:sp>
      <p:sp>
        <p:nvSpPr>
          <p:cNvPr id="20111" name="Google Shape;20111;p718"/>
          <p:cNvSpPr txBox="1"/>
          <p:nvPr/>
        </p:nvSpPr>
        <p:spPr>
          <a:xfrm>
            <a:off x="2909888" y="4792663"/>
            <a:ext cx="5618162"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Kontraindiziert vor dem 2. Lebensjahr. Verwenden Sie die niedrigstmögliche Dosis. </a:t>
            </a:r>
            <a:endParaRPr/>
          </a:p>
        </p:txBody>
      </p:sp>
      <p:sp>
        <p:nvSpPr>
          <p:cNvPr id="20112" name="Google Shape;20112;p718"/>
          <p:cNvSpPr txBox="1"/>
          <p:nvPr/>
        </p:nvSpPr>
        <p:spPr>
          <a:xfrm>
            <a:off x="2911475" y="5694363"/>
            <a:ext cx="4056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a:t>
            </a:r>
            <a:r>
              <a:rPr lang="en-US" sz="1200">
                <a:solidFill>
                  <a:schemeClr val="dk1"/>
                </a:solidFill>
              </a:rPr>
              <a:t>aphak</a:t>
            </a:r>
            <a:r>
              <a:rPr b="0" i="0" lang="en-US" sz="1200" u="none" cap="none" strike="noStrike">
                <a:solidFill>
                  <a:schemeClr val="dk1"/>
                </a:solidFill>
                <a:latin typeface="Arial"/>
                <a:ea typeface="Arial"/>
                <a:cs typeface="Arial"/>
                <a:sym typeface="Arial"/>
              </a:rPr>
              <a:t>em Glaukom anwenden</a:t>
            </a:r>
            <a:endParaRPr/>
          </a:p>
        </p:txBody>
      </p:sp>
      <p:sp>
        <p:nvSpPr>
          <p:cNvPr id="20113" name="Google Shape;20113;p718"/>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114" name="Google Shape;20114;p71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115" name="Google Shape;20115;p718"/>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116" name="Google Shape;20116;p718"/>
          <p:cNvSpPr/>
          <p:nvPr/>
        </p:nvSpPr>
        <p:spPr>
          <a:xfrm>
            <a:off x="3481446" y="5704476"/>
            <a:ext cx="7143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87500"/>
              </a:lnSpc>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Tree>
  </p:cSld>
  <p:clrMapOvr>
    <a:masterClrMapping/>
  </p:clrMapOvr>
</p:sld>
</file>

<file path=ppt/slides/slide7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20" name="Shape 20120"/>
        <p:cNvGrpSpPr/>
        <p:nvPr/>
      </p:nvGrpSpPr>
      <p:grpSpPr>
        <a:xfrm>
          <a:off x="0" y="0"/>
          <a:ext cx="0" cy="0"/>
          <a:chOff x="0" y="0"/>
          <a:chExt cx="0" cy="0"/>
        </a:xfrm>
      </p:grpSpPr>
      <p:sp>
        <p:nvSpPr>
          <p:cNvPr id="20121" name="Google Shape;20121;p719"/>
          <p:cNvSpPr/>
          <p:nvPr/>
        </p:nvSpPr>
        <p:spPr>
          <a:xfrm>
            <a:off x="7848600" y="1143000"/>
            <a:ext cx="290513" cy="623888"/>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122" name="Google Shape;20122;p71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123" name="Google Shape;20123;p719"/>
          <p:cNvSpPr txBox="1"/>
          <p:nvPr/>
        </p:nvSpPr>
        <p:spPr>
          <a:xfrm>
            <a:off x="452438" y="1397000"/>
            <a:ext cx="16970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Betablocker</a:t>
            </a:r>
            <a:endParaRPr/>
          </a:p>
        </p:txBody>
      </p:sp>
      <p:sp>
        <p:nvSpPr>
          <p:cNvPr id="20124" name="Google Shape;20124;p719"/>
          <p:cNvSpPr txBox="1"/>
          <p:nvPr/>
        </p:nvSpPr>
        <p:spPr>
          <a:xfrm>
            <a:off x="504825" y="2133600"/>
            <a:ext cx="156527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Topische CAIs</a:t>
            </a:r>
            <a:endParaRPr/>
          </a:p>
        </p:txBody>
      </p:sp>
      <p:sp>
        <p:nvSpPr>
          <p:cNvPr id="20125" name="Google Shape;20125;p719"/>
          <p:cNvSpPr txBox="1"/>
          <p:nvPr/>
        </p:nvSpPr>
        <p:spPr>
          <a:xfrm>
            <a:off x="439738" y="2962275"/>
            <a:ext cx="178752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Systemische CAIs</a:t>
            </a:r>
            <a:endParaRPr/>
          </a:p>
        </p:txBody>
      </p:sp>
      <p:sp>
        <p:nvSpPr>
          <p:cNvPr id="20126" name="Google Shape;20126;p719"/>
          <p:cNvSpPr txBox="1"/>
          <p:nvPr/>
        </p:nvSpPr>
        <p:spPr>
          <a:xfrm>
            <a:off x="412750" y="3873500"/>
            <a:ext cx="1851025"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Prostaglandine</a:t>
            </a:r>
            <a:endParaRPr/>
          </a:p>
        </p:txBody>
      </p:sp>
      <p:sp>
        <p:nvSpPr>
          <p:cNvPr id="20127" name="Google Shape;20127;p719"/>
          <p:cNvSpPr txBox="1"/>
          <p:nvPr/>
        </p:nvSpPr>
        <p:spPr>
          <a:xfrm>
            <a:off x="215900" y="4767263"/>
            <a:ext cx="21971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Alpha-Adrenorezeptor-Agonisten</a:t>
            </a:r>
            <a:endParaRPr/>
          </a:p>
        </p:txBody>
      </p:sp>
      <p:sp>
        <p:nvSpPr>
          <p:cNvPr id="20128" name="Google Shape;20128;p719"/>
          <p:cNvSpPr txBox="1"/>
          <p:nvPr/>
        </p:nvSpPr>
        <p:spPr>
          <a:xfrm>
            <a:off x="115888" y="5673725"/>
            <a:ext cx="2466975"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Cholinerge Agonisten</a:t>
            </a:r>
            <a:endParaRPr/>
          </a:p>
        </p:txBody>
      </p:sp>
      <p:sp>
        <p:nvSpPr>
          <p:cNvPr id="20129" name="Google Shape;20129;p719"/>
          <p:cNvSpPr txBox="1"/>
          <p:nvPr/>
        </p:nvSpPr>
        <p:spPr>
          <a:xfrm>
            <a:off x="2895600" y="1439863"/>
            <a:ext cx="56324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Asthma, Bradykardie und Hypotonie vermeiden. Versuchen Sie die 0,25-mg-Dosis.</a:t>
            </a:r>
            <a:endParaRPr/>
          </a:p>
        </p:txBody>
      </p:sp>
      <p:sp>
        <p:nvSpPr>
          <p:cNvPr id="20130" name="Google Shape;20130;p719"/>
          <p:cNvSpPr txBox="1"/>
          <p:nvPr/>
        </p:nvSpPr>
        <p:spPr>
          <a:xfrm>
            <a:off x="2905125" y="2146300"/>
            <a:ext cx="54816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Herrvorangedes Mittel der ersten Wahl</a:t>
            </a:r>
            <a:r>
              <a:rPr b="0" i="0" lang="en-US" sz="1200" u="none" cap="none" strike="noStrike">
                <a:solidFill>
                  <a:schemeClr val="dk1"/>
                </a:solidFill>
                <a:latin typeface="Arial"/>
                <a:ea typeface="Arial"/>
                <a:cs typeface="Arial"/>
                <a:sym typeface="Arial"/>
              </a:rPr>
              <a:t>. Achten Sie auf das Stevens-Johnson-Syndrom</a:t>
            </a:r>
            <a:endParaRPr/>
          </a:p>
        </p:txBody>
      </p:sp>
      <p:sp>
        <p:nvSpPr>
          <p:cNvPr id="20131" name="Google Shape;20131;p719"/>
          <p:cNvSpPr txBox="1"/>
          <p:nvPr/>
        </p:nvSpPr>
        <p:spPr>
          <a:xfrm>
            <a:off x="2901950" y="2970213"/>
            <a:ext cx="56340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hohem Risiko eines Sehverlusts. </a:t>
            </a:r>
            <a:r>
              <a:rPr b="0" i="0" lang="en-US" sz="1200" u="none" cap="none" strike="noStrike">
                <a:solidFill>
                  <a:srgbClr val="0000FF"/>
                </a:solidFill>
                <a:latin typeface="Arial"/>
                <a:ea typeface="Arial"/>
                <a:cs typeface="Arial"/>
                <a:sym typeface="Arial"/>
              </a:rPr>
              <a:t>Kontraindiziert bei Sichelzellenanämie. </a:t>
            </a:r>
            <a:r>
              <a:rPr b="0" i="0" lang="en-US" sz="1200" u="none" cap="none" strike="noStrike">
                <a:solidFill>
                  <a:schemeClr val="dk1"/>
                </a:solidFill>
                <a:latin typeface="Arial"/>
                <a:ea typeface="Arial"/>
                <a:cs typeface="Arial"/>
                <a:sym typeface="Arial"/>
              </a:rPr>
              <a:t>Achten Sie </a:t>
            </a:r>
            <a:r>
              <a:rPr lang="en-US" sz="1200">
                <a:solidFill>
                  <a:schemeClr val="dk1"/>
                </a:solidFill>
              </a:rPr>
              <a:t>auf ein SJS</a:t>
            </a:r>
            <a:r>
              <a:rPr b="0" i="0" lang="en-US" sz="1200" u="none" cap="none" strike="noStrike">
                <a:solidFill>
                  <a:schemeClr val="dk1"/>
                </a:solidFill>
                <a:latin typeface="Arial"/>
                <a:ea typeface="Arial"/>
                <a:cs typeface="Arial"/>
                <a:sym typeface="Arial"/>
              </a:rPr>
              <a:t>.</a:t>
            </a:r>
            <a:endParaRPr/>
          </a:p>
        </p:txBody>
      </p:sp>
      <p:sp>
        <p:nvSpPr>
          <p:cNvPr id="20132" name="Google Shape;20132;p719"/>
          <p:cNvSpPr txBox="1"/>
          <p:nvPr/>
        </p:nvSpPr>
        <p:spPr>
          <a:xfrm>
            <a:off x="2895600" y="3887788"/>
            <a:ext cx="5797550"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Wirkt gut bei älteren Kindern, weniger gut bei jüngeren </a:t>
            </a:r>
            <a:endParaRPr/>
          </a:p>
        </p:txBody>
      </p:sp>
      <p:sp>
        <p:nvSpPr>
          <p:cNvPr id="20133" name="Google Shape;20133;p719"/>
          <p:cNvSpPr txBox="1"/>
          <p:nvPr/>
        </p:nvSpPr>
        <p:spPr>
          <a:xfrm>
            <a:off x="2909888" y="4792663"/>
            <a:ext cx="5618162" cy="33813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Kontraindiziert vor dem 2. Lebensjahr. Verwenden Sie die niedrigstmögliche Dosis. </a:t>
            </a:r>
            <a:endParaRPr/>
          </a:p>
        </p:txBody>
      </p:sp>
      <p:sp>
        <p:nvSpPr>
          <p:cNvPr id="20134" name="Google Shape;20134;p719"/>
          <p:cNvSpPr txBox="1"/>
          <p:nvPr/>
        </p:nvSpPr>
        <p:spPr>
          <a:xfrm>
            <a:off x="2911475" y="5694363"/>
            <a:ext cx="40560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Nur bei </a:t>
            </a:r>
            <a:r>
              <a:rPr lang="en-US" sz="1200">
                <a:solidFill>
                  <a:schemeClr val="dk1"/>
                </a:solidFill>
              </a:rPr>
              <a:t>aphak</a:t>
            </a:r>
            <a:r>
              <a:rPr b="0" i="0" lang="en-US" sz="1200" u="none" cap="none" strike="noStrike">
                <a:solidFill>
                  <a:schemeClr val="dk1"/>
                </a:solidFill>
                <a:latin typeface="Arial"/>
                <a:ea typeface="Arial"/>
                <a:cs typeface="Arial"/>
                <a:sym typeface="Arial"/>
              </a:rPr>
              <a:t>em Glaukom anwenden</a:t>
            </a:r>
            <a:endParaRPr/>
          </a:p>
        </p:txBody>
      </p:sp>
      <p:sp>
        <p:nvSpPr>
          <p:cNvPr id="20135" name="Google Shape;20135;p719"/>
          <p:cNvSpPr txBox="1"/>
          <p:nvPr/>
        </p:nvSpPr>
        <p:spPr>
          <a:xfrm>
            <a:off x="103188" y="361950"/>
            <a:ext cx="155575" cy="369888"/>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0136" name="Google Shape;20136;p71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137" name="Google Shape;20137;p719"/>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Tree>
  </p:cSld>
  <p:clrMapOvr>
    <a:masterClrMapping/>
  </p:clrMapOvr>
</p:sld>
</file>

<file path=ppt/slides/slide7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41" name="Shape 20141"/>
        <p:cNvGrpSpPr/>
        <p:nvPr/>
      </p:nvGrpSpPr>
      <p:grpSpPr>
        <a:xfrm>
          <a:off x="0" y="0"/>
          <a:ext cx="0" cy="0"/>
          <a:chOff x="0" y="0"/>
          <a:chExt cx="0" cy="0"/>
        </a:xfrm>
      </p:grpSpPr>
      <p:sp>
        <p:nvSpPr>
          <p:cNvPr id="20142" name="Google Shape;20142;p72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143" name="Google Shape;20143;p72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144" name="Google Shape;20144;p720"/>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145" name="Google Shape;20145;p720"/>
          <p:cNvSpPr txBox="1"/>
          <p:nvPr/>
        </p:nvSpPr>
        <p:spPr>
          <a:xfrm>
            <a:off x="838200" y="1295400"/>
            <a:ext cx="6934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immer eine Operation. </a:t>
            </a:r>
            <a:endParaRPr b="0" i="0" sz="1800" u="none" cap="none" strike="noStrike">
              <a:solidFill>
                <a:srgbClr val="0000FF"/>
              </a:solidFill>
              <a:latin typeface="Arial"/>
              <a:ea typeface="Arial"/>
              <a:cs typeface="Arial"/>
              <a:sym typeface="Arial"/>
            </a:endParaRPr>
          </a:p>
        </p:txBody>
      </p:sp>
      <p:sp>
        <p:nvSpPr>
          <p:cNvPr id="20146" name="Google Shape;20146;p720"/>
          <p:cNvSpPr/>
          <p:nvPr/>
        </p:nvSpPr>
        <p:spPr>
          <a:xfrm>
            <a:off x="4342400" y="1293400"/>
            <a:ext cx="6081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immer </a:t>
            </a:r>
            <a:r>
              <a:rPr b="0" i="1" lang="en-US" sz="1200" u="none" cap="none" strike="noStrike">
                <a:solidFill>
                  <a:schemeClr val="dk1"/>
                </a:solidFill>
                <a:latin typeface="Arial"/>
                <a:ea typeface="Arial"/>
                <a:cs typeface="Arial"/>
                <a:sym typeface="Arial"/>
              </a:rPr>
              <a:t>v</a:t>
            </a:r>
            <a:r>
              <a:rPr i="1" lang="en-US" sz="1200">
                <a:solidFill>
                  <a:schemeClr val="dk1"/>
                </a:solidFill>
              </a:rPr>
              <a:t> </a:t>
            </a:r>
            <a:r>
              <a:rPr b="0" i="0" lang="en-US" sz="1200" u="none" cap="none" strike="noStrike">
                <a:solidFill>
                  <a:schemeClr val="dk1"/>
                </a:solidFill>
                <a:latin typeface="Arial"/>
                <a:ea typeface="Arial"/>
                <a:cs typeface="Arial"/>
                <a:sym typeface="Arial"/>
              </a:rPr>
              <a:t>selten</a:t>
            </a:r>
            <a:endParaRPr/>
          </a:p>
        </p:txBody>
      </p:sp>
    </p:spTree>
  </p:cSld>
  <p:clrMapOvr>
    <a:masterClrMapping/>
  </p:clrMapOvr>
</p:sld>
</file>

<file path=ppt/slides/slide7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50" name="Shape 20150"/>
        <p:cNvGrpSpPr/>
        <p:nvPr/>
      </p:nvGrpSpPr>
      <p:grpSpPr>
        <a:xfrm>
          <a:off x="0" y="0"/>
          <a:ext cx="0" cy="0"/>
          <a:chOff x="0" y="0"/>
          <a:chExt cx="0" cy="0"/>
        </a:xfrm>
      </p:grpSpPr>
      <p:sp>
        <p:nvSpPr>
          <p:cNvPr id="20151" name="Google Shape;20151;p72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152" name="Google Shape;20152;p72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153" name="Google Shape;20153;p721"/>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154" name="Google Shape;20154;p721"/>
          <p:cNvSpPr txBox="1"/>
          <p:nvPr/>
        </p:nvSpPr>
        <p:spPr>
          <a:xfrm>
            <a:off x="838200" y="1295400"/>
            <a:ext cx="6934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extLst>
                  <a:ext uri="http://customooxmlschemas.google.com/">
                    <go:slidesCustomData xmlns:go="http://customooxmlschemas.google.com/" textRoundtripDataId="129"/>
                  </a:ext>
                </a:extLst>
              </a:rPr>
              <a:t>immer</a:t>
            </a:r>
            <a:r>
              <a:rPr b="0" i="0" lang="en-US" sz="1200" u="none" cap="none" strike="noStrike">
                <a:solidFill>
                  <a:schemeClr val="dk1"/>
                </a:solidFill>
                <a:latin typeface="Arial"/>
                <a:ea typeface="Arial"/>
                <a:cs typeface="Arial"/>
                <a:sym typeface="Arial"/>
              </a:rPr>
              <a:t> eine Operation. </a:t>
            </a:r>
            <a:endParaRPr b="0" i="0" sz="1800" u="none" cap="none" strike="noStrike">
              <a:solidFill>
                <a:srgbClr val="0000FF"/>
              </a:solidFill>
              <a:latin typeface="Arial"/>
              <a:ea typeface="Arial"/>
              <a:cs typeface="Arial"/>
              <a:sym typeface="Arial"/>
            </a:endParaRPr>
          </a:p>
        </p:txBody>
      </p:sp>
    </p:spTree>
  </p:cSld>
  <p:clrMapOvr>
    <a:masterClrMapping/>
  </p:clrMapOvr>
</p:sld>
</file>

<file path=ppt/slides/slide7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58" name="Shape 20158"/>
        <p:cNvGrpSpPr/>
        <p:nvPr/>
      </p:nvGrpSpPr>
      <p:grpSpPr>
        <a:xfrm>
          <a:off x="0" y="0"/>
          <a:ext cx="0" cy="0"/>
          <a:chOff x="0" y="0"/>
          <a:chExt cx="0" cy="0"/>
        </a:xfrm>
      </p:grpSpPr>
      <p:sp>
        <p:nvSpPr>
          <p:cNvPr id="20159" name="Google Shape;20159;p72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160" name="Google Shape;20160;p72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161" name="Google Shape;20161;p722"/>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162" name="Google Shape;20162;p722"/>
          <p:cNvSpPr txBox="1"/>
          <p:nvPr/>
        </p:nvSpPr>
        <p:spPr>
          <a:xfrm>
            <a:off x="838200" y="1295400"/>
            <a:ext cx="6934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immer </a:t>
            </a:r>
            <a:r>
              <a:rPr b="0" i="0" lang="en-US" sz="1200" u="none" cap="none" strike="noStrike">
                <a:solidFill>
                  <a:schemeClr val="dk1"/>
                </a:solidFill>
                <a:latin typeface="Arial"/>
                <a:ea typeface="Arial"/>
                <a:cs typeface="Arial"/>
                <a:sym typeface="Arial"/>
              </a:rPr>
              <a:t>eine</a:t>
            </a:r>
            <a:r>
              <a:rPr b="0" i="0" lang="en-US" sz="1200" u="none" cap="none" strike="noStrike">
                <a:solidFill>
                  <a:schemeClr val="dk1"/>
                </a:solidFill>
                <a:latin typeface="Arial"/>
                <a:ea typeface="Arial"/>
                <a:cs typeface="Arial"/>
                <a:sym typeface="Arial"/>
              </a:rPr>
              <a:t> Operation.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endParaRPr/>
          </a:p>
        </p:txBody>
      </p:sp>
      <p:sp>
        <p:nvSpPr>
          <p:cNvPr id="20163" name="Google Shape;20163;p722"/>
          <p:cNvSpPr/>
          <p:nvPr/>
        </p:nvSpPr>
        <p:spPr>
          <a:xfrm>
            <a:off x="631926" y="1461900"/>
            <a:ext cx="18729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700" u="none" cap="none" strike="noStrike">
              <a:solidFill>
                <a:schemeClr val="dk1"/>
              </a:solidFill>
              <a:latin typeface="Arial"/>
              <a:ea typeface="Arial"/>
              <a:cs typeface="Arial"/>
              <a:sym typeface="Arial"/>
            </a:endParaRPr>
          </a:p>
        </p:txBody>
      </p:sp>
    </p:spTree>
  </p:cSld>
  <p:clrMapOvr>
    <a:masterClrMapping/>
  </p:clrMapOvr>
</p:sld>
</file>

<file path=ppt/slides/slide7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67" name="Shape 20167"/>
        <p:cNvGrpSpPr/>
        <p:nvPr/>
      </p:nvGrpSpPr>
      <p:grpSpPr>
        <a:xfrm>
          <a:off x="0" y="0"/>
          <a:ext cx="0" cy="0"/>
          <a:chOff x="0" y="0"/>
          <a:chExt cx="0" cy="0"/>
        </a:xfrm>
      </p:grpSpPr>
      <p:sp>
        <p:nvSpPr>
          <p:cNvPr id="20168" name="Google Shape;20168;p72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169" name="Google Shape;20169;p72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170" name="Google Shape;20170;p723"/>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171" name="Google Shape;20171;p723"/>
          <p:cNvSpPr txBox="1"/>
          <p:nvPr/>
        </p:nvSpPr>
        <p:spPr>
          <a:xfrm>
            <a:off x="838200" y="1295400"/>
            <a:ext cx="69342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extLst>
                  <a:ext uri="http://customooxmlschemas.google.com/">
                    <go:slidesCustomData xmlns:go="http://customooxmlschemas.google.com/" textRoundtripDataId="130"/>
                  </a:ext>
                </a:extLst>
              </a:rPr>
              <a:t>immer</a:t>
            </a:r>
            <a:r>
              <a:rPr b="0" i="0" lang="en-US" sz="1200" u="none" cap="none" strike="noStrike">
                <a:solidFill>
                  <a:schemeClr val="dk1"/>
                </a:solidFill>
                <a:latin typeface="Arial"/>
                <a:ea typeface="Arial"/>
                <a:cs typeface="Arial"/>
                <a:sym typeface="Arial"/>
              </a:rPr>
              <a:t> eine Operation.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2" name="Shape 1222"/>
        <p:cNvGrpSpPr/>
        <p:nvPr/>
      </p:nvGrpSpPr>
      <p:grpSpPr>
        <a:xfrm>
          <a:off x="0" y="0"/>
          <a:ext cx="0" cy="0"/>
          <a:chOff x="0" y="0"/>
          <a:chExt cx="0" cy="0"/>
        </a:xfrm>
      </p:grpSpPr>
      <p:sp>
        <p:nvSpPr>
          <p:cNvPr id="1223" name="Google Shape;1223;p7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224" name="Google Shape;1224;p7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25" name="Google Shape;1225;p76"/>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226" name="Google Shape;1226;p76"/>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227" name="Google Shape;1227;p76"/>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228" name="Google Shape;1228;p76"/>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229" name="Google Shape;1229;p76"/>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230" name="Google Shape;1230;p76"/>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Habb-Striae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--Vergrößerter Hornhautdurchmesser</a:t>
            </a:r>
            <a:endParaRPr/>
          </a:p>
        </p:txBody>
      </p:sp>
      <p:sp>
        <p:nvSpPr>
          <p:cNvPr id="1231" name="Google Shape;1231;p76"/>
          <p:cNvSpPr txBox="1"/>
          <p:nvPr/>
        </p:nvSpPr>
        <p:spPr>
          <a:xfrm>
            <a:off x="2787650" y="4360863"/>
            <a:ext cx="5775300" cy="9492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groß muss in diesem Zusammenhang der </a:t>
            </a:r>
            <a:r>
              <a:rPr i="1" lang="en-US" sz="1200">
                <a:solidFill>
                  <a:schemeClr val="dk1"/>
                </a:solidFill>
              </a:rPr>
              <a:t>Hornhautdurchmesser</a:t>
            </a:r>
            <a:r>
              <a:rPr b="0" i="1" lang="en-US" sz="1200" u="none" cap="none" strike="noStrike">
                <a:solidFill>
                  <a:schemeClr val="dk1"/>
                </a:solidFill>
                <a:latin typeface="Arial"/>
                <a:ea typeface="Arial"/>
                <a:cs typeface="Arial"/>
                <a:sym typeface="Arial"/>
              </a:rPr>
              <a:t> sein, um als erhöht zu gelten?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der </a:t>
            </a:r>
            <a:r>
              <a:rPr lang="en-US" sz="1200">
                <a:solidFill>
                  <a:schemeClr val="dk1"/>
                </a:solidFill>
              </a:rPr>
              <a:t>Hornhautdurchmesser</a:t>
            </a:r>
            <a:r>
              <a:rPr b="0" i="0" lang="en-US" sz="1200" u="none" cap="none" strike="noStrike">
                <a:solidFill>
                  <a:schemeClr val="dk1"/>
                </a:solidFill>
                <a:latin typeface="Arial"/>
                <a:ea typeface="Arial"/>
                <a:cs typeface="Arial"/>
                <a:sym typeface="Arial"/>
              </a:rPr>
              <a:t> &gt; 13 mm beträgt, gilt dies für Kinder </a:t>
            </a:r>
            <a:r>
              <a:rPr b="1" i="0" lang="en-US" sz="1200" u="none" cap="none" strike="noStrike">
                <a:solidFill>
                  <a:schemeClr val="dk1"/>
                </a:solidFill>
                <a:latin typeface="Arial"/>
                <a:ea typeface="Arial"/>
                <a:cs typeface="Arial"/>
                <a:sym typeface="Arial"/>
              </a:rPr>
              <a:t>jeden </a:t>
            </a:r>
            <a:r>
              <a:rPr b="0" i="0" lang="en-US" sz="1200" u="none" cap="none" strike="noStrike">
                <a:solidFill>
                  <a:schemeClr val="dk1"/>
                </a:solidFill>
                <a:latin typeface="Arial"/>
                <a:ea typeface="Arial"/>
                <a:cs typeface="Arial"/>
                <a:sym typeface="Arial"/>
              </a:rPr>
              <a:t>Alters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Kindern im Alter von 1 bis 12 Monaten &gt;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7"/>
                  </a:ext>
                </a:extLst>
              </a:rPr>
              <a:t>12</a:t>
            </a:r>
            <a:r>
              <a:rPr b="0" i="0" lang="en-US" sz="1200" u="none" cap="none" strike="noStrike">
                <a:solidFill>
                  <a:schemeClr val="dk1"/>
                </a:solidFill>
                <a:latin typeface="Arial"/>
                <a:ea typeface="Arial"/>
                <a:cs typeface="Arial"/>
                <a:sym typeface="Arial"/>
              </a:rPr>
              <a:t> mm</a:t>
            </a:r>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--Bei Neugeborenen ≥ 11</a:t>
            </a:r>
            <a:endParaRPr/>
          </a:p>
        </p:txBody>
      </p:sp>
      <p:sp>
        <p:nvSpPr>
          <p:cNvPr id="1232" name="Google Shape;1232;p7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33" name="Google Shape;1233;p76"/>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234" name="Google Shape;1234;p76"/>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235" name="Google Shape;1235;p7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7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75" name="Shape 20175"/>
        <p:cNvGrpSpPr/>
        <p:nvPr/>
      </p:nvGrpSpPr>
      <p:grpSpPr>
        <a:xfrm>
          <a:off x="0" y="0"/>
          <a:ext cx="0" cy="0"/>
          <a:chOff x="0" y="0"/>
          <a:chExt cx="0" cy="0"/>
        </a:xfrm>
      </p:grpSpPr>
      <p:sp>
        <p:nvSpPr>
          <p:cNvPr id="20176" name="Google Shape;20176;p72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177" name="Google Shape;20177;p72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178" name="Google Shape;20178;p724"/>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179" name="Google Shape;20179;p724"/>
          <p:cNvSpPr txBox="1"/>
          <p:nvPr/>
        </p:nvSpPr>
        <p:spPr>
          <a:xfrm>
            <a:off x="838200" y="1295400"/>
            <a:ext cx="69342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 Operation.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 ob die Hornhaut klar oder trüb ist. </a:t>
            </a:r>
            <a:endParaRPr b="0" i="0" sz="1800" u="none" cap="none" strike="noStrike">
              <a:solidFill>
                <a:srgbClr val="0000FF"/>
              </a:solidFill>
              <a:latin typeface="Arial"/>
              <a:ea typeface="Arial"/>
              <a:cs typeface="Arial"/>
              <a:sym typeface="Arial"/>
            </a:endParaRPr>
          </a:p>
        </p:txBody>
      </p:sp>
      <p:sp>
        <p:nvSpPr>
          <p:cNvPr id="20180" name="Google Shape;20180;p724"/>
          <p:cNvSpPr/>
          <p:nvPr/>
        </p:nvSpPr>
        <p:spPr>
          <a:xfrm>
            <a:off x="2640025" y="1692275"/>
            <a:ext cx="5493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700" u="none" cap="none" strike="noStrike">
              <a:solidFill>
                <a:schemeClr val="dk1"/>
              </a:solidFill>
              <a:latin typeface="Arial"/>
              <a:ea typeface="Arial"/>
              <a:cs typeface="Arial"/>
              <a:sym typeface="Arial"/>
            </a:endParaRPr>
          </a:p>
        </p:txBody>
      </p:sp>
      <p:sp>
        <p:nvSpPr>
          <p:cNvPr id="20181" name="Google Shape;20181;p724"/>
          <p:cNvSpPr/>
          <p:nvPr/>
        </p:nvSpPr>
        <p:spPr>
          <a:xfrm>
            <a:off x="1300575" y="1692275"/>
            <a:ext cx="9102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700" u="none" cap="none" strike="noStrike">
              <a:solidFill>
                <a:schemeClr val="dk1"/>
              </a:solidFill>
              <a:latin typeface="Arial"/>
              <a:ea typeface="Arial"/>
              <a:cs typeface="Arial"/>
              <a:sym typeface="Arial"/>
            </a:endParaRPr>
          </a:p>
        </p:txBody>
      </p:sp>
    </p:spTree>
  </p:cSld>
  <p:clrMapOvr>
    <a:masterClrMapping/>
  </p:clrMapOvr>
</p:sld>
</file>

<file path=ppt/slides/slide7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85" name="Shape 20185"/>
        <p:cNvGrpSpPr/>
        <p:nvPr/>
      </p:nvGrpSpPr>
      <p:grpSpPr>
        <a:xfrm>
          <a:off x="0" y="0"/>
          <a:ext cx="0" cy="0"/>
          <a:chOff x="0" y="0"/>
          <a:chExt cx="0" cy="0"/>
        </a:xfrm>
      </p:grpSpPr>
      <p:sp>
        <p:nvSpPr>
          <p:cNvPr id="20186" name="Google Shape;20186;p72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187" name="Google Shape;20187;p72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188" name="Google Shape;20188;p725"/>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189" name="Google Shape;20189;p725"/>
          <p:cNvSpPr txBox="1"/>
          <p:nvPr/>
        </p:nvSpPr>
        <p:spPr>
          <a:xfrm>
            <a:off x="838200" y="1295400"/>
            <a:ext cx="69342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 Operation.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 ob die Hornhaut klar oder trüb ist. </a:t>
            </a:r>
            <a:endParaRPr b="0" i="0" sz="1800" u="none" cap="none" strike="noStrike">
              <a:solidFill>
                <a:srgbClr val="0000FF"/>
              </a:solidFill>
              <a:latin typeface="Arial"/>
              <a:ea typeface="Arial"/>
              <a:cs typeface="Arial"/>
              <a:sym typeface="Arial"/>
            </a:endParaRPr>
          </a:p>
        </p:txBody>
      </p:sp>
    </p:spTree>
  </p:cSld>
  <p:clrMapOvr>
    <a:masterClrMapping/>
  </p:clrMapOvr>
</p:sld>
</file>

<file path=ppt/slides/slide7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93" name="Shape 20193"/>
        <p:cNvGrpSpPr/>
        <p:nvPr/>
      </p:nvGrpSpPr>
      <p:grpSpPr>
        <a:xfrm>
          <a:off x="0" y="0"/>
          <a:ext cx="0" cy="0"/>
          <a:chOff x="0" y="0"/>
          <a:chExt cx="0" cy="0"/>
        </a:xfrm>
      </p:grpSpPr>
      <p:sp>
        <p:nvSpPr>
          <p:cNvPr id="20194" name="Google Shape;20194;p72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195" name="Google Shape;20195;p72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196" name="Google Shape;20196;p726"/>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197" name="Google Shape;20197;p726"/>
          <p:cNvSpPr txBox="1"/>
          <p:nvPr/>
        </p:nvSpPr>
        <p:spPr>
          <a:xfrm>
            <a:off x="838200" y="1295400"/>
            <a:ext cx="69342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immer eine Operation.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a:t>
            </a:r>
            <a:r>
              <a:rPr b="0" i="0" lang="en-US" sz="1200" u="none" cap="none" strike="noStrike">
                <a:solidFill>
                  <a:srgbClr val="0000FF"/>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ob die Hornhaut klar oder trüb ist. </a:t>
            </a:r>
            <a:r>
              <a:rPr b="0" i="0" lang="en-US" sz="1200" u="none" cap="none" strike="noStrike">
                <a:solidFill>
                  <a:srgbClr val="0000FF"/>
                </a:solidFill>
                <a:latin typeface="Arial"/>
                <a:ea typeface="Arial"/>
                <a:cs typeface="Arial"/>
                <a:sym typeface="Arial"/>
              </a:rPr>
              <a:t>Ist sie klar, wird ein ab-interno-Zugang gewählt, d. h., </a:t>
            </a:r>
            <a:r>
              <a:rPr lang="en-US" sz="1200">
                <a:solidFill>
                  <a:srgbClr val="0000FF"/>
                </a:solidFill>
              </a:rPr>
              <a:t>man nähert sich dem Kammerwinkel von innen</a:t>
            </a:r>
            <a:r>
              <a:rPr b="0" i="0" lang="en-US" sz="1200" u="none" cap="none" strike="noStrike">
                <a:solidFill>
                  <a:srgbClr val="0000FF"/>
                </a:solidFill>
                <a:latin typeface="Arial"/>
                <a:ea typeface="Arial"/>
                <a:cs typeface="Arial"/>
                <a:sym typeface="Arial"/>
              </a:rPr>
              <a:t>. </a:t>
            </a:r>
            <a:endParaRPr/>
          </a:p>
        </p:txBody>
      </p:sp>
      <p:sp>
        <p:nvSpPr>
          <p:cNvPr id="20198" name="Google Shape;20198;p726"/>
          <p:cNvSpPr/>
          <p:nvPr/>
        </p:nvSpPr>
        <p:spPr>
          <a:xfrm>
            <a:off x="1505650" y="1831188"/>
            <a:ext cx="10572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Latein</a:t>
            </a:r>
            <a:endParaRPr/>
          </a:p>
        </p:txBody>
      </p:sp>
      <p:sp>
        <p:nvSpPr>
          <p:cNvPr id="20199" name="Google Shape;20199;p726"/>
          <p:cNvSpPr/>
          <p:nvPr/>
        </p:nvSpPr>
        <p:spPr>
          <a:xfrm>
            <a:off x="2805525" y="1831200"/>
            <a:ext cx="5826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700" u="none" cap="none" strike="noStrike">
              <a:solidFill>
                <a:schemeClr val="dk1"/>
              </a:solidFill>
              <a:latin typeface="Arial"/>
              <a:ea typeface="Arial"/>
              <a:cs typeface="Arial"/>
              <a:sym typeface="Arial"/>
            </a:endParaRPr>
          </a:p>
        </p:txBody>
      </p:sp>
    </p:spTree>
  </p:cSld>
  <p:clrMapOvr>
    <a:masterClrMapping/>
  </p:clrMapOvr>
</p:sld>
</file>

<file path=ppt/slides/slide7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03" name="Shape 20203"/>
        <p:cNvGrpSpPr/>
        <p:nvPr/>
      </p:nvGrpSpPr>
      <p:grpSpPr>
        <a:xfrm>
          <a:off x="0" y="0"/>
          <a:ext cx="0" cy="0"/>
          <a:chOff x="0" y="0"/>
          <a:chExt cx="0" cy="0"/>
        </a:xfrm>
      </p:grpSpPr>
      <p:sp>
        <p:nvSpPr>
          <p:cNvPr id="20204" name="Google Shape;20204;p72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205" name="Google Shape;20205;p72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206" name="Google Shape;20206;p727"/>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207" name="Google Shape;20207;p727"/>
          <p:cNvSpPr txBox="1"/>
          <p:nvPr/>
        </p:nvSpPr>
        <p:spPr>
          <a:xfrm>
            <a:off x="838200" y="1295400"/>
            <a:ext cx="69342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 Operation.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a:t>
            </a:r>
            <a:r>
              <a:rPr b="0" i="0" lang="en-US" sz="1200" u="none" cap="none" strike="noStrike">
                <a:solidFill>
                  <a:srgbClr val="0000FF"/>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ob die Hornhaut klar oder trüb ist. </a:t>
            </a:r>
            <a:r>
              <a:rPr b="0" i="0" lang="en-US" sz="1200" u="none" cap="none" strike="noStrike">
                <a:solidFill>
                  <a:srgbClr val="0000FF"/>
                </a:solidFill>
                <a:latin typeface="Arial"/>
                <a:ea typeface="Arial"/>
                <a:cs typeface="Arial"/>
                <a:sym typeface="Arial"/>
              </a:rPr>
              <a:t>Ist sie klar, wird ein ab-interno-Zugang gewählt, d. h., </a:t>
            </a:r>
            <a:r>
              <a:rPr lang="en-US" sz="1200">
                <a:solidFill>
                  <a:srgbClr val="0000FF"/>
                </a:solidFill>
              </a:rPr>
              <a:t>man nähert sich dem Kammerwinkel von innen</a:t>
            </a:r>
            <a:r>
              <a:rPr b="0" i="0" lang="en-US" sz="1200" u="none" cap="none" strike="noStrike">
                <a:solidFill>
                  <a:srgbClr val="0000FF"/>
                </a:solidFill>
                <a:latin typeface="Arial"/>
                <a:ea typeface="Arial"/>
                <a:cs typeface="Arial"/>
                <a:sym typeface="Arial"/>
              </a:rPr>
              <a:t>. </a:t>
            </a:r>
            <a:endParaRPr/>
          </a:p>
        </p:txBody>
      </p:sp>
    </p:spTree>
  </p:cSld>
  <p:clrMapOvr>
    <a:masterClrMapping/>
  </p:clrMapOvr>
</p:sld>
</file>

<file path=ppt/slides/slide7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11" name="Shape 20211"/>
        <p:cNvGrpSpPr/>
        <p:nvPr/>
      </p:nvGrpSpPr>
      <p:grpSpPr>
        <a:xfrm>
          <a:off x="0" y="0"/>
          <a:ext cx="0" cy="0"/>
          <a:chOff x="0" y="0"/>
          <a:chExt cx="0" cy="0"/>
        </a:xfrm>
      </p:grpSpPr>
      <p:sp>
        <p:nvSpPr>
          <p:cNvPr id="20212" name="Google Shape;20212;p72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213" name="Google Shape;20213;p72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214" name="Google Shape;20214;p728"/>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215" name="Google Shape;20215;p728"/>
          <p:cNvSpPr txBox="1"/>
          <p:nvPr/>
        </p:nvSpPr>
        <p:spPr>
          <a:xfrm>
            <a:off x="838200" y="1295400"/>
            <a:ext cx="6934200" cy="949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einen chirurgischen Eingriff.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a:t>
            </a:r>
            <a:r>
              <a:rPr b="0" i="0" lang="en-US" sz="1200" u="none" cap="none" strike="noStrike">
                <a:solidFill>
                  <a:srgbClr val="0000FF"/>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ob die Hornhaut klar oder trüb ist. </a:t>
            </a:r>
            <a:r>
              <a:rPr b="0" i="0" lang="en-US" sz="1200" u="none" cap="none" strike="noStrike">
                <a:solidFill>
                  <a:srgbClr val="0000FF"/>
                </a:solidFill>
                <a:latin typeface="Arial"/>
                <a:ea typeface="Arial"/>
                <a:cs typeface="Arial"/>
                <a:sym typeface="Arial"/>
              </a:rPr>
              <a:t>Ist sie klar, wird ein ab-interno-Zugang gewählt, d. h., der Kammerwinkel wird von innen her erreicht</a:t>
            </a:r>
            <a:r>
              <a:rPr b="0" i="0" lang="en-US" sz="1200" u="none" cap="none" strike="noStrike">
                <a:solidFill>
                  <a:schemeClr val="dk1"/>
                </a:solidFill>
                <a:latin typeface="Arial"/>
                <a:ea typeface="Arial"/>
                <a:cs typeface="Arial"/>
                <a:sym typeface="Arial"/>
              </a:rPr>
              <a:t>.</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Im Allgemeinen ist eine </a:t>
            </a:r>
            <a:r>
              <a:rPr b="0" i="1" lang="en-US" sz="1200" u="none" cap="none" strike="noStrike">
                <a:solidFill>
                  <a:schemeClr val="dk1"/>
                </a:solidFill>
                <a:latin typeface="Arial"/>
                <a:ea typeface="Arial"/>
                <a:cs typeface="Arial"/>
                <a:sym typeface="Arial"/>
              </a:rPr>
              <a:t>Goniotomie </a:t>
            </a:r>
            <a:r>
              <a:rPr b="0" i="0" lang="en-US" sz="1200" u="none" cap="none" strike="noStrike">
                <a:solidFill>
                  <a:schemeClr val="dk1"/>
                </a:solidFill>
                <a:latin typeface="Arial"/>
                <a:ea typeface="Arial"/>
                <a:cs typeface="Arial"/>
                <a:sym typeface="Arial"/>
              </a:rPr>
              <a:t>die bevorzugte ab-interno-Operation. </a:t>
            </a:r>
            <a:endParaRPr b="0" i="0" sz="1800" u="none" cap="none" strike="noStrike">
              <a:solidFill>
                <a:srgbClr val="0000FF"/>
              </a:solidFill>
              <a:latin typeface="Arial"/>
              <a:ea typeface="Arial"/>
              <a:cs typeface="Arial"/>
              <a:sym typeface="Arial"/>
            </a:endParaRPr>
          </a:p>
        </p:txBody>
      </p:sp>
      <p:sp>
        <p:nvSpPr>
          <p:cNvPr id="20216" name="Google Shape;20216;p728"/>
          <p:cNvSpPr/>
          <p:nvPr/>
        </p:nvSpPr>
        <p:spPr>
          <a:xfrm>
            <a:off x="502063" y="1989000"/>
            <a:ext cx="1116000" cy="255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700" u="none" cap="none" strike="noStrike">
              <a:solidFill>
                <a:schemeClr val="dk1"/>
              </a:solidFill>
              <a:latin typeface="Arial"/>
              <a:ea typeface="Arial"/>
              <a:cs typeface="Arial"/>
              <a:sym typeface="Arial"/>
            </a:endParaRPr>
          </a:p>
        </p:txBody>
      </p:sp>
    </p:spTree>
  </p:cSld>
  <p:clrMapOvr>
    <a:masterClrMapping/>
  </p:clrMapOvr>
</p:sld>
</file>

<file path=ppt/slides/slide7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20" name="Shape 20220"/>
        <p:cNvGrpSpPr/>
        <p:nvPr/>
      </p:nvGrpSpPr>
      <p:grpSpPr>
        <a:xfrm>
          <a:off x="0" y="0"/>
          <a:ext cx="0" cy="0"/>
          <a:chOff x="0" y="0"/>
          <a:chExt cx="0" cy="0"/>
        </a:xfrm>
      </p:grpSpPr>
      <p:sp>
        <p:nvSpPr>
          <p:cNvPr id="20221" name="Google Shape;20221;p72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222" name="Google Shape;20222;p72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223" name="Google Shape;20223;p729"/>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224" name="Google Shape;20224;p729"/>
          <p:cNvSpPr txBox="1"/>
          <p:nvPr/>
        </p:nvSpPr>
        <p:spPr>
          <a:xfrm>
            <a:off x="838200" y="1295400"/>
            <a:ext cx="6934200" cy="949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einen chirurgischen Eingriff.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a:t>
            </a:r>
            <a:r>
              <a:rPr b="0" i="0" lang="en-US" sz="1200" u="none" cap="none" strike="noStrike">
                <a:solidFill>
                  <a:srgbClr val="0000FF"/>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ob die Hornhaut klar oder trüb ist. </a:t>
            </a:r>
            <a:r>
              <a:rPr b="0" i="0" lang="en-US" sz="1200" u="none" cap="none" strike="noStrike">
                <a:solidFill>
                  <a:srgbClr val="0000FF"/>
                </a:solidFill>
                <a:latin typeface="Arial"/>
                <a:ea typeface="Arial"/>
                <a:cs typeface="Arial"/>
                <a:sym typeface="Arial"/>
              </a:rPr>
              <a:t>Ist sie klar, wird ein ab-interno-Zugang gewählt, d. h., </a:t>
            </a:r>
            <a:r>
              <a:rPr lang="en-US" sz="1200">
                <a:solidFill>
                  <a:srgbClr val="0000FF"/>
                </a:solidFill>
              </a:rPr>
              <a:t>man nähert sich dem Kammerwinkel von innen</a:t>
            </a:r>
            <a:r>
              <a:rPr b="0" i="0" lang="en-US" sz="1200" u="none" cap="none" strike="noStrike">
                <a:solidFill>
                  <a:schemeClr val="dk1"/>
                </a:solidFill>
                <a:latin typeface="Arial"/>
                <a:ea typeface="Arial"/>
                <a:cs typeface="Arial"/>
                <a:sym typeface="Arial"/>
              </a:rPr>
              <a:t>.</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Im Allgemeinen ist eine </a:t>
            </a:r>
            <a:r>
              <a:rPr b="0" i="1" lang="en-US" sz="1200" u="none" cap="none" strike="noStrike">
                <a:solidFill>
                  <a:schemeClr val="dk1"/>
                </a:solidFill>
                <a:latin typeface="Arial"/>
                <a:ea typeface="Arial"/>
                <a:cs typeface="Arial"/>
                <a:sym typeface="Arial"/>
              </a:rPr>
              <a:t>Goniotomie </a:t>
            </a:r>
            <a:r>
              <a:rPr b="0" i="0" lang="en-US" sz="1200" u="none" cap="none" strike="noStrike">
                <a:solidFill>
                  <a:schemeClr val="dk1"/>
                </a:solidFill>
                <a:latin typeface="Arial"/>
                <a:ea typeface="Arial"/>
                <a:cs typeface="Arial"/>
                <a:sym typeface="Arial"/>
              </a:rPr>
              <a:t>die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31"/>
                  </a:ext>
                </a:extLst>
              </a:rPr>
              <a:t>bevorzugte</a:t>
            </a:r>
            <a:r>
              <a:rPr b="0" i="0" lang="en-US" sz="1200" u="none" cap="none" strike="noStrike">
                <a:solidFill>
                  <a:schemeClr val="dk1"/>
                </a:solidFill>
                <a:latin typeface="Arial"/>
                <a:ea typeface="Arial"/>
                <a:cs typeface="Arial"/>
                <a:sym typeface="Arial"/>
              </a:rPr>
              <a:t> ab-interno-Operation. </a:t>
            </a:r>
            <a:endParaRPr b="0" i="0" sz="1800" u="none" cap="none" strike="noStrike">
              <a:solidFill>
                <a:srgbClr val="0000FF"/>
              </a:solidFill>
              <a:latin typeface="Arial"/>
              <a:ea typeface="Arial"/>
              <a:cs typeface="Arial"/>
              <a:sym typeface="Arial"/>
            </a:endParaRPr>
          </a:p>
        </p:txBody>
      </p:sp>
    </p:spTree>
  </p:cSld>
  <p:clrMapOvr>
    <a:masterClrMapping/>
  </p:clrMapOvr>
</p:sld>
</file>

<file path=ppt/slides/slide7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28" name="Shape 20228"/>
        <p:cNvGrpSpPr/>
        <p:nvPr/>
      </p:nvGrpSpPr>
      <p:grpSpPr>
        <a:xfrm>
          <a:off x="0" y="0"/>
          <a:ext cx="0" cy="0"/>
          <a:chOff x="0" y="0"/>
          <a:chExt cx="0" cy="0"/>
        </a:xfrm>
      </p:grpSpPr>
      <p:sp>
        <p:nvSpPr>
          <p:cNvPr id="20229" name="Google Shape;20229;p73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230" name="Google Shape;20230;p73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231" name="Google Shape;20231;p730"/>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232" name="Google Shape;20232;p730"/>
          <p:cNvSpPr txBox="1"/>
          <p:nvPr/>
        </p:nvSpPr>
        <p:spPr>
          <a:xfrm>
            <a:off x="838200" y="1295400"/>
            <a:ext cx="6934200" cy="113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einen chirurgischen Eingriff.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 ob die Hornhaut klar oder trüb ist. </a:t>
            </a:r>
            <a:r>
              <a:rPr b="0" i="0" lang="en-US" sz="1200" u="none" cap="none" strike="noStrike">
                <a:solidFill>
                  <a:srgbClr val="0000FF"/>
                </a:solidFill>
                <a:latin typeface="Arial"/>
                <a:ea typeface="Arial"/>
                <a:cs typeface="Arial"/>
                <a:sym typeface="Arial"/>
              </a:rPr>
              <a:t>Ist sie klar, wird ein </a:t>
            </a:r>
            <a:r>
              <a:rPr b="0" i="1" lang="en-US" sz="1200" u="none" cap="none" strike="noStrike">
                <a:solidFill>
                  <a:srgbClr val="0000FF"/>
                </a:solidFill>
                <a:latin typeface="Arial"/>
                <a:ea typeface="Arial"/>
                <a:cs typeface="Arial"/>
                <a:sym typeface="Arial"/>
              </a:rPr>
              <a:t>ab </a:t>
            </a:r>
            <a:r>
              <a:rPr b="0" i="0" lang="en-US" sz="1200" u="none" cap="none" strike="noStrike">
                <a:solidFill>
                  <a:srgbClr val="0000FF"/>
                </a:solidFill>
                <a:latin typeface="Arial"/>
                <a:ea typeface="Arial"/>
                <a:cs typeface="Arial"/>
                <a:sym typeface="Arial"/>
              </a:rPr>
              <a:t>interno-Zugang gewählt, d. h.</a:t>
            </a:r>
            <a:r>
              <a:rPr b="0" i="0" lang="en-US" sz="1200" u="none" cap="none" strike="noStrike">
                <a:solidFill>
                  <a:schemeClr val="dk1"/>
                </a:solidFill>
                <a:latin typeface="Arial"/>
                <a:ea typeface="Arial"/>
                <a:cs typeface="Arial"/>
                <a:sym typeface="Arial"/>
              </a:rPr>
              <a:t>,</a:t>
            </a:r>
            <a:r>
              <a:rPr b="0" i="0" lang="en-US" sz="1200" u="none" cap="none" strike="noStrike">
                <a:solidFill>
                  <a:srgbClr val="0000FF"/>
                </a:solidFill>
                <a:latin typeface="Arial"/>
                <a:ea typeface="Arial"/>
                <a:cs typeface="Arial"/>
                <a:sym typeface="Arial"/>
              </a:rPr>
              <a:t> der Kammerwinkel wird von innen her erreicht. </a:t>
            </a:r>
            <a:r>
              <a:rPr b="0" i="0" lang="en-US" sz="1200" u="none" cap="none" strike="noStrike">
                <a:solidFill>
                  <a:schemeClr val="dk1"/>
                </a:solidFill>
                <a:latin typeface="Arial"/>
                <a:ea typeface="Arial"/>
                <a:cs typeface="Arial"/>
                <a:sym typeface="Arial"/>
              </a:rPr>
              <a:t>Im Allgemeinen ist die </a:t>
            </a:r>
            <a:r>
              <a:rPr b="0" i="1" lang="en-US" sz="1200" u="none" cap="none" strike="noStrike">
                <a:solidFill>
                  <a:schemeClr val="dk1"/>
                </a:solidFill>
                <a:latin typeface="Arial"/>
                <a:ea typeface="Arial"/>
                <a:cs typeface="Arial"/>
                <a:sym typeface="Arial"/>
              </a:rPr>
              <a:t>Goniotomie </a:t>
            </a:r>
            <a:r>
              <a:rPr b="0" i="0" lang="en-US" sz="1200" u="none" cap="none" strike="noStrike">
                <a:solidFill>
                  <a:schemeClr val="dk1"/>
                </a:solidFill>
                <a:latin typeface="Arial"/>
                <a:ea typeface="Arial"/>
                <a:cs typeface="Arial"/>
                <a:sym typeface="Arial"/>
              </a:rPr>
              <a:t>die bevorzugte </a:t>
            </a:r>
            <a:r>
              <a:rPr b="0" i="1" lang="en-US" sz="1200" u="none" cap="none" strike="noStrike">
                <a:solidFill>
                  <a:schemeClr val="dk1"/>
                </a:solidFill>
                <a:latin typeface="Arial"/>
                <a:ea typeface="Arial"/>
                <a:cs typeface="Arial"/>
                <a:sym typeface="Arial"/>
              </a:rPr>
              <a:t>ab </a:t>
            </a:r>
            <a:r>
              <a:rPr b="0" i="0" lang="en-US" sz="1200" u="none" cap="none" strike="noStrike">
                <a:solidFill>
                  <a:schemeClr val="dk1"/>
                </a:solidFill>
                <a:latin typeface="Arial"/>
                <a:ea typeface="Arial"/>
                <a:cs typeface="Arial"/>
                <a:sym typeface="Arial"/>
              </a:rPr>
              <a:t>interno-Operation. </a:t>
            </a:r>
            <a:r>
              <a:rPr b="0" i="0" lang="en-US" sz="1200" u="none" cap="none" strike="noStrike">
                <a:solidFill>
                  <a:srgbClr val="0000FF"/>
                </a:solidFill>
                <a:latin typeface="Arial"/>
                <a:ea typeface="Arial"/>
                <a:cs typeface="Arial"/>
                <a:sym typeface="Arial"/>
              </a:rPr>
              <a:t>Ist die Hornhaut trüb, wird ein </a:t>
            </a:r>
            <a:r>
              <a:rPr b="0" i="1" lang="en-US" sz="1200" u="none" cap="none" strike="noStrike">
                <a:solidFill>
                  <a:srgbClr val="0000FF"/>
                </a:solidFill>
                <a:latin typeface="Arial"/>
                <a:ea typeface="Arial"/>
                <a:cs typeface="Arial"/>
                <a:sym typeface="Arial"/>
              </a:rPr>
              <a:t>ab </a:t>
            </a:r>
            <a:r>
              <a:rPr b="0" i="0" lang="en-US" sz="1200" u="none" cap="none" strike="noStrike">
                <a:solidFill>
                  <a:srgbClr val="0000FF"/>
                </a:solidFill>
                <a:latin typeface="Arial"/>
                <a:ea typeface="Arial"/>
                <a:cs typeface="Arial"/>
                <a:sym typeface="Arial"/>
              </a:rPr>
              <a:t>externo-Zugang gewählt, d. h., </a:t>
            </a:r>
            <a:r>
              <a:rPr lang="en-US" sz="1200">
                <a:solidFill>
                  <a:srgbClr val="0000FF"/>
                </a:solidFill>
              </a:rPr>
              <a:t>man nähert sich dem Kammerwinkel von außen</a:t>
            </a:r>
            <a:r>
              <a:rPr b="0" i="0" lang="en-US" sz="1200" u="none" cap="none" strike="noStrike">
                <a:solidFill>
                  <a:srgbClr val="0000FF"/>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a:t>
            </a:r>
            <a:endParaRPr b="0" i="0" sz="1800" u="none" cap="none" strike="noStrike">
              <a:solidFill>
                <a:srgbClr val="0000FF"/>
              </a:solidFill>
              <a:latin typeface="Arial"/>
              <a:ea typeface="Arial"/>
              <a:cs typeface="Arial"/>
              <a:sym typeface="Arial"/>
            </a:endParaRPr>
          </a:p>
        </p:txBody>
      </p:sp>
      <p:sp>
        <p:nvSpPr>
          <p:cNvPr id="20233" name="Google Shape;20233;p730"/>
          <p:cNvSpPr/>
          <p:nvPr/>
        </p:nvSpPr>
        <p:spPr>
          <a:xfrm>
            <a:off x="4391438" y="2028763"/>
            <a:ext cx="1176300" cy="2571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lnSpc>
                <a:spcPct val="58333"/>
              </a:lnSpc>
              <a:spcBef>
                <a:spcPts val="0"/>
              </a:spcBef>
              <a:spcAft>
                <a:spcPts val="0"/>
              </a:spcAft>
              <a:buNone/>
            </a:pPr>
            <a:r>
              <a:rPr b="0" i="0" lang="en-US" sz="1200" u="none" cap="none" strike="noStrike">
                <a:solidFill>
                  <a:schemeClr val="dk1"/>
                </a:solidFill>
                <a:latin typeface="Arial"/>
                <a:ea typeface="Arial"/>
                <a:cs typeface="Arial"/>
                <a:sym typeface="Arial"/>
              </a:rPr>
              <a:t>Latein</a:t>
            </a:r>
            <a:endParaRPr/>
          </a:p>
        </p:txBody>
      </p:sp>
      <p:sp>
        <p:nvSpPr>
          <p:cNvPr id="20234" name="Google Shape;20234;p730"/>
          <p:cNvSpPr/>
          <p:nvPr/>
        </p:nvSpPr>
        <p:spPr>
          <a:xfrm>
            <a:off x="2483675" y="2173813"/>
            <a:ext cx="803400" cy="255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700" u="none" cap="none" strike="noStrike">
              <a:solidFill>
                <a:schemeClr val="dk1"/>
              </a:solidFill>
              <a:latin typeface="Arial"/>
              <a:ea typeface="Arial"/>
              <a:cs typeface="Arial"/>
              <a:sym typeface="Arial"/>
            </a:endParaRPr>
          </a:p>
        </p:txBody>
      </p:sp>
    </p:spTree>
  </p:cSld>
  <p:clrMapOvr>
    <a:masterClrMapping/>
  </p:clrMapOvr>
</p:sld>
</file>

<file path=ppt/slides/slide7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38" name="Shape 20238"/>
        <p:cNvGrpSpPr/>
        <p:nvPr/>
      </p:nvGrpSpPr>
      <p:grpSpPr>
        <a:xfrm>
          <a:off x="0" y="0"/>
          <a:ext cx="0" cy="0"/>
          <a:chOff x="0" y="0"/>
          <a:chExt cx="0" cy="0"/>
        </a:xfrm>
      </p:grpSpPr>
      <p:sp>
        <p:nvSpPr>
          <p:cNvPr id="20239" name="Google Shape;20239;p73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240" name="Google Shape;20240;p73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241" name="Google Shape;20241;p731"/>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242" name="Google Shape;20242;p731"/>
          <p:cNvSpPr txBox="1"/>
          <p:nvPr/>
        </p:nvSpPr>
        <p:spPr>
          <a:xfrm>
            <a:off x="838200" y="1295400"/>
            <a:ext cx="6934200" cy="113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einen chirurgischen Eingriff.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 ob die Hornhaut klar oder trüb ist. </a:t>
            </a:r>
            <a:r>
              <a:rPr b="0" i="0" lang="en-US" sz="1200" u="none" cap="none" strike="noStrike">
                <a:solidFill>
                  <a:srgbClr val="0000FF"/>
                </a:solidFill>
                <a:latin typeface="Arial"/>
                <a:ea typeface="Arial"/>
                <a:cs typeface="Arial"/>
                <a:sym typeface="Arial"/>
              </a:rPr>
              <a:t>Ist sie klar, wird ein </a:t>
            </a:r>
            <a:r>
              <a:rPr b="0" i="1" lang="en-US" sz="1200" u="none" cap="none" strike="noStrike">
                <a:solidFill>
                  <a:srgbClr val="0000FF"/>
                </a:solidFill>
                <a:latin typeface="Arial"/>
                <a:ea typeface="Arial"/>
                <a:cs typeface="Arial"/>
                <a:sym typeface="Arial"/>
              </a:rPr>
              <a:t>ab </a:t>
            </a:r>
            <a:r>
              <a:rPr b="0" i="0" lang="en-US" sz="1200" u="none" cap="none" strike="noStrike">
                <a:solidFill>
                  <a:srgbClr val="0000FF"/>
                </a:solidFill>
                <a:latin typeface="Arial"/>
                <a:ea typeface="Arial"/>
                <a:cs typeface="Arial"/>
                <a:sym typeface="Arial"/>
              </a:rPr>
              <a:t>interno-Zugang gewählt, d. h.</a:t>
            </a:r>
            <a:r>
              <a:rPr b="0" i="0" lang="en-US" sz="1200" u="none" cap="none" strike="noStrike">
                <a:solidFill>
                  <a:schemeClr val="dk1"/>
                </a:solidFill>
                <a:latin typeface="Arial"/>
                <a:ea typeface="Arial"/>
                <a:cs typeface="Arial"/>
                <a:sym typeface="Arial"/>
              </a:rPr>
              <a:t>,</a:t>
            </a:r>
            <a:r>
              <a:rPr b="0" i="0" lang="en-US" sz="1200" u="none" cap="none" strike="noStrike">
                <a:solidFill>
                  <a:srgbClr val="0000FF"/>
                </a:solidFill>
                <a:latin typeface="Arial"/>
                <a:ea typeface="Arial"/>
                <a:cs typeface="Arial"/>
                <a:sym typeface="Arial"/>
              </a:rPr>
              <a:t> der Kammerwinkel wird von innen her erreicht. </a:t>
            </a:r>
            <a:r>
              <a:rPr b="0" i="0" lang="en-US" sz="1200" u="none" cap="none" strike="noStrike">
                <a:solidFill>
                  <a:schemeClr val="dk1"/>
                </a:solidFill>
                <a:latin typeface="Arial"/>
                <a:ea typeface="Arial"/>
                <a:cs typeface="Arial"/>
                <a:sym typeface="Arial"/>
              </a:rPr>
              <a:t>Im Allgemeinen ist die </a:t>
            </a:r>
            <a:r>
              <a:rPr b="0" i="1" lang="en-US" sz="1200" u="none" cap="none" strike="noStrike">
                <a:solidFill>
                  <a:schemeClr val="dk1"/>
                </a:solidFill>
                <a:latin typeface="Arial"/>
                <a:ea typeface="Arial"/>
                <a:cs typeface="Arial"/>
                <a:sym typeface="Arial"/>
              </a:rPr>
              <a:t>Goniotomie </a:t>
            </a:r>
            <a:r>
              <a:rPr b="0" i="0" lang="en-US" sz="1200" u="none" cap="none" strike="noStrike">
                <a:solidFill>
                  <a:schemeClr val="dk1"/>
                </a:solidFill>
                <a:latin typeface="Arial"/>
                <a:ea typeface="Arial"/>
                <a:cs typeface="Arial"/>
                <a:sym typeface="Arial"/>
              </a:rPr>
              <a:t>die bevorzugte </a:t>
            </a:r>
            <a:r>
              <a:rPr b="0" i="1" lang="en-US" sz="1200" u="none" cap="none" strike="noStrike">
                <a:solidFill>
                  <a:schemeClr val="dk1"/>
                </a:solidFill>
                <a:latin typeface="Arial"/>
                <a:ea typeface="Arial"/>
                <a:cs typeface="Arial"/>
                <a:sym typeface="Arial"/>
              </a:rPr>
              <a:t>ab </a:t>
            </a:r>
            <a:r>
              <a:rPr b="0" i="0" lang="en-US" sz="1200" u="none" cap="none" strike="noStrike">
                <a:solidFill>
                  <a:schemeClr val="dk1"/>
                </a:solidFill>
                <a:latin typeface="Arial"/>
                <a:ea typeface="Arial"/>
                <a:cs typeface="Arial"/>
                <a:sym typeface="Arial"/>
              </a:rPr>
              <a:t>interno-Operation. </a:t>
            </a:r>
            <a:r>
              <a:rPr b="0" i="0" lang="en-US" sz="1200" u="none" cap="none" strike="noStrike">
                <a:solidFill>
                  <a:srgbClr val="0000FF"/>
                </a:solidFill>
                <a:latin typeface="Arial"/>
                <a:ea typeface="Arial"/>
                <a:cs typeface="Arial"/>
                <a:sym typeface="Arial"/>
              </a:rPr>
              <a:t>Ist die Hornhaut trüb, wird ein </a:t>
            </a:r>
            <a:r>
              <a:rPr b="0" i="1" lang="en-US" sz="1200" u="none" cap="none" strike="noStrike">
                <a:solidFill>
                  <a:srgbClr val="0000FF"/>
                </a:solidFill>
                <a:latin typeface="Arial"/>
                <a:ea typeface="Arial"/>
                <a:cs typeface="Arial"/>
                <a:sym typeface="Arial"/>
              </a:rPr>
              <a:t>ab </a:t>
            </a:r>
            <a:r>
              <a:rPr b="0" i="0" lang="en-US" sz="1200" u="none" cap="none" strike="noStrike">
                <a:solidFill>
                  <a:srgbClr val="0000FF"/>
                </a:solidFill>
                <a:latin typeface="Arial"/>
                <a:ea typeface="Arial"/>
                <a:cs typeface="Arial"/>
                <a:sym typeface="Arial"/>
              </a:rPr>
              <a:t>externo-Zugang gewählt, d. h., </a:t>
            </a:r>
            <a:r>
              <a:rPr lang="en-US" sz="1200">
                <a:solidFill>
                  <a:srgbClr val="0000FF"/>
                </a:solidFill>
              </a:rPr>
              <a:t>man nähert sich dem Kammerwinkel von außen</a:t>
            </a:r>
            <a:r>
              <a:rPr b="0" i="0" lang="en-US" sz="1200" u="none" cap="none" strike="noStrike">
                <a:solidFill>
                  <a:srgbClr val="0000FF"/>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a:t>
            </a:r>
            <a:endParaRPr b="0" i="0" sz="1800" u="none" cap="none" strike="noStrike">
              <a:solidFill>
                <a:srgbClr val="0000FF"/>
              </a:solidFill>
              <a:latin typeface="Arial"/>
              <a:ea typeface="Arial"/>
              <a:cs typeface="Arial"/>
              <a:sym typeface="Arial"/>
            </a:endParaRPr>
          </a:p>
        </p:txBody>
      </p:sp>
    </p:spTree>
  </p:cSld>
  <p:clrMapOvr>
    <a:masterClrMapping/>
  </p:clrMapOvr>
</p:sld>
</file>

<file path=ppt/slides/slide7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46" name="Shape 20246"/>
        <p:cNvGrpSpPr/>
        <p:nvPr/>
      </p:nvGrpSpPr>
      <p:grpSpPr>
        <a:xfrm>
          <a:off x="0" y="0"/>
          <a:ext cx="0" cy="0"/>
          <a:chOff x="0" y="0"/>
          <a:chExt cx="0" cy="0"/>
        </a:xfrm>
      </p:grpSpPr>
      <p:sp>
        <p:nvSpPr>
          <p:cNvPr id="20247" name="Google Shape;20247;p73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248" name="Google Shape;20248;p73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249" name="Google Shape;20249;p732"/>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250" name="Google Shape;20250;p732"/>
          <p:cNvSpPr txBox="1"/>
          <p:nvPr/>
        </p:nvSpPr>
        <p:spPr>
          <a:xfrm>
            <a:off x="838200" y="1295400"/>
            <a:ext cx="6934200" cy="1318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einen chirurgischen Eingriff.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 ob die Hornhaut klar oder trüb ist. </a:t>
            </a:r>
            <a:r>
              <a:rPr b="0" i="0" lang="en-US" sz="1200" u="none" cap="none" strike="noStrike">
                <a:solidFill>
                  <a:srgbClr val="0000FF"/>
                </a:solidFill>
                <a:latin typeface="Arial"/>
                <a:ea typeface="Arial"/>
                <a:cs typeface="Arial"/>
                <a:sym typeface="Arial"/>
              </a:rPr>
              <a:t>Ist sie klar, wird ein </a:t>
            </a:r>
            <a:r>
              <a:rPr b="0" i="1" lang="en-US" sz="1200" u="none" cap="none" strike="noStrike">
                <a:solidFill>
                  <a:srgbClr val="0000FF"/>
                </a:solidFill>
                <a:latin typeface="Arial"/>
                <a:ea typeface="Arial"/>
                <a:cs typeface="Arial"/>
                <a:sym typeface="Arial"/>
              </a:rPr>
              <a:t>ab </a:t>
            </a:r>
            <a:r>
              <a:rPr b="0" i="0" lang="en-US" sz="1200" u="none" cap="none" strike="noStrike">
                <a:solidFill>
                  <a:srgbClr val="0000FF"/>
                </a:solidFill>
                <a:latin typeface="Arial"/>
                <a:ea typeface="Arial"/>
                <a:cs typeface="Arial"/>
                <a:sym typeface="Arial"/>
              </a:rPr>
              <a:t>interno-Zugang gewählt, d. h.</a:t>
            </a:r>
            <a:r>
              <a:rPr b="0" i="0" lang="en-US" sz="1200" u="none" cap="none" strike="noStrike">
                <a:solidFill>
                  <a:schemeClr val="dk1"/>
                </a:solidFill>
                <a:latin typeface="Arial"/>
                <a:ea typeface="Arial"/>
                <a:cs typeface="Arial"/>
                <a:sym typeface="Arial"/>
              </a:rPr>
              <a:t>,</a:t>
            </a:r>
            <a:r>
              <a:rPr b="0" i="0" lang="en-US" sz="1200" u="none" cap="none" strike="noStrike">
                <a:solidFill>
                  <a:srgbClr val="0000FF"/>
                </a:solidFill>
                <a:latin typeface="Arial"/>
                <a:ea typeface="Arial"/>
                <a:cs typeface="Arial"/>
                <a:sym typeface="Arial"/>
              </a:rPr>
              <a:t> </a:t>
            </a:r>
            <a:r>
              <a:rPr lang="en-US" sz="1200">
                <a:solidFill>
                  <a:srgbClr val="0000FF"/>
                </a:solidFill>
              </a:rPr>
              <a:t>man nähert sich dem Kammerwinkel von innen</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Im Allgemeinen ist die </a:t>
            </a:r>
            <a:r>
              <a:rPr b="0" i="1" lang="en-US" sz="1200" u="none" cap="none" strike="noStrike">
                <a:solidFill>
                  <a:schemeClr val="dk1"/>
                </a:solidFill>
                <a:latin typeface="Arial"/>
                <a:ea typeface="Arial"/>
                <a:cs typeface="Arial"/>
                <a:sym typeface="Arial"/>
              </a:rPr>
              <a:t>Goniotomie </a:t>
            </a:r>
            <a:r>
              <a:rPr b="0" i="0" lang="en-US" sz="1200" u="none" cap="none" strike="noStrike">
                <a:solidFill>
                  <a:schemeClr val="dk1"/>
                </a:solidFill>
                <a:latin typeface="Arial"/>
                <a:ea typeface="Arial"/>
                <a:cs typeface="Arial"/>
                <a:sym typeface="Arial"/>
              </a:rPr>
              <a:t>die bevorzugte </a:t>
            </a:r>
            <a:r>
              <a:rPr b="0" i="1" lang="en-US" sz="1200" u="none" cap="none" strike="noStrike">
                <a:solidFill>
                  <a:schemeClr val="dk1"/>
                </a:solidFill>
                <a:latin typeface="Arial"/>
                <a:ea typeface="Arial"/>
                <a:cs typeface="Arial"/>
                <a:sym typeface="Arial"/>
              </a:rPr>
              <a:t>ab </a:t>
            </a:r>
            <a:r>
              <a:rPr b="0" i="0" lang="en-US" sz="1200" u="none" cap="none" strike="noStrike">
                <a:solidFill>
                  <a:schemeClr val="dk1"/>
                </a:solidFill>
                <a:latin typeface="Arial"/>
                <a:ea typeface="Arial"/>
                <a:cs typeface="Arial"/>
                <a:sym typeface="Arial"/>
              </a:rPr>
              <a:t>interno-Operation. </a:t>
            </a:r>
            <a:r>
              <a:rPr b="0" i="0" lang="en-US" sz="1200" u="none" cap="none" strike="noStrike">
                <a:solidFill>
                  <a:srgbClr val="0000FF"/>
                </a:solidFill>
                <a:latin typeface="Arial"/>
                <a:ea typeface="Arial"/>
                <a:cs typeface="Arial"/>
                <a:sym typeface="Arial"/>
              </a:rPr>
              <a:t>Ist die Hornhaut trüb, wird ein </a:t>
            </a:r>
            <a:r>
              <a:rPr b="0" i="1" lang="en-US" sz="1200" u="none" cap="none" strike="noStrike">
                <a:solidFill>
                  <a:srgbClr val="0000FF"/>
                </a:solidFill>
                <a:latin typeface="Arial"/>
                <a:ea typeface="Arial"/>
                <a:cs typeface="Arial"/>
                <a:sym typeface="Arial"/>
              </a:rPr>
              <a:t>ab </a:t>
            </a:r>
            <a:r>
              <a:rPr b="0" i="0" lang="en-US" sz="1200" u="none" cap="none" strike="noStrike">
                <a:solidFill>
                  <a:srgbClr val="0000FF"/>
                </a:solidFill>
                <a:latin typeface="Arial"/>
                <a:ea typeface="Arial"/>
                <a:cs typeface="Arial"/>
                <a:sym typeface="Arial"/>
              </a:rPr>
              <a:t>externo-Zugang gewählt, d. h., der Kammerwinkel wird von außen her angegangen. </a:t>
            </a:r>
            <a:r>
              <a:rPr b="0" i="0" lang="en-US" sz="1200" u="none" cap="none" strike="noStrike">
                <a:solidFill>
                  <a:schemeClr val="dk1"/>
                </a:solidFill>
                <a:latin typeface="Arial"/>
                <a:ea typeface="Arial"/>
                <a:cs typeface="Arial"/>
                <a:sym typeface="Arial"/>
              </a:rPr>
              <a:t>Im Allgemeinen ist die </a:t>
            </a:r>
            <a:r>
              <a:rPr b="0" i="1" lang="en-US" sz="1200" u="none" cap="none" strike="noStrike">
                <a:solidFill>
                  <a:schemeClr val="dk1"/>
                </a:solidFill>
                <a:latin typeface="Arial"/>
                <a:ea typeface="Arial"/>
                <a:cs typeface="Arial"/>
                <a:sym typeface="Arial"/>
              </a:rPr>
              <a:t>Trabekulotomie </a:t>
            </a:r>
            <a:r>
              <a:rPr b="0" i="0" lang="en-US" sz="1200" u="none" cap="none" strike="noStrike">
                <a:solidFill>
                  <a:schemeClr val="dk1"/>
                </a:solidFill>
                <a:latin typeface="Arial"/>
                <a:ea typeface="Arial"/>
                <a:cs typeface="Arial"/>
                <a:sym typeface="Arial"/>
              </a:rPr>
              <a:t>die bevorzugte </a:t>
            </a:r>
            <a:r>
              <a:rPr b="0" i="1" lang="en-US" sz="1200" u="none" cap="none" strike="noStrike">
                <a:solidFill>
                  <a:schemeClr val="dk1"/>
                </a:solidFill>
                <a:latin typeface="Arial"/>
                <a:ea typeface="Arial"/>
                <a:cs typeface="Arial"/>
                <a:sym typeface="Arial"/>
              </a:rPr>
              <a:t>ab </a:t>
            </a:r>
            <a:r>
              <a:rPr b="0" i="0" lang="en-US" sz="1200" u="none" cap="none" strike="noStrike">
                <a:solidFill>
                  <a:schemeClr val="dk1"/>
                </a:solidFill>
                <a:latin typeface="Arial"/>
                <a:ea typeface="Arial"/>
                <a:cs typeface="Arial"/>
                <a:sym typeface="Arial"/>
              </a:rPr>
              <a:t>externo-Operation. </a:t>
            </a:r>
            <a:endParaRPr b="0" i="0" sz="1800" u="none" cap="none" strike="noStrike">
              <a:solidFill>
                <a:srgbClr val="0000FF"/>
              </a:solidFill>
              <a:latin typeface="Arial"/>
              <a:ea typeface="Arial"/>
              <a:cs typeface="Arial"/>
              <a:sym typeface="Arial"/>
            </a:endParaRPr>
          </a:p>
        </p:txBody>
      </p:sp>
      <p:sp>
        <p:nvSpPr>
          <p:cNvPr id="20251" name="Google Shape;20251;p732"/>
          <p:cNvSpPr/>
          <p:nvPr/>
        </p:nvSpPr>
        <p:spPr>
          <a:xfrm>
            <a:off x="1854900" y="2437225"/>
            <a:ext cx="15003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700" u="none" cap="none" strike="noStrike">
              <a:solidFill>
                <a:schemeClr val="dk1"/>
              </a:solidFill>
              <a:latin typeface="Arial"/>
              <a:ea typeface="Arial"/>
              <a:cs typeface="Arial"/>
              <a:sym typeface="Arial"/>
            </a:endParaRPr>
          </a:p>
        </p:txBody>
      </p:sp>
    </p:spTree>
  </p:cSld>
  <p:clrMapOvr>
    <a:masterClrMapping/>
  </p:clrMapOvr>
</p:sld>
</file>

<file path=ppt/slides/slide7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55" name="Shape 20255"/>
        <p:cNvGrpSpPr/>
        <p:nvPr/>
      </p:nvGrpSpPr>
      <p:grpSpPr>
        <a:xfrm>
          <a:off x="0" y="0"/>
          <a:ext cx="0" cy="0"/>
          <a:chOff x="0" y="0"/>
          <a:chExt cx="0" cy="0"/>
        </a:xfrm>
      </p:grpSpPr>
      <p:sp>
        <p:nvSpPr>
          <p:cNvPr id="20256" name="Google Shape;20256;p73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257" name="Google Shape;20257;p73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258" name="Google Shape;20258;p733"/>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259" name="Google Shape;20259;p733"/>
          <p:cNvSpPr txBox="1"/>
          <p:nvPr/>
        </p:nvSpPr>
        <p:spPr>
          <a:xfrm>
            <a:off x="838200" y="1295400"/>
            <a:ext cx="6934200" cy="13185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einen chirurgischen Eingriff.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 ob die Hornhaut klar oder trüb ist. </a:t>
            </a:r>
            <a:r>
              <a:rPr b="0" i="0" lang="en-US" sz="1200" u="none" cap="none" strike="noStrike">
                <a:solidFill>
                  <a:srgbClr val="0000FF"/>
                </a:solidFill>
                <a:latin typeface="Arial"/>
                <a:ea typeface="Arial"/>
                <a:cs typeface="Arial"/>
                <a:sym typeface="Arial"/>
              </a:rPr>
              <a:t>Ist sie klar, wird ein </a:t>
            </a:r>
            <a:r>
              <a:rPr b="0" i="1" lang="en-US" sz="1200" u="none" cap="none" strike="noStrike">
                <a:solidFill>
                  <a:srgbClr val="0000FF"/>
                </a:solidFill>
                <a:latin typeface="Arial"/>
                <a:ea typeface="Arial"/>
                <a:cs typeface="Arial"/>
                <a:sym typeface="Arial"/>
              </a:rPr>
              <a:t>ab </a:t>
            </a:r>
            <a:r>
              <a:rPr b="0" i="0" lang="en-US" sz="1200" u="none" cap="none" strike="noStrike">
                <a:solidFill>
                  <a:srgbClr val="0000FF"/>
                </a:solidFill>
                <a:latin typeface="Arial"/>
                <a:ea typeface="Arial"/>
                <a:cs typeface="Arial"/>
                <a:sym typeface="Arial"/>
              </a:rPr>
              <a:t>interno-Zugang gewählt, d. h.</a:t>
            </a:r>
            <a:r>
              <a:rPr b="0" i="0" lang="en-US" sz="1200" u="none" cap="none" strike="noStrike">
                <a:solidFill>
                  <a:schemeClr val="dk1"/>
                </a:solidFill>
                <a:latin typeface="Arial"/>
                <a:ea typeface="Arial"/>
                <a:cs typeface="Arial"/>
                <a:sym typeface="Arial"/>
              </a:rPr>
              <a:t>,</a:t>
            </a:r>
            <a:r>
              <a:rPr b="0" i="0" lang="en-US" sz="1200" u="none" cap="none" strike="noStrike">
                <a:solidFill>
                  <a:srgbClr val="0000FF"/>
                </a:solidFill>
                <a:latin typeface="Arial"/>
                <a:ea typeface="Arial"/>
                <a:cs typeface="Arial"/>
                <a:sym typeface="Arial"/>
              </a:rPr>
              <a:t> </a:t>
            </a:r>
            <a:r>
              <a:rPr lang="en-US" sz="1200">
                <a:solidFill>
                  <a:srgbClr val="0000FF"/>
                </a:solidFill>
              </a:rPr>
              <a:t>man nähert sich dem Kammerwinkel von innen</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Im Allgemeinen ist die </a:t>
            </a:r>
            <a:r>
              <a:rPr b="0" i="1" lang="en-US" sz="1200" u="none" cap="none" strike="noStrike">
                <a:solidFill>
                  <a:schemeClr val="dk1"/>
                </a:solidFill>
                <a:latin typeface="Arial"/>
                <a:ea typeface="Arial"/>
                <a:cs typeface="Arial"/>
                <a:sym typeface="Arial"/>
              </a:rPr>
              <a:t>Goniotomie </a:t>
            </a:r>
            <a:r>
              <a:rPr b="0" i="0" lang="en-US" sz="1200" u="none" cap="none" strike="noStrike">
                <a:solidFill>
                  <a:schemeClr val="dk1"/>
                </a:solidFill>
                <a:latin typeface="Arial"/>
                <a:ea typeface="Arial"/>
                <a:cs typeface="Arial"/>
                <a:sym typeface="Arial"/>
              </a:rPr>
              <a:t>die bevorzugte </a:t>
            </a:r>
            <a:r>
              <a:rPr b="0" i="1" lang="en-US" sz="1200" u="none" cap="none" strike="noStrike">
                <a:solidFill>
                  <a:schemeClr val="dk1"/>
                </a:solidFill>
                <a:latin typeface="Arial"/>
                <a:ea typeface="Arial"/>
                <a:cs typeface="Arial"/>
                <a:sym typeface="Arial"/>
              </a:rPr>
              <a:t>ab </a:t>
            </a:r>
            <a:r>
              <a:rPr b="0" i="0" lang="en-US" sz="1200" u="none" cap="none" strike="noStrike">
                <a:solidFill>
                  <a:schemeClr val="dk1"/>
                </a:solidFill>
                <a:latin typeface="Arial"/>
                <a:ea typeface="Arial"/>
                <a:cs typeface="Arial"/>
                <a:sym typeface="Arial"/>
              </a:rPr>
              <a:t>interno-Operation. </a:t>
            </a:r>
            <a:r>
              <a:rPr b="0" i="0" lang="en-US" sz="1200" u="none" cap="none" strike="noStrike">
                <a:solidFill>
                  <a:srgbClr val="0000FF"/>
                </a:solidFill>
                <a:latin typeface="Arial"/>
                <a:ea typeface="Arial"/>
                <a:cs typeface="Arial"/>
                <a:sym typeface="Arial"/>
              </a:rPr>
              <a:t>Ist die Hornhaut trüb, wird ein </a:t>
            </a:r>
            <a:r>
              <a:rPr b="0" i="1" lang="en-US" sz="1200" u="none" cap="none" strike="noStrike">
                <a:solidFill>
                  <a:srgbClr val="0000FF"/>
                </a:solidFill>
                <a:latin typeface="Arial"/>
                <a:ea typeface="Arial"/>
                <a:cs typeface="Arial"/>
                <a:sym typeface="Arial"/>
              </a:rPr>
              <a:t>ab </a:t>
            </a:r>
            <a:r>
              <a:rPr b="0" i="0" lang="en-US" sz="1200" u="none" cap="none" strike="noStrike">
                <a:solidFill>
                  <a:srgbClr val="0000FF"/>
                </a:solidFill>
                <a:latin typeface="Arial"/>
                <a:ea typeface="Arial"/>
                <a:cs typeface="Arial"/>
                <a:sym typeface="Arial"/>
              </a:rPr>
              <a:t>externo-Zugang gewählt, d. h., der Kammerwinkel wird von außen her angegangen. </a:t>
            </a:r>
            <a:r>
              <a:rPr b="0" i="0" lang="en-US" sz="1200" u="none" cap="none" strike="noStrike">
                <a:solidFill>
                  <a:schemeClr val="dk1"/>
                </a:solidFill>
                <a:latin typeface="Arial"/>
                <a:ea typeface="Arial"/>
                <a:cs typeface="Arial"/>
                <a:sym typeface="Arial"/>
              </a:rPr>
              <a:t>Im Allgemeinen ist die </a:t>
            </a:r>
            <a:r>
              <a:rPr b="0" i="1" lang="en-US" sz="1200" u="none" cap="none" strike="noStrike">
                <a:solidFill>
                  <a:schemeClr val="dk1"/>
                </a:solidFill>
                <a:latin typeface="Arial"/>
                <a:ea typeface="Arial"/>
                <a:cs typeface="Arial"/>
                <a:sym typeface="Arial"/>
              </a:rPr>
              <a:t>Trabekulotomie </a:t>
            </a:r>
            <a:r>
              <a:rPr b="0" i="0" lang="en-US" sz="1200" u="none" cap="none" strike="noStrike">
                <a:solidFill>
                  <a:schemeClr val="dk1"/>
                </a:solidFill>
                <a:latin typeface="Arial"/>
                <a:ea typeface="Arial"/>
                <a:cs typeface="Arial"/>
                <a:sym typeface="Arial"/>
              </a:rPr>
              <a:t>die bevorzugte </a:t>
            </a:r>
            <a:r>
              <a:rPr b="0" i="1" lang="en-US" sz="1200" u="none" cap="none" strike="noStrike">
                <a:solidFill>
                  <a:schemeClr val="dk1"/>
                </a:solidFill>
                <a:latin typeface="Arial"/>
                <a:ea typeface="Arial"/>
                <a:cs typeface="Arial"/>
                <a:sym typeface="Arial"/>
              </a:rPr>
              <a:t>ab </a:t>
            </a:r>
            <a:r>
              <a:rPr b="0" i="0" lang="en-US" sz="1200" u="none" cap="none" strike="noStrike">
                <a:solidFill>
                  <a:schemeClr val="dk1"/>
                </a:solidFill>
                <a:latin typeface="Arial"/>
                <a:ea typeface="Arial"/>
                <a:cs typeface="Arial"/>
                <a:sym typeface="Arial"/>
              </a:rPr>
              <a:t>externo-</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32"/>
                  </a:ext>
                </a:extLst>
              </a:rPr>
              <a:t>Operation</a:t>
            </a:r>
            <a:r>
              <a:rPr b="0" i="0" lang="en-US" sz="1200" u="none" cap="none" strike="noStrike">
                <a:solidFill>
                  <a:schemeClr val="dk1"/>
                </a:solidFill>
                <a:latin typeface="Arial"/>
                <a:ea typeface="Arial"/>
                <a:cs typeface="Arial"/>
                <a:sym typeface="Arial"/>
              </a:rPr>
              <a:t>. </a:t>
            </a:r>
            <a:endParaRPr b="0" i="0" sz="1800" u="none" cap="none" strike="noStrike">
              <a:solidFill>
                <a:srgbClr val="0000FF"/>
              </a:solidFill>
              <a:latin typeface="Arial"/>
              <a:ea typeface="Arial"/>
              <a:cs typeface="Arial"/>
              <a:sym typeface="Arial"/>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9" name="Shape 1239"/>
        <p:cNvGrpSpPr/>
        <p:nvPr/>
      </p:nvGrpSpPr>
      <p:grpSpPr>
        <a:xfrm>
          <a:off x="0" y="0"/>
          <a:ext cx="0" cy="0"/>
          <a:chOff x="0" y="0"/>
          <a:chExt cx="0" cy="0"/>
        </a:xfrm>
      </p:grpSpPr>
      <p:sp>
        <p:nvSpPr>
          <p:cNvPr id="1240" name="Google Shape;1240;p77"/>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241" name="Google Shape;1241;p7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42" name="Google Shape;1242;p77"/>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243" name="Google Shape;1243;p77"/>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244" name="Google Shape;1244;p77"/>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245" name="Google Shape;1245;p77"/>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246" name="Google Shape;1246;p77"/>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247" name="Google Shape;1247;p77"/>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Habb-Striae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--Vergrößerter Hornhautdurchmesser</a:t>
            </a:r>
            <a:endParaRPr/>
          </a:p>
        </p:txBody>
      </p:sp>
      <p:sp>
        <p:nvSpPr>
          <p:cNvPr id="1248" name="Google Shape;1248;p77"/>
          <p:cNvSpPr txBox="1"/>
          <p:nvPr/>
        </p:nvSpPr>
        <p:spPr>
          <a:xfrm>
            <a:off x="2787650" y="4360863"/>
            <a:ext cx="5775300" cy="9492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groß muss in diesem Zusammenhang der </a:t>
            </a:r>
            <a:r>
              <a:rPr i="1" lang="en-US" sz="1200">
                <a:solidFill>
                  <a:schemeClr val="dk1"/>
                </a:solidFill>
              </a:rPr>
              <a:t>Hornhautdurchmesser</a:t>
            </a:r>
            <a:r>
              <a:rPr b="0" i="1" lang="en-US" sz="1200" u="none" cap="none" strike="noStrike">
                <a:solidFill>
                  <a:schemeClr val="dk1"/>
                </a:solidFill>
                <a:latin typeface="Arial"/>
                <a:ea typeface="Arial"/>
                <a:cs typeface="Arial"/>
                <a:sym typeface="Arial"/>
              </a:rPr>
              <a:t> sein, um als erhöht zu gelten?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der </a:t>
            </a:r>
            <a:r>
              <a:rPr lang="en-US" sz="1200">
                <a:solidFill>
                  <a:schemeClr val="dk1"/>
                </a:solidFill>
              </a:rPr>
              <a:t>Hornhautdurchmesser</a:t>
            </a:r>
            <a:r>
              <a:rPr b="0" i="0" lang="en-US" sz="1200" u="none" cap="none" strike="noStrike">
                <a:solidFill>
                  <a:schemeClr val="dk1"/>
                </a:solidFill>
                <a:latin typeface="Arial"/>
                <a:ea typeface="Arial"/>
                <a:cs typeface="Arial"/>
                <a:sym typeface="Arial"/>
              </a:rPr>
              <a:t> &gt; 13 mm beträgt, gilt dies für Kinder </a:t>
            </a:r>
            <a:r>
              <a:rPr b="1" i="0" lang="en-US" sz="1200" u="none" cap="none" strike="noStrike">
                <a:solidFill>
                  <a:schemeClr val="dk1"/>
                </a:solidFill>
                <a:latin typeface="Arial"/>
                <a:ea typeface="Arial"/>
                <a:cs typeface="Arial"/>
                <a:sym typeface="Arial"/>
              </a:rPr>
              <a:t>jeden </a:t>
            </a:r>
            <a:r>
              <a:rPr b="0" i="0" lang="en-US" sz="1200" u="none" cap="none" strike="noStrike">
                <a:solidFill>
                  <a:schemeClr val="dk1"/>
                </a:solidFill>
                <a:latin typeface="Arial"/>
                <a:ea typeface="Arial"/>
                <a:cs typeface="Arial"/>
                <a:sym typeface="Arial"/>
              </a:rPr>
              <a:t>Alters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Kindern im Alter von 1 bis 12 Monaten &gt; 12 mm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Neugeborenen ≥ 11</a:t>
            </a:r>
            <a:endParaRPr/>
          </a:p>
        </p:txBody>
      </p:sp>
      <p:sp>
        <p:nvSpPr>
          <p:cNvPr id="1249" name="Google Shape;1249;p77"/>
          <p:cNvSpPr/>
          <p:nvPr/>
        </p:nvSpPr>
        <p:spPr>
          <a:xfrm>
            <a:off x="4186238" y="5043488"/>
            <a:ext cx="3048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t>
            </a:r>
            <a:endParaRPr/>
          </a:p>
        </p:txBody>
      </p:sp>
      <p:sp>
        <p:nvSpPr>
          <p:cNvPr id="1250" name="Google Shape;1250;p7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51" name="Google Shape;1251;p77"/>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252" name="Google Shape;1252;p7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253" name="Google Shape;1253;p7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7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63" name="Shape 20263"/>
        <p:cNvGrpSpPr/>
        <p:nvPr/>
      </p:nvGrpSpPr>
      <p:grpSpPr>
        <a:xfrm>
          <a:off x="0" y="0"/>
          <a:ext cx="0" cy="0"/>
          <a:chOff x="0" y="0"/>
          <a:chExt cx="0" cy="0"/>
        </a:xfrm>
      </p:grpSpPr>
      <p:sp>
        <p:nvSpPr>
          <p:cNvPr id="20264" name="Google Shape;20264;p73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265" name="Google Shape;20265;p73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266" name="Google Shape;20266;p734"/>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267" name="Google Shape;20267;p734"/>
          <p:cNvSpPr txBox="1"/>
          <p:nvPr/>
        </p:nvSpPr>
        <p:spPr>
          <a:xfrm>
            <a:off x="838200" y="1295400"/>
            <a:ext cx="6934200" cy="1503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einen chirurgischen Eingriff.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a:t>
            </a:r>
            <a:r>
              <a:rPr b="0" i="0" lang="en-US" sz="1200" u="none" cap="none" strike="noStrike">
                <a:solidFill>
                  <a:srgbClr val="0000FF"/>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ob die Hornhaut klar oder trüb ist. </a:t>
            </a:r>
            <a:r>
              <a:rPr b="0" i="0" lang="en-US" sz="1200" u="none" cap="none" strike="noStrike">
                <a:solidFill>
                  <a:srgbClr val="0000FF"/>
                </a:solidFill>
                <a:latin typeface="Arial"/>
                <a:ea typeface="Arial"/>
                <a:cs typeface="Arial"/>
                <a:sym typeface="Arial"/>
              </a:rPr>
              <a:t>Ist sie klar, wird ein </a:t>
            </a:r>
            <a:r>
              <a:rPr b="0" i="1" lang="en-US" sz="1200" u="none" cap="none" strike="noStrike">
                <a:solidFill>
                  <a:srgbClr val="0000FF"/>
                </a:solidFill>
                <a:latin typeface="Arial"/>
                <a:ea typeface="Arial"/>
                <a:cs typeface="Arial"/>
                <a:sym typeface="Arial"/>
              </a:rPr>
              <a:t>ab </a:t>
            </a:r>
            <a:r>
              <a:rPr b="0" i="0" lang="en-US" sz="1200" u="none" cap="none" strike="noStrike">
                <a:solidFill>
                  <a:srgbClr val="0000FF"/>
                </a:solidFill>
                <a:latin typeface="Arial"/>
                <a:ea typeface="Arial"/>
                <a:cs typeface="Arial"/>
                <a:sym typeface="Arial"/>
              </a:rPr>
              <a:t>interno-Zugang gewählt, d. h., </a:t>
            </a:r>
            <a:r>
              <a:rPr lang="en-US" sz="1200">
                <a:solidFill>
                  <a:srgbClr val="0000FF"/>
                </a:solidFill>
              </a:rPr>
              <a:t>man nähert sich dem Kammerwinkel von innen</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Im Allgemeinen ist die </a:t>
            </a:r>
            <a:r>
              <a:rPr b="0" i="1" lang="en-US" sz="1200" u="none" cap="none" strike="noStrike">
                <a:solidFill>
                  <a:schemeClr val="dk1"/>
                </a:solidFill>
                <a:latin typeface="Arial"/>
                <a:ea typeface="Arial"/>
                <a:cs typeface="Arial"/>
                <a:sym typeface="Arial"/>
              </a:rPr>
              <a:t>Goniotomie </a:t>
            </a:r>
            <a:r>
              <a:rPr b="0" i="0" lang="en-US" sz="1200" u="none" cap="none" strike="noStrike">
                <a:solidFill>
                  <a:schemeClr val="dk1"/>
                </a:solidFill>
                <a:latin typeface="Arial"/>
                <a:ea typeface="Arial"/>
                <a:cs typeface="Arial"/>
                <a:sym typeface="Arial"/>
              </a:rPr>
              <a:t>der bevorzugte ab-interno-Eingriff. </a:t>
            </a:r>
            <a:r>
              <a:rPr b="0" i="0" lang="en-US" sz="1200" u="none" cap="none" strike="noStrike">
                <a:solidFill>
                  <a:srgbClr val="0000FF"/>
                </a:solidFill>
                <a:latin typeface="Arial"/>
                <a:ea typeface="Arial"/>
                <a:cs typeface="Arial"/>
                <a:sym typeface="Arial"/>
              </a:rPr>
              <a:t>Ist die Hornhaut getrübt, wird ein ab-externo-Zugang gewählt, d. h., der Kammerwinkel wird von außerhalb des Auges her angegangen</a:t>
            </a:r>
            <a:r>
              <a:rPr b="0" i="0" lang="en-US" sz="1200" u="none" cap="none" strike="noStrike">
                <a:solidFill>
                  <a:schemeClr val="dk1"/>
                </a:solidFill>
                <a:latin typeface="Arial"/>
                <a:ea typeface="Arial"/>
                <a:cs typeface="Arial"/>
                <a:sym typeface="Arial"/>
              </a:rPr>
              <a:t>. Im Allgemeinen ist die </a:t>
            </a:r>
            <a:r>
              <a:rPr b="0" i="1" lang="en-US" sz="1200" u="none" cap="none" strike="noStrike">
                <a:solidFill>
                  <a:schemeClr val="dk1"/>
                </a:solidFill>
                <a:latin typeface="Arial"/>
                <a:ea typeface="Arial"/>
                <a:cs typeface="Arial"/>
                <a:sym typeface="Arial"/>
              </a:rPr>
              <a:t>Trabekulotomie </a:t>
            </a:r>
            <a:r>
              <a:rPr b="0" i="0" lang="en-US" sz="1200" u="none" cap="none" strike="noStrike">
                <a:solidFill>
                  <a:schemeClr val="dk1"/>
                </a:solidFill>
                <a:latin typeface="Arial"/>
                <a:ea typeface="Arial"/>
                <a:cs typeface="Arial"/>
                <a:sym typeface="Arial"/>
              </a:rPr>
              <a:t>der bevorzugte </a:t>
            </a:r>
            <a:r>
              <a:rPr lang="en-US" sz="1200">
                <a:solidFill>
                  <a:schemeClr val="dk1"/>
                </a:solidFill>
              </a:rPr>
              <a:t>ab-externo-Operation</a:t>
            </a:r>
            <a:r>
              <a:rPr b="0" i="0" lang="en-US" sz="1200" u="none" cap="none" strike="noStrike">
                <a:solidFill>
                  <a:schemeClr val="dk1"/>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Es ist wichtig zu beachten, dass die Trabekulotomie </a:t>
            </a:r>
            <a:r>
              <a:rPr b="1" i="0" lang="en-US" sz="1200" u="none" cap="none" strike="noStrike">
                <a:solidFill>
                  <a:srgbClr val="0000FF"/>
                </a:solidFill>
                <a:latin typeface="Arial"/>
                <a:ea typeface="Arial"/>
                <a:cs typeface="Arial"/>
                <a:sym typeface="Arial"/>
              </a:rPr>
              <a:t>nicht </a:t>
            </a:r>
            <a:r>
              <a:rPr b="0" i="0" lang="en-US" sz="1200" u="none" cap="none" strike="noStrike">
                <a:solidFill>
                  <a:srgbClr val="0000FF"/>
                </a:solidFill>
                <a:latin typeface="Arial"/>
                <a:ea typeface="Arial"/>
                <a:cs typeface="Arial"/>
                <a:sym typeface="Arial"/>
              </a:rPr>
              <a:t>mit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133"/>
                  </a:ext>
                </a:extLst>
              </a:rPr>
              <a:t>der</a:t>
            </a:r>
            <a:r>
              <a:rPr b="0" i="0" lang="en-US" sz="1200" u="none" cap="none" strike="noStrike">
                <a:solidFill>
                  <a:srgbClr val="0000FF"/>
                </a:solidFill>
                <a:latin typeface="Arial"/>
                <a:ea typeface="Arial"/>
                <a:cs typeface="Arial"/>
                <a:sym typeface="Arial"/>
              </a:rPr>
              <a:t> Trabekulektomie gleichzusetzen ist. </a:t>
            </a:r>
            <a:endParaRPr/>
          </a:p>
        </p:txBody>
      </p:sp>
      <p:sp>
        <p:nvSpPr>
          <p:cNvPr id="20268" name="Google Shape;20268;p734"/>
          <p:cNvSpPr/>
          <p:nvPr/>
        </p:nvSpPr>
        <p:spPr>
          <a:xfrm>
            <a:off x="2405925" y="2626738"/>
            <a:ext cx="1585800" cy="228600"/>
          </a:xfrm>
          <a:prstGeom prst="rect">
            <a:avLst/>
          </a:prstGeom>
          <a:solidFill>
            <a:schemeClr val="accent1"/>
          </a:solidFill>
          <a:ln cap="flat" cmpd="sng" w="15875">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700" u="none" cap="none" strike="noStrike">
              <a:solidFill>
                <a:schemeClr val="dk1"/>
              </a:solidFill>
              <a:latin typeface="Arial"/>
              <a:ea typeface="Arial"/>
              <a:cs typeface="Arial"/>
              <a:sym typeface="Arial"/>
            </a:endParaRPr>
          </a:p>
        </p:txBody>
      </p:sp>
    </p:spTree>
  </p:cSld>
  <p:clrMapOvr>
    <a:masterClrMapping/>
  </p:clrMapOvr>
</p:sld>
</file>

<file path=ppt/slides/slide7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72" name="Shape 20272"/>
        <p:cNvGrpSpPr/>
        <p:nvPr/>
      </p:nvGrpSpPr>
      <p:grpSpPr>
        <a:xfrm>
          <a:off x="0" y="0"/>
          <a:ext cx="0" cy="0"/>
          <a:chOff x="0" y="0"/>
          <a:chExt cx="0" cy="0"/>
        </a:xfrm>
      </p:grpSpPr>
      <p:sp>
        <p:nvSpPr>
          <p:cNvPr id="20273" name="Google Shape;20273;p73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0274" name="Google Shape;20274;p73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0275" name="Google Shape;20275;p735"/>
          <p:cNvSpPr txBox="1"/>
          <p:nvPr/>
        </p:nvSpPr>
        <p:spPr>
          <a:xfrm>
            <a:off x="5961063" y="209550"/>
            <a:ext cx="698500" cy="460375"/>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tl;dr</a:t>
            </a:r>
            <a:endParaRPr/>
          </a:p>
        </p:txBody>
      </p:sp>
      <p:sp>
        <p:nvSpPr>
          <p:cNvPr id="20276" name="Google Shape;20276;p735"/>
          <p:cNvSpPr txBox="1"/>
          <p:nvPr/>
        </p:nvSpPr>
        <p:spPr>
          <a:xfrm>
            <a:off x="838200" y="1295400"/>
            <a:ext cx="6934200" cy="1503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Ein angeborenes Glaukom erfordert zur </a:t>
            </a:r>
            <a:r>
              <a:rPr lang="en-US" sz="1200">
                <a:solidFill>
                  <a:schemeClr val="dk1"/>
                </a:solidFill>
              </a:rPr>
              <a:t>Behandlung</a:t>
            </a:r>
            <a:r>
              <a:rPr b="0" i="0" lang="en-US" sz="1200" u="none" cap="none" strike="noStrike">
                <a:solidFill>
                  <a:schemeClr val="dk1"/>
                </a:solidFill>
                <a:latin typeface="Arial"/>
                <a:ea typeface="Arial"/>
                <a:cs typeface="Arial"/>
                <a:sym typeface="Arial"/>
              </a:rPr>
              <a:t> </a:t>
            </a:r>
            <a:r>
              <a:rPr lang="en-US" sz="1200">
                <a:solidFill>
                  <a:schemeClr val="dk1"/>
                </a:solidFill>
              </a:rPr>
              <a:t>immer</a:t>
            </a:r>
            <a:r>
              <a:rPr b="0" i="0" lang="en-US" sz="1200" u="none" cap="none" strike="noStrike">
                <a:solidFill>
                  <a:schemeClr val="dk1"/>
                </a:solidFill>
                <a:latin typeface="Arial"/>
                <a:ea typeface="Arial"/>
                <a:cs typeface="Arial"/>
                <a:sym typeface="Arial"/>
              </a:rPr>
              <a:t> einen chirurgischen Eingriff. </a:t>
            </a:r>
            <a:r>
              <a:rPr b="0" i="0" lang="en-US" sz="1200" u="none" cap="none" strike="noStrike">
                <a:solidFill>
                  <a:srgbClr val="0000FF"/>
                </a:solidFill>
                <a:latin typeface="Arial"/>
                <a:ea typeface="Arial"/>
                <a:cs typeface="Arial"/>
                <a:sym typeface="Arial"/>
              </a:rPr>
              <a:t>Konkret wird eine </a:t>
            </a:r>
            <a:r>
              <a:rPr lang="en-US" sz="1200">
                <a:solidFill>
                  <a:srgbClr val="0000FF"/>
                </a:solidFill>
              </a:rPr>
              <a:t>Kammerwinkeloperation</a:t>
            </a:r>
            <a:r>
              <a:rPr b="0" i="0" lang="en-US" sz="1200" u="none" cap="none" strike="noStrike">
                <a:solidFill>
                  <a:srgbClr val="0000FF"/>
                </a:solidFill>
                <a:latin typeface="Arial"/>
                <a:ea typeface="Arial"/>
                <a:cs typeface="Arial"/>
                <a:sym typeface="Arial"/>
              </a:rPr>
              <a:t> durchgeführt. </a:t>
            </a:r>
            <a:r>
              <a:rPr b="0" i="0" lang="en-US" sz="1200" u="none" cap="none" strike="noStrike">
                <a:solidFill>
                  <a:schemeClr val="dk1"/>
                </a:solidFill>
                <a:latin typeface="Arial"/>
                <a:ea typeface="Arial"/>
                <a:cs typeface="Arial"/>
                <a:sym typeface="Arial"/>
              </a:rPr>
              <a:t>Der chirurgische Zugang zum Kammerwinkel hängt davon ab</a:t>
            </a:r>
            <a:r>
              <a:rPr b="0" i="0" lang="en-US" sz="1200" u="none" cap="none" strike="noStrike">
                <a:solidFill>
                  <a:srgbClr val="0000FF"/>
                </a:solidFill>
                <a:latin typeface="Arial"/>
                <a:ea typeface="Arial"/>
                <a:cs typeface="Arial"/>
                <a:sym typeface="Arial"/>
              </a:rPr>
              <a:t>,</a:t>
            </a:r>
            <a:r>
              <a:rPr b="0" i="0" lang="en-US" sz="1200" u="none" cap="none" strike="noStrike">
                <a:solidFill>
                  <a:schemeClr val="dk1"/>
                </a:solidFill>
                <a:latin typeface="Arial"/>
                <a:ea typeface="Arial"/>
                <a:cs typeface="Arial"/>
                <a:sym typeface="Arial"/>
              </a:rPr>
              <a:t> ob die Hornhaut klar oder trüb ist. </a:t>
            </a:r>
            <a:r>
              <a:rPr b="0" i="0" lang="en-US" sz="1200" u="none" cap="none" strike="noStrike">
                <a:solidFill>
                  <a:srgbClr val="0000FF"/>
                </a:solidFill>
                <a:latin typeface="Arial"/>
                <a:ea typeface="Arial"/>
                <a:cs typeface="Arial"/>
                <a:sym typeface="Arial"/>
              </a:rPr>
              <a:t>Ist sie klar, wird ein ab-interno-Zugang gewählt, d. h., </a:t>
            </a:r>
            <a:r>
              <a:rPr lang="en-US" sz="1200">
                <a:solidFill>
                  <a:srgbClr val="0000FF"/>
                </a:solidFill>
              </a:rPr>
              <a:t>man nähert sich dem Kammerwinkel von innen</a:t>
            </a:r>
            <a:r>
              <a:rPr b="0" i="0" lang="en-US" sz="1200" u="none" cap="none" strike="noStrike">
                <a:solidFill>
                  <a:srgbClr val="0000FF"/>
                </a:solidFill>
                <a:latin typeface="Arial"/>
                <a:ea typeface="Arial"/>
                <a:cs typeface="Arial"/>
                <a:sym typeface="Arial"/>
              </a:rPr>
              <a:t>. </a:t>
            </a:r>
            <a:r>
              <a:rPr b="0" i="0" lang="en-US" sz="1200" u="none" cap="none" strike="noStrike">
                <a:solidFill>
                  <a:schemeClr val="dk1"/>
                </a:solidFill>
                <a:latin typeface="Arial"/>
                <a:ea typeface="Arial"/>
                <a:cs typeface="Arial"/>
                <a:sym typeface="Arial"/>
              </a:rPr>
              <a:t>Im Allgemeinen ist die </a:t>
            </a:r>
            <a:r>
              <a:rPr b="0" i="1" lang="en-US" sz="1200" u="none" cap="none" strike="noStrike">
                <a:solidFill>
                  <a:schemeClr val="dk1"/>
                </a:solidFill>
                <a:latin typeface="Arial"/>
                <a:ea typeface="Arial"/>
                <a:cs typeface="Arial"/>
                <a:sym typeface="Arial"/>
              </a:rPr>
              <a:t>Goniotomie </a:t>
            </a:r>
            <a:r>
              <a:rPr b="0" i="0" lang="en-US" sz="1200" u="none" cap="none" strike="noStrike">
                <a:solidFill>
                  <a:schemeClr val="dk1"/>
                </a:solidFill>
                <a:latin typeface="Arial"/>
                <a:ea typeface="Arial"/>
                <a:cs typeface="Arial"/>
                <a:sym typeface="Arial"/>
              </a:rPr>
              <a:t>der bevorzugte ab-interno-Eingriff. </a:t>
            </a:r>
            <a:r>
              <a:rPr b="0" i="0" lang="en-US" sz="1200" u="none" cap="none" strike="noStrike">
                <a:solidFill>
                  <a:srgbClr val="0000FF"/>
                </a:solidFill>
                <a:latin typeface="Arial"/>
                <a:ea typeface="Arial"/>
                <a:cs typeface="Arial"/>
                <a:sym typeface="Arial"/>
              </a:rPr>
              <a:t>Ist die Hornhaut getrübt, wird ein ab-externo-Zugang gewählt, d. h., der Kammerwinkel wird von außerhalb des Auges her angegangen</a:t>
            </a:r>
            <a:r>
              <a:rPr b="0" i="0" lang="en-US" sz="1200" u="none" cap="none" strike="noStrike">
                <a:solidFill>
                  <a:schemeClr val="dk1"/>
                </a:solidFill>
                <a:latin typeface="Arial"/>
                <a:ea typeface="Arial"/>
                <a:cs typeface="Arial"/>
                <a:sym typeface="Arial"/>
              </a:rPr>
              <a:t>. Im Allgemeinen ist die </a:t>
            </a:r>
            <a:r>
              <a:rPr b="0" i="1" lang="en-US" sz="1200" u="none" cap="none" strike="noStrike">
                <a:solidFill>
                  <a:schemeClr val="dk1"/>
                </a:solidFill>
                <a:latin typeface="Arial"/>
                <a:ea typeface="Arial"/>
                <a:cs typeface="Arial"/>
                <a:sym typeface="Arial"/>
              </a:rPr>
              <a:t>Trabekulotomie </a:t>
            </a:r>
            <a:r>
              <a:rPr b="0" i="0" lang="en-US" sz="1200" u="none" cap="none" strike="noStrike">
                <a:solidFill>
                  <a:schemeClr val="dk1"/>
                </a:solidFill>
                <a:latin typeface="Arial"/>
                <a:ea typeface="Arial"/>
                <a:cs typeface="Arial"/>
                <a:sym typeface="Arial"/>
              </a:rPr>
              <a:t>der bevorzugte </a:t>
            </a:r>
            <a:r>
              <a:rPr lang="en-US" sz="1200">
                <a:solidFill>
                  <a:schemeClr val="dk1"/>
                </a:solidFill>
              </a:rPr>
              <a:t>ab-externo-Operation</a:t>
            </a:r>
            <a:r>
              <a:rPr b="0" i="0" lang="en-US" sz="1200" u="none" cap="none" strike="noStrike">
                <a:solidFill>
                  <a:schemeClr val="dk1"/>
                </a:solidFill>
                <a:latin typeface="Arial"/>
                <a:ea typeface="Arial"/>
                <a:cs typeface="Arial"/>
                <a:sym typeface="Arial"/>
              </a:rPr>
              <a:t>. </a:t>
            </a:r>
            <a:r>
              <a:rPr b="0" i="0" lang="en-US" sz="1200" u="none" cap="none" strike="noStrike">
                <a:solidFill>
                  <a:srgbClr val="0000FF"/>
                </a:solidFill>
                <a:latin typeface="Arial"/>
                <a:ea typeface="Arial"/>
                <a:cs typeface="Arial"/>
                <a:sym typeface="Arial"/>
              </a:rPr>
              <a:t>Es ist wichtig zu beachten, dass die Trabekulotomie </a:t>
            </a:r>
            <a:r>
              <a:rPr b="1" i="0" lang="en-US" sz="1200" u="none" cap="none" strike="noStrike">
                <a:solidFill>
                  <a:srgbClr val="0000FF"/>
                </a:solidFill>
                <a:latin typeface="Arial"/>
                <a:ea typeface="Arial"/>
                <a:cs typeface="Arial"/>
                <a:sym typeface="Arial"/>
              </a:rPr>
              <a:t>nicht </a:t>
            </a:r>
            <a:r>
              <a:rPr b="0" i="0" lang="en-US" sz="1200" u="none" cap="none" strike="noStrike">
                <a:solidFill>
                  <a:srgbClr val="0000FF"/>
                </a:solidFill>
                <a:latin typeface="Arial"/>
                <a:ea typeface="Arial"/>
                <a:cs typeface="Arial"/>
                <a:sym typeface="Arial"/>
              </a:rPr>
              <a:t>mit der </a:t>
            </a:r>
            <a:r>
              <a:rPr b="0" i="0" lang="en-US" sz="1200" u="none" cap="none" strike="noStrike">
                <a:solidFill>
                  <a:srgbClr val="0000FF"/>
                </a:solidFill>
                <a:latin typeface="Arial"/>
                <a:ea typeface="Arial"/>
                <a:cs typeface="Arial"/>
                <a:sym typeface="Arial"/>
                <a:extLst>
                  <a:ext uri="http://customooxmlschemas.google.com/">
                    <go:slidesCustomData xmlns:go="http://customooxmlschemas.google.com/" textRoundtripDataId="134"/>
                  </a:ext>
                </a:extLst>
              </a:rPr>
              <a:t>Trabekulektomie</a:t>
            </a:r>
            <a:r>
              <a:rPr b="0" i="0" lang="en-US" sz="1200" u="none" cap="none" strike="noStrike">
                <a:solidFill>
                  <a:srgbClr val="0000FF"/>
                </a:solidFill>
                <a:latin typeface="Arial"/>
                <a:ea typeface="Arial"/>
                <a:cs typeface="Arial"/>
                <a:sym typeface="Arial"/>
              </a:rPr>
              <a:t> gleichzusetzen ist. </a:t>
            </a:r>
            <a:endParaRPr/>
          </a:p>
        </p:txBody>
      </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7" name="Shape 1257"/>
        <p:cNvGrpSpPr/>
        <p:nvPr/>
      </p:nvGrpSpPr>
      <p:grpSpPr>
        <a:xfrm>
          <a:off x="0" y="0"/>
          <a:ext cx="0" cy="0"/>
          <a:chOff x="0" y="0"/>
          <a:chExt cx="0" cy="0"/>
        </a:xfrm>
      </p:grpSpPr>
      <p:sp>
        <p:nvSpPr>
          <p:cNvPr id="1258" name="Google Shape;1258;p7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259" name="Google Shape;1259;p7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60" name="Google Shape;1260;p78"/>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261" name="Google Shape;1261;p78"/>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262" name="Google Shape;1262;p78"/>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263" name="Google Shape;1263;p78"/>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264" name="Google Shape;1264;p78"/>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265" name="Google Shape;1265;p78"/>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a:t>
            </a:r>
            <a:r>
              <a:rPr lang="en-US" sz="1200">
                <a:solidFill>
                  <a:srgbClr val="BFBFBF"/>
                </a:solidFill>
              </a:rPr>
              <a:t>Habb-Striae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--Vergrößerter Hornhautdurchmesser</a:t>
            </a:r>
            <a:endParaRPr/>
          </a:p>
        </p:txBody>
      </p:sp>
      <p:sp>
        <p:nvSpPr>
          <p:cNvPr id="1266" name="Google Shape;1266;p78"/>
          <p:cNvSpPr txBox="1"/>
          <p:nvPr/>
        </p:nvSpPr>
        <p:spPr>
          <a:xfrm>
            <a:off x="2787650" y="4360863"/>
            <a:ext cx="5775300" cy="9492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groß muss in diesem Zusammenhang der </a:t>
            </a:r>
            <a:r>
              <a:rPr i="1" lang="en-US" sz="1200">
                <a:solidFill>
                  <a:schemeClr val="dk1"/>
                </a:solidFill>
              </a:rPr>
              <a:t>Hornhautdurchmesser</a:t>
            </a:r>
            <a:r>
              <a:rPr b="0" i="1" lang="en-US" sz="1200" u="none" cap="none" strike="noStrike">
                <a:solidFill>
                  <a:schemeClr val="dk1"/>
                </a:solidFill>
                <a:latin typeface="Arial"/>
                <a:ea typeface="Arial"/>
                <a:cs typeface="Arial"/>
                <a:sym typeface="Arial"/>
              </a:rPr>
              <a:t> sein, um als erhöht zu gelten?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--Wenn der </a:t>
            </a:r>
            <a:r>
              <a:rPr lang="en-US" sz="1200">
                <a:solidFill>
                  <a:schemeClr val="dk1"/>
                </a:solidFill>
              </a:rPr>
              <a:t>Hornhautdurchmesser</a:t>
            </a:r>
            <a:r>
              <a:rPr b="0" i="0" lang="en-US" sz="1200" u="none" cap="none" strike="noStrike">
                <a:solidFill>
                  <a:schemeClr val="dk1"/>
                </a:solidFill>
                <a:latin typeface="Arial"/>
                <a:ea typeface="Arial"/>
                <a:cs typeface="Arial"/>
                <a:sym typeface="Arial"/>
              </a:rPr>
              <a:t> &gt; 13 mm beträgt, gilt dies für Kinder </a:t>
            </a:r>
            <a:r>
              <a:rPr b="1" i="0" lang="en-US" sz="1200" u="none" cap="none" strike="noStrike">
                <a:solidFill>
                  <a:schemeClr val="dk1"/>
                </a:solidFill>
                <a:latin typeface="Arial"/>
                <a:ea typeface="Arial"/>
                <a:cs typeface="Arial"/>
                <a:sym typeface="Arial"/>
              </a:rPr>
              <a:t>jeden </a:t>
            </a:r>
            <a:r>
              <a:rPr b="0" i="0" lang="en-US" sz="1200" u="none" cap="none" strike="noStrike">
                <a:solidFill>
                  <a:schemeClr val="dk1"/>
                </a:solidFill>
                <a:latin typeface="Arial"/>
                <a:ea typeface="Arial"/>
                <a:cs typeface="Arial"/>
                <a:sym typeface="Arial"/>
              </a:rPr>
              <a:t>Alters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Kindern im Alter von 1 bis 12 Monaten &gt; 12 mm</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--Bei Neugeborenen ≥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8"/>
                  </a:ext>
                </a:extLst>
              </a:rPr>
              <a:t>11</a:t>
            </a:r>
            <a:r>
              <a:rPr b="0" i="0" lang="en-US" sz="1200" u="none" cap="none" strike="noStrike">
                <a:solidFill>
                  <a:schemeClr val="dk1"/>
                </a:solidFill>
                <a:latin typeface="Arial"/>
                <a:ea typeface="Arial"/>
                <a:cs typeface="Arial"/>
                <a:sym typeface="Arial"/>
              </a:rPr>
              <a:t> mm</a:t>
            </a:r>
            <a:endParaRPr/>
          </a:p>
        </p:txBody>
      </p:sp>
      <p:sp>
        <p:nvSpPr>
          <p:cNvPr id="1267" name="Google Shape;1267;p7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68" name="Google Shape;1268;p78"/>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269" name="Google Shape;1269;p78"/>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270" name="Google Shape;1270;p7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4" name="Shape 1274"/>
        <p:cNvGrpSpPr/>
        <p:nvPr/>
      </p:nvGrpSpPr>
      <p:grpSpPr>
        <a:xfrm>
          <a:off x="0" y="0"/>
          <a:ext cx="0" cy="0"/>
          <a:chOff x="0" y="0"/>
          <a:chExt cx="0" cy="0"/>
        </a:xfrm>
      </p:grpSpPr>
      <p:sp>
        <p:nvSpPr>
          <p:cNvPr id="1275" name="Google Shape;1275;p7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276" name="Google Shape;1276;p7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77" name="Google Shape;1277;p79"/>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278" name="Google Shape;1278;p79"/>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279" name="Google Shape;1279;p79"/>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280" name="Google Shape;1280;p79"/>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281" name="Google Shape;1281;p79"/>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282" name="Google Shape;1282;p79"/>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283" name="Google Shape;1283;p79"/>
          <p:cNvSpPr txBox="1"/>
          <p:nvPr/>
        </p:nvSpPr>
        <p:spPr>
          <a:xfrm>
            <a:off x="3176588" y="2454275"/>
            <a:ext cx="4495800" cy="23346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sehen </a:t>
            </a:r>
            <a:r>
              <a:rPr i="1" lang="en-US" sz="1200">
                <a:solidFill>
                  <a:srgbClr val="0000FF"/>
                </a:solidFill>
              </a:rPr>
              <a:t>Habb-Striae</a:t>
            </a:r>
            <a:r>
              <a:rPr b="0" i="1" lang="en-US" sz="1200" u="none" cap="none" strike="noStrike">
                <a:solidFill>
                  <a:srgbClr val="0000FF"/>
                </a:solidFill>
                <a:latin typeface="Arial"/>
                <a:ea typeface="Arial"/>
                <a:cs typeface="Arial"/>
                <a:sym typeface="Arial"/>
              </a:rPr>
              <a:t> aus?</a:t>
            </a:r>
            <a:endParaRPr b="0" i="1"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Parallele Linien, die sich verjüngen und an ihren Enden treffen</a:t>
            </a:r>
            <a:endParaRPr/>
          </a:p>
          <a:p>
            <a:pPr indent="0" lvl="0" marL="0" marR="0" rtl="0" algn="l">
              <a:spcBef>
                <a:spcPts val="0"/>
              </a:spcBef>
              <a:spcAft>
                <a:spcPts val="0"/>
              </a:spcAft>
              <a:buNone/>
            </a:pPr>
            <a:r>
              <a:t/>
            </a:r>
            <a:endParaRPr b="0" i="1"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Horizontal</a:t>
            </a:r>
            <a:endParaRPr b="0" i="1"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Mechanische Verformung durch erhöhten Augeninnendruck</a:t>
            </a:r>
            <a:endParaRPr/>
          </a:p>
        </p:txBody>
      </p:sp>
      <p:sp>
        <p:nvSpPr>
          <p:cNvPr id="1284" name="Google Shape;1284;p7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285" name="Google Shape;1285;p79"/>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286" name="Google Shape;1286;p7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287" name="Google Shape;1287;p7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288" name="Google Shape;1288;p79"/>
          <p:cNvSpPr/>
          <p:nvPr/>
        </p:nvSpPr>
        <p:spPr>
          <a:xfrm>
            <a:off x="6490539" y="5561466"/>
            <a:ext cx="2747400" cy="1281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289" name="Google Shape;1289;p79"/>
          <p:cNvSpPr txBox="1"/>
          <p:nvPr/>
        </p:nvSpPr>
        <p:spPr>
          <a:xfrm>
            <a:off x="6490538" y="5526815"/>
            <a:ext cx="2747400" cy="12816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sz="1581">
              <a:solidFill>
                <a:srgbClr val="0000FF"/>
              </a:solidFill>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3" name="Shape 1293"/>
        <p:cNvGrpSpPr/>
        <p:nvPr/>
      </p:nvGrpSpPr>
      <p:grpSpPr>
        <a:xfrm>
          <a:off x="0" y="0"/>
          <a:ext cx="0" cy="0"/>
          <a:chOff x="0" y="0"/>
          <a:chExt cx="0" cy="0"/>
        </a:xfrm>
      </p:grpSpPr>
      <p:sp>
        <p:nvSpPr>
          <p:cNvPr id="1294" name="Google Shape;1294;p8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295" name="Google Shape;1295;p8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296" name="Google Shape;1296;p80"/>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297" name="Google Shape;1297;p80"/>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298" name="Google Shape;1298;p80"/>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299" name="Google Shape;1299;p80"/>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300" name="Google Shape;1300;p80"/>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301" name="Google Shape;1301;p80"/>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302" name="Google Shape;1302;p80"/>
          <p:cNvSpPr txBox="1"/>
          <p:nvPr/>
        </p:nvSpPr>
        <p:spPr>
          <a:xfrm>
            <a:off x="3176588" y="2454275"/>
            <a:ext cx="4495800" cy="25191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sehen </a:t>
            </a:r>
            <a:r>
              <a:rPr i="1" lang="en-US" sz="1200">
                <a:solidFill>
                  <a:srgbClr val="0000FF"/>
                </a:solidFill>
              </a:rPr>
              <a:t>Habb-Striae</a:t>
            </a:r>
            <a:r>
              <a:rPr b="0" i="1" lang="en-US" sz="1200" u="none" cap="none" strike="noStrike">
                <a:solidFill>
                  <a:srgbClr val="0000FF"/>
                </a:solidFill>
                <a:latin typeface="Arial"/>
                <a:ea typeface="Arial"/>
                <a:cs typeface="Arial"/>
                <a:sym typeface="Arial"/>
              </a:rPr>
              <a:t> aus?</a:t>
            </a:r>
            <a:endParaRPr/>
          </a:p>
          <a:p>
            <a:pPr indent="0" lvl="0" marL="0" marR="0" rtl="0" algn="l">
              <a:spcBef>
                <a:spcPts val="0"/>
              </a:spcBef>
              <a:spcAft>
                <a:spcPts val="0"/>
              </a:spcAft>
              <a:buNone/>
            </a:pPr>
            <a:r>
              <a:rPr lang="en-US" sz="1200">
                <a:solidFill>
                  <a:srgbClr val="0000FF"/>
                </a:solidFill>
              </a:rPr>
              <a:t>Parallele Linien, die sich verjüngen und an ihren Enden aufeinandertreffen.</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t/>
            </a:r>
            <a:endParaRPr b="0" i="1"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Horizontal</a:t>
            </a:r>
            <a:endParaRPr b="0" i="1"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Mechanische Verformung durch erhöhten Augeninnendruck</a:t>
            </a:r>
            <a:endParaRPr/>
          </a:p>
        </p:txBody>
      </p:sp>
      <p:sp>
        <p:nvSpPr>
          <p:cNvPr id="1303" name="Google Shape;1303;p8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04" name="Google Shape;1304;p80"/>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305" name="Google Shape;1305;p8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306" name="Google Shape;1306;p8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307" name="Google Shape;1307;p80"/>
          <p:cNvSpPr/>
          <p:nvPr/>
        </p:nvSpPr>
        <p:spPr>
          <a:xfrm>
            <a:off x="6490539" y="5561466"/>
            <a:ext cx="2747400" cy="1281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308" name="Google Shape;1308;p80"/>
          <p:cNvSpPr txBox="1"/>
          <p:nvPr/>
        </p:nvSpPr>
        <p:spPr>
          <a:xfrm>
            <a:off x="6490538" y="5526815"/>
            <a:ext cx="2747400" cy="12816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sz="1581">
              <a:solidFill>
                <a:srgbClr val="0000FF"/>
              </a:solidFill>
            </a:endParaRPr>
          </a:p>
        </p:txBody>
      </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2" name="Shape 1312"/>
        <p:cNvGrpSpPr/>
        <p:nvPr/>
      </p:nvGrpSpPr>
      <p:grpSpPr>
        <a:xfrm>
          <a:off x="0" y="0"/>
          <a:ext cx="0" cy="0"/>
          <a:chOff x="0" y="0"/>
          <a:chExt cx="0" cy="0"/>
        </a:xfrm>
      </p:grpSpPr>
      <p:sp>
        <p:nvSpPr>
          <p:cNvPr id="1313" name="Google Shape;1313;p8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14" name="Google Shape;1314;p8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15" name="Google Shape;1315;p81"/>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316" name="Google Shape;1316;p81"/>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317" name="Google Shape;1317;p81"/>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318" name="Google Shape;1318;p81"/>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319" name="Google Shape;1319;p81"/>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320" name="Google Shape;1320;p81"/>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321" name="Google Shape;1321;p81"/>
          <p:cNvSpPr txBox="1"/>
          <p:nvPr/>
        </p:nvSpPr>
        <p:spPr>
          <a:xfrm>
            <a:off x="3176588" y="2454275"/>
            <a:ext cx="4495800" cy="25191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sehen </a:t>
            </a:r>
            <a:r>
              <a:rPr i="1" lang="en-US" sz="1200">
                <a:solidFill>
                  <a:srgbClr val="0000FF"/>
                </a:solidFill>
              </a:rPr>
              <a:t>Habb-Striae</a:t>
            </a:r>
            <a:r>
              <a:rPr b="0" i="1" lang="en-US" sz="1200" u="none" cap="none" strike="noStrike">
                <a:solidFill>
                  <a:srgbClr val="0000FF"/>
                </a:solidFill>
                <a:latin typeface="Arial"/>
                <a:ea typeface="Arial"/>
                <a:cs typeface="Arial"/>
                <a:sym typeface="Arial"/>
              </a:rPr>
              <a:t> aus?</a:t>
            </a:r>
            <a:endParaRPr/>
          </a:p>
          <a:p>
            <a:pPr indent="0" lvl="0" marL="0" marR="0" rtl="0" algn="l">
              <a:spcBef>
                <a:spcPts val="0"/>
              </a:spcBef>
              <a:spcAft>
                <a:spcPts val="0"/>
              </a:spcAft>
              <a:buNone/>
            </a:pPr>
            <a:r>
              <a:rPr lang="en-US" sz="1200">
                <a:solidFill>
                  <a:srgbClr val="0000FF"/>
                </a:solidFill>
              </a:rPr>
              <a:t>Parallele Linien, die sich verjüngen und an ihren Enden aufeinandertreffen.</a:t>
            </a:r>
            <a:endParaRPr/>
          </a:p>
          <a:p>
            <a:pPr indent="0" lvl="0" marL="0" marR="0" rtl="0" algn="l">
              <a:spcBef>
                <a:spcPts val="0"/>
              </a:spcBef>
              <a:spcAft>
                <a:spcPts val="0"/>
              </a:spcAft>
              <a:buNone/>
            </a:pPr>
            <a:r>
              <a:t/>
            </a:r>
            <a:endParaRPr b="0" i="1"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Horizontal</a:t>
            </a:r>
            <a:endParaRPr b="0" i="1"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Mechanische Verformung durch erhöhten Augeninnendruck</a:t>
            </a:r>
            <a:endParaRPr/>
          </a:p>
        </p:txBody>
      </p:sp>
      <p:sp>
        <p:nvSpPr>
          <p:cNvPr id="1322" name="Google Shape;1322;p8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23" name="Google Shape;1323;p81"/>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324" name="Google Shape;1324;p81"/>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325" name="Google Shape;1325;p8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326" name="Google Shape;1326;p81"/>
          <p:cNvSpPr/>
          <p:nvPr/>
        </p:nvSpPr>
        <p:spPr>
          <a:xfrm>
            <a:off x="6490539" y="5561466"/>
            <a:ext cx="2747400" cy="1281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327" name="Google Shape;1327;p81"/>
          <p:cNvSpPr txBox="1"/>
          <p:nvPr/>
        </p:nvSpPr>
        <p:spPr>
          <a:xfrm>
            <a:off x="6490538" y="5526815"/>
            <a:ext cx="2747400" cy="12816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sz="1581">
              <a:solidFill>
                <a:srgbClr val="0000FF"/>
              </a:solidFill>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sp>
        <p:nvSpPr>
          <p:cNvPr id="1332" name="Google Shape;1332;p8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33" name="Google Shape;1333;p8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34" name="Google Shape;1334;p82"/>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335" name="Google Shape;1335;p82"/>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336" name="Google Shape;1336;p82"/>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337" name="Google Shape;1337;p82"/>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338" name="Google Shape;1338;p82"/>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339" name="Google Shape;1339;p82"/>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340" name="Google Shape;1340;p82"/>
          <p:cNvSpPr txBox="1"/>
          <p:nvPr/>
        </p:nvSpPr>
        <p:spPr>
          <a:xfrm>
            <a:off x="3176588" y="2454275"/>
            <a:ext cx="4495800" cy="25191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sehen </a:t>
            </a:r>
            <a:r>
              <a:rPr i="1" lang="en-US" sz="1200">
                <a:solidFill>
                  <a:srgbClr val="0000FF"/>
                </a:solidFill>
              </a:rPr>
              <a:t>Habb-Striae</a:t>
            </a:r>
            <a:r>
              <a:rPr b="0" i="1" lang="en-US" sz="1200" u="none" cap="none" strike="noStrike">
                <a:solidFill>
                  <a:srgbClr val="0000FF"/>
                </a:solidFill>
                <a:latin typeface="Arial"/>
                <a:ea typeface="Arial"/>
                <a:cs typeface="Arial"/>
                <a:sym typeface="Arial"/>
              </a:rPr>
              <a:t> aus?</a:t>
            </a:r>
            <a:endParaRPr/>
          </a:p>
          <a:p>
            <a:pPr indent="0" lvl="0" marL="0" marR="0" rtl="0" algn="l">
              <a:spcBef>
                <a:spcPts val="0"/>
              </a:spcBef>
              <a:spcAft>
                <a:spcPts val="0"/>
              </a:spcAft>
              <a:buNone/>
            </a:pPr>
            <a:r>
              <a:rPr lang="en-US" sz="1200">
                <a:solidFill>
                  <a:srgbClr val="0000FF"/>
                </a:solidFill>
              </a:rPr>
              <a:t>Parallele Linien, die sich verjüngen und an ihren Enden aufeinandertreffen.</a:t>
            </a:r>
            <a:endParaRPr/>
          </a:p>
          <a:p>
            <a:pPr indent="0" lvl="0" marL="0" marR="0" rtl="0" algn="l">
              <a:spcBef>
                <a:spcPts val="0"/>
              </a:spcBef>
              <a:spcAft>
                <a:spcPts val="0"/>
              </a:spcAft>
              <a:buNone/>
            </a:pPr>
            <a:r>
              <a:t/>
            </a:r>
            <a:endParaRPr b="0" i="1"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Horizontal</a:t>
            </a:r>
            <a:endParaRPr b="0" i="1"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Mechanische Verformung durch erhöhten Augeninnendruck</a:t>
            </a:r>
            <a:endParaRPr/>
          </a:p>
        </p:txBody>
      </p:sp>
      <p:sp>
        <p:nvSpPr>
          <p:cNvPr id="1341" name="Google Shape;1341;p8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42" name="Google Shape;1342;p82"/>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343" name="Google Shape;1343;p8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344" name="Google Shape;1344;p8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8" name="Shape 1348"/>
        <p:cNvGrpSpPr/>
        <p:nvPr/>
      </p:nvGrpSpPr>
      <p:grpSpPr>
        <a:xfrm>
          <a:off x="0" y="0"/>
          <a:ext cx="0" cy="0"/>
          <a:chOff x="0" y="0"/>
          <a:chExt cx="0" cy="0"/>
        </a:xfrm>
      </p:grpSpPr>
      <p:sp>
        <p:nvSpPr>
          <p:cNvPr id="1349" name="Google Shape;1349;p8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rtl="0" algn="r">
              <a:spcBef>
                <a:spcPts val="0"/>
              </a:spcBef>
              <a:spcAft>
                <a:spcPts val="0"/>
              </a:spcAft>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50" name="Google Shape;1350;p83"/>
          <p:cNvSpPr txBox="1"/>
          <p:nvPr/>
        </p:nvSpPr>
        <p:spPr>
          <a:xfrm>
            <a:off x="2684463" y="6061075"/>
            <a:ext cx="3775200" cy="210300"/>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Angeborenes Glaukom: </a:t>
            </a:r>
            <a:r>
              <a:rPr lang="en-US" sz="1200">
                <a:solidFill>
                  <a:schemeClr val="dk1"/>
                </a:solidFill>
              </a:rPr>
              <a:t>Habb-Striae</a:t>
            </a:r>
            <a:endParaRPr/>
          </a:p>
        </p:txBody>
      </p:sp>
      <p:pic>
        <p:nvPicPr>
          <p:cNvPr id="1351" name="Google Shape;1351;p83"/>
          <p:cNvPicPr preferRelativeResize="0"/>
          <p:nvPr/>
        </p:nvPicPr>
        <p:blipFill rotWithShape="1">
          <a:blip r:embed="rId3">
            <a:alphaModFix/>
          </a:blip>
          <a:srcRect b="0" l="0" r="0" t="0"/>
          <a:stretch/>
        </p:blipFill>
        <p:spPr>
          <a:xfrm>
            <a:off x="4991100" y="1827213"/>
            <a:ext cx="4038600" cy="3203575"/>
          </a:xfrm>
          <a:prstGeom prst="rect">
            <a:avLst/>
          </a:prstGeom>
          <a:noFill/>
          <a:ln>
            <a:noFill/>
          </a:ln>
        </p:spPr>
      </p:pic>
      <p:pic>
        <p:nvPicPr>
          <p:cNvPr id="1352" name="Google Shape;1352;p83"/>
          <p:cNvPicPr preferRelativeResize="0"/>
          <p:nvPr/>
        </p:nvPicPr>
        <p:blipFill rotWithShape="1">
          <a:blip r:embed="rId4">
            <a:alphaModFix/>
          </a:blip>
          <a:srcRect b="0" l="0" r="0" t="0"/>
          <a:stretch/>
        </p:blipFill>
        <p:spPr>
          <a:xfrm>
            <a:off x="114300" y="1827213"/>
            <a:ext cx="4568825" cy="3203575"/>
          </a:xfrm>
          <a:prstGeom prst="rect">
            <a:avLst/>
          </a:prstGeom>
          <a:noFill/>
          <a:ln>
            <a:noFill/>
          </a:ln>
        </p:spPr>
      </p:pic>
      <p:sp>
        <p:nvSpPr>
          <p:cNvPr id="1353" name="Google Shape;1353;p83"/>
          <p:cNvSpPr txBox="1"/>
          <p:nvPr/>
        </p:nvSpPr>
        <p:spPr>
          <a:xfrm>
            <a:off x="1600200" y="5038725"/>
            <a:ext cx="1598613" cy="3079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Direkte Beleuchtung</a:t>
            </a:r>
            <a:endParaRPr/>
          </a:p>
        </p:txBody>
      </p:sp>
      <p:sp>
        <p:nvSpPr>
          <p:cNvPr id="1354" name="Google Shape;1354;p83"/>
          <p:cNvSpPr txBox="1"/>
          <p:nvPr/>
        </p:nvSpPr>
        <p:spPr>
          <a:xfrm>
            <a:off x="6226175" y="5030788"/>
            <a:ext cx="1568450" cy="307975"/>
          </a:xfrm>
          <a:prstGeom prst="rect">
            <a:avLst/>
          </a:prstGeom>
          <a:no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Hintergrundbeleuchtung</a:t>
            </a:r>
            <a:endParaRPr/>
          </a:p>
        </p:txBody>
      </p:sp>
      <p:sp>
        <p:nvSpPr>
          <p:cNvPr id="1355" name="Google Shape;1355;p8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 name="Shape 229"/>
        <p:cNvGrpSpPr/>
        <p:nvPr/>
      </p:nvGrpSpPr>
      <p:grpSpPr>
        <a:xfrm>
          <a:off x="0" y="0"/>
          <a:ext cx="0" cy="0"/>
          <a:chOff x="0" y="0"/>
          <a:chExt cx="0" cy="0"/>
        </a:xfrm>
      </p:grpSpPr>
      <p:sp>
        <p:nvSpPr>
          <p:cNvPr id="230" name="Google Shape;230;p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31" name="Google Shape;231;p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32" name="Google Shape;232;p8"/>
          <p:cNvSpPr txBox="1"/>
          <p:nvPr/>
        </p:nvSpPr>
        <p:spPr>
          <a:xfrm>
            <a:off x="1828800" y="2317750"/>
            <a:ext cx="59436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Wichtig! Beachten Sie, dass das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nicht einfach eine</a:t>
            </a:r>
            <a:r>
              <a:rPr lang="en-US" sz="1200">
                <a:solidFill>
                  <a:srgbClr val="BFBFBF"/>
                </a:solidFill>
              </a:rPr>
              <a:t> </a:t>
            </a:r>
            <a:r>
              <a:rPr b="0" i="0" lang="en-US" sz="1200" u="none" cap="none" strike="noStrike">
                <a:solidFill>
                  <a:srgbClr val="BFBFBF"/>
                </a:solidFill>
                <a:latin typeface="Arial"/>
                <a:ea typeface="Arial"/>
                <a:cs typeface="Arial"/>
                <a:sym typeface="Arial"/>
              </a:rPr>
              <a:t>Optikusneuropathie wie das Glaukom bei Erwachsenen ist, sondern eine </a:t>
            </a:r>
            <a:r>
              <a:rPr b="1" i="1" lang="en-US" sz="1200" u="none" cap="none" strike="noStrike">
                <a:solidFill>
                  <a:srgbClr val="0000FF"/>
                </a:solidFill>
                <a:latin typeface="Arial"/>
                <a:ea typeface="Arial"/>
                <a:cs typeface="Arial"/>
                <a:sym typeface="Arial"/>
              </a:rPr>
              <a:t>panokuläre Erkrankung </a:t>
            </a:r>
            <a:r>
              <a:rPr b="0" i="0" lang="en-US" sz="1200" u="none" cap="none" strike="noStrike">
                <a:solidFill>
                  <a:srgbClr val="BFBFBF"/>
                </a:solidFill>
                <a:latin typeface="Arial"/>
                <a:ea typeface="Arial"/>
                <a:cs typeface="Arial"/>
                <a:sym typeface="Arial"/>
              </a:rPr>
              <a:t>(insbesondere wenn es um das Glaukom bei jüngeren Kindern geht)</a:t>
            </a:r>
            <a:endParaRPr/>
          </a:p>
        </p:txBody>
      </p:sp>
      <p:sp>
        <p:nvSpPr>
          <p:cNvPr id="233" name="Google Shape;233;p8"/>
          <p:cNvSpPr txBox="1"/>
          <p:nvPr/>
        </p:nvSpPr>
        <p:spPr>
          <a:xfrm>
            <a:off x="1638300" y="3532188"/>
            <a:ext cx="58674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dass das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„panokular“ ist?</a:t>
            </a:r>
            <a:endParaRPr/>
          </a:p>
        </p:txBody>
      </p:sp>
      <p:sp>
        <p:nvSpPr>
          <p:cNvPr id="234" name="Google Shape;234;p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35" name="Google Shape;235;p8"/>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236" name="Google Shape;236;p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237" name="Google Shape;237;p8"/>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als „durch den Augeninnendruck verursachte Schädigung des Auges“.</a:t>
            </a:r>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9" name="Shape 1359"/>
        <p:cNvGrpSpPr/>
        <p:nvPr/>
      </p:nvGrpSpPr>
      <p:grpSpPr>
        <a:xfrm>
          <a:off x="0" y="0"/>
          <a:ext cx="0" cy="0"/>
          <a:chOff x="0" y="0"/>
          <a:chExt cx="0" cy="0"/>
        </a:xfrm>
      </p:grpSpPr>
      <p:sp>
        <p:nvSpPr>
          <p:cNvPr id="1360" name="Google Shape;1360;p8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61" name="Google Shape;1361;p8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62" name="Google Shape;1362;p84"/>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363" name="Google Shape;1363;p84"/>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364" name="Google Shape;1364;p84"/>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365" name="Google Shape;1365;p84"/>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366" name="Google Shape;1366;p84"/>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367" name="Google Shape;1367;p84"/>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368" name="Google Shape;1368;p84"/>
          <p:cNvSpPr txBox="1"/>
          <p:nvPr/>
        </p:nvSpPr>
        <p:spPr>
          <a:xfrm>
            <a:off x="3176588" y="2454275"/>
            <a:ext cx="4495800" cy="23346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sehen </a:t>
            </a:r>
            <a:r>
              <a:rPr i="1" lang="en-US" sz="1200">
                <a:solidFill>
                  <a:srgbClr val="0000FF"/>
                </a:solidFill>
              </a:rPr>
              <a:t>Habb-Striae</a:t>
            </a:r>
            <a:r>
              <a:rPr b="0" i="1" lang="en-US" sz="1200" u="none" cap="none" strike="noStrike">
                <a:solidFill>
                  <a:srgbClr val="0000FF"/>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Parallele Linien, die sich verjüngen und an ihren Enden treffen</a:t>
            </a:r>
            <a:endParaRPr/>
          </a:p>
          <a:p>
            <a:pPr indent="0" lvl="0" marL="0" marR="0" rtl="0" algn="l">
              <a:spcBef>
                <a:spcPts val="0"/>
              </a:spcBef>
              <a:spcAft>
                <a:spcPts val="0"/>
              </a:spcAft>
              <a:buNone/>
            </a:pPr>
            <a:r>
              <a:t/>
            </a:r>
            <a:endParaRPr b="0" i="1"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Horizontal</a:t>
            </a:r>
            <a:endParaRPr b="0" i="1"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Mechanische Verformung durch erhöhten Augeninnendruck</a:t>
            </a:r>
            <a:endParaRPr/>
          </a:p>
        </p:txBody>
      </p:sp>
      <p:sp>
        <p:nvSpPr>
          <p:cNvPr id="1369" name="Google Shape;1369;p8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70" name="Google Shape;1370;p84"/>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371" name="Google Shape;1371;p84"/>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372" name="Google Shape;1372;p8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373" name="Google Shape;1373;p84"/>
          <p:cNvSpPr/>
          <p:nvPr/>
        </p:nvSpPr>
        <p:spPr>
          <a:xfrm>
            <a:off x="6510950" y="5102225"/>
            <a:ext cx="2747400" cy="1749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374" name="Google Shape;1374;p84"/>
          <p:cNvSpPr txBox="1"/>
          <p:nvPr/>
        </p:nvSpPr>
        <p:spPr>
          <a:xfrm>
            <a:off x="6510949" y="5067574"/>
            <a:ext cx="2747400" cy="18435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i="0" sz="100" u="none" cap="none" strike="noStrike">
              <a:solidFill>
                <a:srgbClr val="0000FF"/>
              </a:solidFill>
              <a:latin typeface="Arial"/>
              <a:ea typeface="Arial"/>
              <a:cs typeface="Arial"/>
              <a:sym typeface="Arial"/>
            </a:endParaRPr>
          </a:p>
          <a:p>
            <a:pPr indent="0" lvl="0" marL="0" marR="0" rtl="0" algn="l">
              <a:lnSpc>
                <a:spcPct val="80000"/>
              </a:lnSpc>
              <a:spcBef>
                <a:spcPts val="0"/>
              </a:spcBef>
              <a:spcAft>
                <a:spcPts val="0"/>
              </a:spcAft>
              <a:buClr>
                <a:srgbClr val="0000FF"/>
              </a:buClr>
              <a:buSzPts val="1581"/>
              <a:buFont typeface="Noto Sans Symbols"/>
              <a:buNone/>
            </a:pPr>
            <a:r>
              <a:rPr b="1" lang="en-US" sz="1581">
                <a:solidFill>
                  <a:srgbClr val="212529"/>
                </a:solidFill>
              </a:rPr>
              <a:t>H</a:t>
            </a:r>
            <a:r>
              <a:rPr b="1" lang="en-US" sz="1581">
                <a:solidFill>
                  <a:srgbClr val="0000FF"/>
                </a:solidFill>
              </a:rPr>
              <a:t>orizontal</a:t>
            </a:r>
            <a:endParaRPr b="1" sz="1581">
              <a:solidFill>
                <a:srgbClr val="0000FF"/>
              </a:solidFill>
            </a:endParaRPr>
          </a:p>
          <a:p>
            <a:pPr indent="0" lvl="0" marL="0" rtl="0" algn="l">
              <a:lnSpc>
                <a:spcPct val="80000"/>
              </a:lnSpc>
              <a:spcBef>
                <a:spcPts val="0"/>
              </a:spcBef>
              <a:spcAft>
                <a:spcPts val="0"/>
              </a:spcAft>
              <a:buClr>
                <a:srgbClr val="0000FF"/>
              </a:buClr>
              <a:buSzPts val="1200"/>
              <a:buFont typeface="Noto Sans Symbols"/>
              <a:buNone/>
            </a:pPr>
            <a:r>
              <a:t/>
            </a:r>
            <a:endParaRPr>
              <a:solidFill>
                <a:schemeClr val="dk1"/>
              </a:solidFill>
            </a:endParaRPr>
          </a:p>
          <a:p>
            <a:pPr indent="0" lvl="0" marL="0" marR="0" rtl="0" algn="l">
              <a:lnSpc>
                <a:spcPct val="80000"/>
              </a:lnSpc>
              <a:spcBef>
                <a:spcPts val="0"/>
              </a:spcBef>
              <a:spcAft>
                <a:spcPts val="0"/>
              </a:spcAft>
              <a:buClr>
                <a:srgbClr val="0000FF"/>
              </a:buClr>
              <a:buSzPts val="1581"/>
              <a:buFont typeface="Noto Sans Symbols"/>
              <a:buNone/>
            </a:pPr>
            <a:r>
              <a:t/>
            </a:r>
            <a:endParaRPr b="1" sz="1581">
              <a:solidFill>
                <a:srgbClr val="0000FF"/>
              </a:solidFill>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8" name="Shape 1378"/>
        <p:cNvGrpSpPr/>
        <p:nvPr/>
      </p:nvGrpSpPr>
      <p:grpSpPr>
        <a:xfrm>
          <a:off x="0" y="0"/>
          <a:ext cx="0" cy="0"/>
          <a:chOff x="0" y="0"/>
          <a:chExt cx="0" cy="0"/>
        </a:xfrm>
      </p:grpSpPr>
      <p:sp>
        <p:nvSpPr>
          <p:cNvPr id="1379" name="Google Shape;1379;p8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380" name="Google Shape;1380;p8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381" name="Google Shape;1381;p85"/>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382" name="Google Shape;1382;p85"/>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383" name="Google Shape;1383;p85"/>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384" name="Google Shape;1384;p85"/>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385" name="Google Shape;1385;p85"/>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386" name="Google Shape;1386;p85"/>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387" name="Google Shape;1387;p85"/>
          <p:cNvSpPr/>
          <p:nvPr/>
        </p:nvSpPr>
        <p:spPr>
          <a:xfrm>
            <a:off x="2984488" y="4645013"/>
            <a:ext cx="1393800" cy="457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388" name="Google Shape;1388;p85"/>
          <p:cNvSpPr txBox="1"/>
          <p:nvPr/>
        </p:nvSpPr>
        <p:spPr>
          <a:xfrm>
            <a:off x="3176588" y="2454275"/>
            <a:ext cx="4495800" cy="23346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sehen </a:t>
            </a:r>
            <a:r>
              <a:rPr i="1" lang="en-US" sz="1200">
                <a:solidFill>
                  <a:srgbClr val="0000FF"/>
                </a:solidFill>
              </a:rPr>
              <a:t>Habb-Striae</a:t>
            </a:r>
            <a:r>
              <a:rPr b="0" i="1" lang="en-US" sz="1200" u="none" cap="none" strike="noStrike">
                <a:solidFill>
                  <a:srgbClr val="0000FF"/>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Parallele Linien, die sich verjüngen und an ihren Enden treffen</a:t>
            </a:r>
            <a:endParaRPr/>
          </a:p>
          <a:p>
            <a:pPr indent="0" lvl="0" marL="0" marR="0" rtl="0" algn="l">
              <a:spcBef>
                <a:spcPts val="0"/>
              </a:spcBef>
              <a:spcAft>
                <a:spcPts val="0"/>
              </a:spcAft>
              <a:buNone/>
            </a:pPr>
            <a:r>
              <a:t/>
            </a:r>
            <a:endParaRPr b="0" i="1"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Horizontal</a:t>
            </a:r>
            <a:endParaRPr b="0" i="1"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99FF99"/>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Mechanische Verformung durch erhöhten Augeninnendruck</a:t>
            </a:r>
            <a:endParaRPr/>
          </a:p>
        </p:txBody>
      </p:sp>
      <p:sp>
        <p:nvSpPr>
          <p:cNvPr id="1389" name="Google Shape;1389;p8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390" name="Google Shape;1390;p85"/>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391" name="Google Shape;1391;p85"/>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392" name="Google Shape;1392;p8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393" name="Google Shape;1393;p85"/>
          <p:cNvSpPr/>
          <p:nvPr/>
        </p:nvSpPr>
        <p:spPr>
          <a:xfrm>
            <a:off x="6510950" y="5102225"/>
            <a:ext cx="2747400" cy="1749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394" name="Google Shape;1394;p85"/>
          <p:cNvSpPr txBox="1"/>
          <p:nvPr/>
        </p:nvSpPr>
        <p:spPr>
          <a:xfrm>
            <a:off x="6510949" y="5067574"/>
            <a:ext cx="2747400" cy="18435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i="0" sz="100" u="none" cap="none" strike="noStrike">
              <a:solidFill>
                <a:srgbClr val="0000FF"/>
              </a:solidFill>
              <a:latin typeface="Arial"/>
              <a:ea typeface="Arial"/>
              <a:cs typeface="Arial"/>
              <a:sym typeface="Arial"/>
            </a:endParaRPr>
          </a:p>
          <a:p>
            <a:pPr indent="0" lvl="0" marL="0" marR="0" rtl="0" algn="l">
              <a:lnSpc>
                <a:spcPct val="80000"/>
              </a:lnSpc>
              <a:spcBef>
                <a:spcPts val="0"/>
              </a:spcBef>
              <a:spcAft>
                <a:spcPts val="0"/>
              </a:spcAft>
              <a:buClr>
                <a:srgbClr val="0000FF"/>
              </a:buClr>
              <a:buSzPts val="1581"/>
              <a:buFont typeface="Noto Sans Symbols"/>
              <a:buNone/>
            </a:pPr>
            <a:r>
              <a:rPr b="1" lang="en-US" sz="1581">
                <a:solidFill>
                  <a:srgbClr val="212529"/>
                </a:solidFill>
              </a:rPr>
              <a:t>H</a:t>
            </a:r>
            <a:r>
              <a:rPr b="1" lang="en-US" sz="1581">
                <a:solidFill>
                  <a:srgbClr val="0000FF"/>
                </a:solidFill>
              </a:rPr>
              <a:t>orizontal</a:t>
            </a:r>
            <a:endParaRPr b="1" sz="1581">
              <a:solidFill>
                <a:srgbClr val="0000FF"/>
              </a:solidFill>
            </a:endParaRPr>
          </a:p>
          <a:p>
            <a:pPr indent="0" lvl="0" marL="0" rtl="0" algn="l">
              <a:lnSpc>
                <a:spcPct val="80000"/>
              </a:lnSpc>
              <a:spcBef>
                <a:spcPts val="0"/>
              </a:spcBef>
              <a:spcAft>
                <a:spcPts val="0"/>
              </a:spcAft>
              <a:buClr>
                <a:srgbClr val="0000FF"/>
              </a:buClr>
              <a:buSzPts val="1200"/>
              <a:buFont typeface="Noto Sans Symbols"/>
              <a:buNone/>
            </a:pPr>
            <a:r>
              <a:t/>
            </a:r>
            <a:endParaRPr>
              <a:solidFill>
                <a:schemeClr val="dk1"/>
              </a:solidFill>
            </a:endParaRPr>
          </a:p>
          <a:p>
            <a:pPr indent="0" lvl="0" marL="0" marR="0" rtl="0" algn="l">
              <a:lnSpc>
                <a:spcPct val="80000"/>
              </a:lnSpc>
              <a:spcBef>
                <a:spcPts val="0"/>
              </a:spcBef>
              <a:spcAft>
                <a:spcPts val="0"/>
              </a:spcAft>
              <a:buClr>
                <a:srgbClr val="0000FF"/>
              </a:buClr>
              <a:buSzPts val="1581"/>
              <a:buFont typeface="Noto Sans Symbols"/>
              <a:buNone/>
            </a:pPr>
            <a:r>
              <a:t/>
            </a:r>
            <a:endParaRPr b="1" sz="1581">
              <a:solidFill>
                <a:srgbClr val="0000FF"/>
              </a:solidFill>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8" name="Shape 1398"/>
        <p:cNvGrpSpPr/>
        <p:nvPr/>
      </p:nvGrpSpPr>
      <p:grpSpPr>
        <a:xfrm>
          <a:off x="0" y="0"/>
          <a:ext cx="0" cy="0"/>
          <a:chOff x="0" y="0"/>
          <a:chExt cx="0" cy="0"/>
        </a:xfrm>
      </p:grpSpPr>
      <p:sp>
        <p:nvSpPr>
          <p:cNvPr id="1399" name="Google Shape;1399;p8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400" name="Google Shape;1400;p8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01" name="Google Shape;1401;p86"/>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402" name="Google Shape;1402;p86"/>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403" name="Google Shape;1403;p86"/>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Hornhautbefunde</a:t>
            </a:r>
            <a:endParaRPr/>
          </a:p>
        </p:txBody>
      </p:sp>
      <p:sp>
        <p:nvSpPr>
          <p:cNvPr id="1404" name="Google Shape;1404;p86"/>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405" name="Google Shape;1405;p86"/>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406" name="Google Shape;1406;p86"/>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407" name="Google Shape;1407;p86"/>
          <p:cNvSpPr/>
          <p:nvPr/>
        </p:nvSpPr>
        <p:spPr>
          <a:xfrm>
            <a:off x="3035963" y="4568563"/>
            <a:ext cx="1393800" cy="457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408" name="Google Shape;1408;p86"/>
          <p:cNvSpPr txBox="1"/>
          <p:nvPr/>
        </p:nvSpPr>
        <p:spPr>
          <a:xfrm>
            <a:off x="3176588" y="2454275"/>
            <a:ext cx="4495800" cy="23346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sehen </a:t>
            </a:r>
            <a:r>
              <a:rPr i="1" lang="en-US" sz="1200">
                <a:solidFill>
                  <a:srgbClr val="0000FF"/>
                </a:solidFill>
              </a:rPr>
              <a:t>Habb-Striae</a:t>
            </a:r>
            <a:r>
              <a:rPr b="0" i="1" lang="en-US" sz="1200" u="none" cap="none" strike="noStrike">
                <a:solidFill>
                  <a:srgbClr val="0000FF"/>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Parallele Linien, die sich verjüngen und an ihren Enden treffen</a:t>
            </a:r>
            <a:endParaRPr/>
          </a:p>
          <a:p>
            <a:pPr indent="0" lvl="0" marL="0" marR="0" rtl="0" algn="l">
              <a:spcBef>
                <a:spcPts val="0"/>
              </a:spcBef>
              <a:spcAft>
                <a:spcPts val="0"/>
              </a:spcAft>
              <a:buNone/>
            </a:pPr>
            <a:r>
              <a:t/>
            </a:r>
            <a:endParaRPr b="0" i="1"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Horizontal</a:t>
            </a:r>
            <a:endParaRPr b="0" i="1"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sieht der Mechanismus aus?</a:t>
            </a:r>
            <a:endParaRPr b="0" i="1" sz="1400" u="none" cap="none" strike="noStrike">
              <a:solidFill>
                <a:srgbClr val="99FF99"/>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99FF99"/>
                </a:solidFill>
                <a:latin typeface="Arial"/>
                <a:ea typeface="Arial"/>
                <a:cs typeface="Arial"/>
                <a:sym typeface="Arial"/>
              </a:rPr>
              <a:t>Mechanische Verformung durch erhöhten Augeninnendruck</a:t>
            </a:r>
            <a:endParaRPr/>
          </a:p>
        </p:txBody>
      </p:sp>
      <p:sp>
        <p:nvSpPr>
          <p:cNvPr id="1409" name="Google Shape;1409;p8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10" name="Google Shape;1410;p86"/>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411" name="Google Shape;1411;p86"/>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412" name="Google Shape;1412;p8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413" name="Google Shape;1413;p86"/>
          <p:cNvSpPr/>
          <p:nvPr/>
        </p:nvSpPr>
        <p:spPr>
          <a:xfrm>
            <a:off x="6510950" y="5102225"/>
            <a:ext cx="2747400" cy="1749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414" name="Google Shape;1414;p86"/>
          <p:cNvSpPr txBox="1"/>
          <p:nvPr/>
        </p:nvSpPr>
        <p:spPr>
          <a:xfrm>
            <a:off x="6510949" y="5067574"/>
            <a:ext cx="2747400" cy="18435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i="0" sz="100" u="none" cap="none" strike="noStrike">
              <a:solidFill>
                <a:srgbClr val="0000FF"/>
              </a:solidFill>
              <a:latin typeface="Arial"/>
              <a:ea typeface="Arial"/>
              <a:cs typeface="Arial"/>
              <a:sym typeface="Arial"/>
            </a:endParaRPr>
          </a:p>
          <a:p>
            <a:pPr indent="0" lvl="0" marL="0" marR="0" rtl="0" algn="l">
              <a:lnSpc>
                <a:spcPct val="80000"/>
              </a:lnSpc>
              <a:spcBef>
                <a:spcPts val="0"/>
              </a:spcBef>
              <a:spcAft>
                <a:spcPts val="0"/>
              </a:spcAft>
              <a:buClr>
                <a:srgbClr val="0000FF"/>
              </a:buClr>
              <a:buSzPts val="1581"/>
              <a:buFont typeface="Noto Sans Symbols"/>
              <a:buNone/>
            </a:pPr>
            <a:r>
              <a:rPr b="1" lang="en-US" sz="1581">
                <a:solidFill>
                  <a:srgbClr val="212529"/>
                </a:solidFill>
              </a:rPr>
              <a:t>H</a:t>
            </a:r>
            <a:r>
              <a:rPr b="1" lang="en-US" sz="1581">
                <a:solidFill>
                  <a:srgbClr val="0000FF"/>
                </a:solidFill>
              </a:rPr>
              <a:t>orizontal</a:t>
            </a:r>
            <a:endParaRPr b="1" sz="1581">
              <a:solidFill>
                <a:srgbClr val="0000FF"/>
              </a:solidFill>
            </a:endParaRPr>
          </a:p>
          <a:p>
            <a:pPr indent="0" lvl="0" marL="0" rtl="0" algn="l">
              <a:lnSpc>
                <a:spcPct val="80000"/>
              </a:lnSpc>
              <a:spcBef>
                <a:spcPts val="0"/>
              </a:spcBef>
              <a:spcAft>
                <a:spcPts val="0"/>
              </a:spcAft>
              <a:buClr>
                <a:srgbClr val="0000FF"/>
              </a:buClr>
              <a:buSzPts val="1200"/>
              <a:buFont typeface="Noto Sans Symbols"/>
              <a:buNone/>
            </a:pPr>
            <a:r>
              <a:t/>
            </a:r>
            <a:endParaRPr>
              <a:solidFill>
                <a:schemeClr val="dk1"/>
              </a:solidFill>
            </a:endParaRPr>
          </a:p>
          <a:p>
            <a:pPr indent="0" lvl="0" marL="0" marR="0" rtl="0" algn="l">
              <a:lnSpc>
                <a:spcPct val="80000"/>
              </a:lnSpc>
              <a:spcBef>
                <a:spcPts val="0"/>
              </a:spcBef>
              <a:spcAft>
                <a:spcPts val="0"/>
              </a:spcAft>
              <a:buClr>
                <a:srgbClr val="0000FF"/>
              </a:buClr>
              <a:buSzPts val="1581"/>
              <a:buFont typeface="Noto Sans Symbols"/>
              <a:buNone/>
            </a:pPr>
            <a:r>
              <a:t/>
            </a:r>
            <a:endParaRPr b="1" sz="1581">
              <a:solidFill>
                <a:srgbClr val="0000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8" name="Shape 1418"/>
        <p:cNvGrpSpPr/>
        <p:nvPr/>
      </p:nvGrpSpPr>
      <p:grpSpPr>
        <a:xfrm>
          <a:off x="0" y="0"/>
          <a:ext cx="0" cy="0"/>
          <a:chOff x="0" y="0"/>
          <a:chExt cx="0" cy="0"/>
        </a:xfrm>
      </p:grpSpPr>
      <p:sp>
        <p:nvSpPr>
          <p:cNvPr id="1419" name="Google Shape;1419;p87"/>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420" name="Google Shape;1420;p8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21" name="Google Shape;1421;p87"/>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422" name="Google Shape;1422;p87"/>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423" name="Google Shape;1423;p87"/>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424" name="Google Shape;1424;p87"/>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425" name="Google Shape;1425;p87"/>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426" name="Google Shape;1426;p87"/>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427" name="Google Shape;1427;p87"/>
          <p:cNvSpPr/>
          <p:nvPr/>
        </p:nvSpPr>
        <p:spPr>
          <a:xfrm>
            <a:off x="3035963" y="4605288"/>
            <a:ext cx="1393800" cy="457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428" name="Google Shape;1428;p87"/>
          <p:cNvSpPr txBox="1"/>
          <p:nvPr/>
        </p:nvSpPr>
        <p:spPr>
          <a:xfrm>
            <a:off x="3176588" y="2454275"/>
            <a:ext cx="4495800" cy="23346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sehen </a:t>
            </a:r>
            <a:r>
              <a:rPr i="1" lang="en-US" sz="1200">
                <a:solidFill>
                  <a:srgbClr val="0000FF"/>
                </a:solidFill>
              </a:rPr>
              <a:t>Habb-Striae</a:t>
            </a:r>
            <a:r>
              <a:rPr b="0" i="1" lang="en-US" sz="1200" u="none" cap="none" strike="noStrike">
                <a:solidFill>
                  <a:srgbClr val="0000FF"/>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Parallele Linien, die sich verjüngen und an ihren Enden treffen</a:t>
            </a:r>
            <a:endParaRPr/>
          </a:p>
          <a:p>
            <a:pPr indent="0" lvl="0" marL="0" marR="0" rtl="0" algn="l">
              <a:spcBef>
                <a:spcPts val="0"/>
              </a:spcBef>
              <a:spcAft>
                <a:spcPts val="0"/>
              </a:spcAft>
              <a:buNone/>
            </a:pPr>
            <a:r>
              <a:t/>
            </a:r>
            <a:endParaRPr b="0" i="1"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Horizontal</a:t>
            </a:r>
            <a:endParaRPr b="0" i="1"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0000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0000FF"/>
                </a:solidFill>
                <a:latin typeface="Arial"/>
                <a:ea typeface="Arial"/>
                <a:cs typeface="Arial"/>
                <a:sym typeface="Arial"/>
              </a:rPr>
              <a:t>Mechanische Verformung durch erhöhten Augeninnendruck</a:t>
            </a:r>
            <a:endParaRPr/>
          </a:p>
        </p:txBody>
      </p:sp>
      <p:sp>
        <p:nvSpPr>
          <p:cNvPr id="1429" name="Google Shape;1429;p8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30" name="Google Shape;1430;p87"/>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431" name="Google Shape;1431;p8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432" name="Google Shape;1432;p8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433" name="Google Shape;1433;p87"/>
          <p:cNvSpPr/>
          <p:nvPr/>
        </p:nvSpPr>
        <p:spPr>
          <a:xfrm>
            <a:off x="6510950" y="5102225"/>
            <a:ext cx="2747400" cy="1749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434" name="Google Shape;1434;p87"/>
          <p:cNvSpPr txBox="1"/>
          <p:nvPr/>
        </p:nvSpPr>
        <p:spPr>
          <a:xfrm>
            <a:off x="6510949" y="5067574"/>
            <a:ext cx="2747400" cy="18189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i="0" sz="100" u="none" cap="none" strike="noStrike">
              <a:solidFill>
                <a:srgbClr val="0000FF"/>
              </a:solidFill>
              <a:latin typeface="Arial"/>
              <a:ea typeface="Arial"/>
              <a:cs typeface="Arial"/>
              <a:sym typeface="Arial"/>
            </a:endParaRPr>
          </a:p>
          <a:p>
            <a:pPr indent="0" lvl="0" marL="0" marR="0" rtl="0" algn="l">
              <a:lnSpc>
                <a:spcPct val="80000"/>
              </a:lnSpc>
              <a:spcBef>
                <a:spcPts val="0"/>
              </a:spcBef>
              <a:spcAft>
                <a:spcPts val="0"/>
              </a:spcAft>
              <a:buClr>
                <a:srgbClr val="0000FF"/>
              </a:buClr>
              <a:buSzPts val="1581"/>
              <a:buFont typeface="Noto Sans Symbols"/>
              <a:buNone/>
            </a:pPr>
            <a:r>
              <a:rPr b="1" lang="en-US" sz="1581">
                <a:solidFill>
                  <a:srgbClr val="212529"/>
                </a:solidFill>
              </a:rPr>
              <a:t>H</a:t>
            </a:r>
            <a:r>
              <a:rPr b="1" lang="en-US" sz="1581">
                <a:solidFill>
                  <a:srgbClr val="0000FF"/>
                </a:solidFill>
              </a:rPr>
              <a:t>orizontal</a:t>
            </a:r>
            <a:endParaRPr b="1" sz="1581">
              <a:solidFill>
                <a:srgbClr val="0000FF"/>
              </a:solidFill>
            </a:endParaRPr>
          </a:p>
          <a:p>
            <a:pPr indent="0" lvl="0" marL="0" rtl="0" algn="l">
              <a:lnSpc>
                <a:spcPct val="80000"/>
              </a:lnSpc>
              <a:spcBef>
                <a:spcPts val="0"/>
              </a:spcBef>
              <a:spcAft>
                <a:spcPts val="0"/>
              </a:spcAft>
              <a:buClr>
                <a:srgbClr val="0000FF"/>
              </a:buClr>
              <a:buSzPts val="1200"/>
              <a:buFont typeface="Noto Sans Symbols"/>
              <a:buNone/>
            </a:pPr>
            <a:r>
              <a:rPr b="1" lang="en-US" sz="1200">
                <a:solidFill>
                  <a:srgbClr val="212529"/>
                </a:solidFill>
              </a:rPr>
              <a:t>H</a:t>
            </a:r>
            <a:r>
              <a:rPr b="1" lang="en-US" sz="1200">
                <a:solidFill>
                  <a:srgbClr val="0000FF"/>
                </a:solidFill>
              </a:rPr>
              <a:t>oher Augeninnendruck</a:t>
            </a:r>
            <a:endParaRPr>
              <a:solidFill>
                <a:schemeClr val="dk1"/>
              </a:solidFill>
            </a:endParaRPr>
          </a:p>
          <a:p>
            <a:pPr indent="0" lvl="0" marL="0" marR="0" rtl="0" algn="l">
              <a:lnSpc>
                <a:spcPct val="80000"/>
              </a:lnSpc>
              <a:spcBef>
                <a:spcPts val="0"/>
              </a:spcBef>
              <a:spcAft>
                <a:spcPts val="0"/>
              </a:spcAft>
              <a:buClr>
                <a:srgbClr val="0000FF"/>
              </a:buClr>
              <a:buSzPts val="1581"/>
              <a:buFont typeface="Noto Sans Symbols"/>
              <a:buNone/>
            </a:pPr>
            <a:r>
              <a:t/>
            </a:r>
            <a:endParaRPr b="1" sz="1581">
              <a:solidFill>
                <a:srgbClr val="0000FF"/>
              </a:solidFill>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8" name="Shape 1438"/>
        <p:cNvGrpSpPr/>
        <p:nvPr/>
      </p:nvGrpSpPr>
      <p:grpSpPr>
        <a:xfrm>
          <a:off x="0" y="0"/>
          <a:ext cx="0" cy="0"/>
          <a:chOff x="0" y="0"/>
          <a:chExt cx="0" cy="0"/>
        </a:xfrm>
      </p:grpSpPr>
      <p:sp>
        <p:nvSpPr>
          <p:cNvPr id="1439" name="Google Shape;1439;p8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440" name="Google Shape;1440;p8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41" name="Google Shape;1441;p88"/>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442" name="Google Shape;1442;p88"/>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443" name="Google Shape;1443;p88"/>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444" name="Google Shape;1444;p88"/>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445" name="Google Shape;1445;p88"/>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446" name="Google Shape;1446;p88"/>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447" name="Google Shape;1447;p88"/>
          <p:cNvSpPr/>
          <p:nvPr/>
        </p:nvSpPr>
        <p:spPr>
          <a:xfrm>
            <a:off x="2992438" y="4679495"/>
            <a:ext cx="1393800" cy="457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448" name="Google Shape;1448;p88"/>
          <p:cNvSpPr txBox="1"/>
          <p:nvPr/>
        </p:nvSpPr>
        <p:spPr>
          <a:xfrm>
            <a:off x="3176588" y="2454275"/>
            <a:ext cx="4495800" cy="23346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sehen </a:t>
            </a:r>
            <a:r>
              <a:rPr i="1" lang="en-US" sz="1200">
                <a:solidFill>
                  <a:srgbClr val="BFBFBF"/>
                </a:solidFill>
              </a:rPr>
              <a:t>Habb-Striae</a:t>
            </a:r>
            <a:r>
              <a:rPr b="0" i="1" lang="en-US" sz="1200" u="none" cap="none" strike="noStrike">
                <a:solidFill>
                  <a:srgbClr val="BFBFBF"/>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Parallele Linien, die sich verjüngen und an ihren Enden treffen</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Horizontal</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Mechanische Verformung durch erhöhten Augeninnendruck</a:t>
            </a:r>
            <a:endParaRPr/>
          </a:p>
        </p:txBody>
      </p:sp>
      <p:sp>
        <p:nvSpPr>
          <p:cNvPr id="1449" name="Google Shape;1449;p8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50" name="Google Shape;1450;p88"/>
          <p:cNvSpPr txBox="1"/>
          <p:nvPr/>
        </p:nvSpPr>
        <p:spPr>
          <a:xfrm>
            <a:off x="2992438" y="3960813"/>
            <a:ext cx="3746400" cy="764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Sind </a:t>
            </a:r>
            <a:r>
              <a:rPr i="1" lang="en-US" sz="1200">
                <a:solidFill>
                  <a:schemeClr val="dk1"/>
                </a:solidFill>
              </a:rPr>
              <a:t>Habb-Striae</a:t>
            </a:r>
            <a:r>
              <a:rPr b="0" i="1" lang="en-US" sz="1200" u="none" cap="none" strike="noStrike">
                <a:solidFill>
                  <a:schemeClr val="dk1"/>
                </a:solidFill>
                <a:latin typeface="Arial"/>
                <a:ea typeface="Arial"/>
                <a:cs typeface="Arial"/>
                <a:sym typeface="Arial"/>
              </a:rPr>
              <a:t> über die Diagnose hinaus von klinischer Bedeutung?</a:t>
            </a:r>
            <a:endParaRPr b="0" i="1"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Ja, sie können durch die Auslösung von Astigmatismus zu einer Schwachsichtigkeit führen</a:t>
            </a:r>
            <a:endParaRPr/>
          </a:p>
        </p:txBody>
      </p:sp>
      <p:sp>
        <p:nvSpPr>
          <p:cNvPr id="1451" name="Google Shape;1451;p88"/>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452" name="Google Shape;1452;p88"/>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453" name="Google Shape;1453;p8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454" name="Google Shape;1454;p88"/>
          <p:cNvSpPr/>
          <p:nvPr/>
        </p:nvSpPr>
        <p:spPr>
          <a:xfrm>
            <a:off x="6510950" y="5102225"/>
            <a:ext cx="2747400" cy="1749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455" name="Google Shape;1455;p88"/>
          <p:cNvSpPr txBox="1"/>
          <p:nvPr/>
        </p:nvSpPr>
        <p:spPr>
          <a:xfrm>
            <a:off x="6510949" y="5067574"/>
            <a:ext cx="2747400" cy="18189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i="0" sz="100" u="none" cap="none" strike="noStrike">
              <a:solidFill>
                <a:srgbClr val="0000FF"/>
              </a:solidFill>
              <a:latin typeface="Arial"/>
              <a:ea typeface="Arial"/>
              <a:cs typeface="Arial"/>
              <a:sym typeface="Arial"/>
            </a:endParaRPr>
          </a:p>
          <a:p>
            <a:pPr indent="0" lvl="0" marL="0" marR="0" rtl="0" algn="l">
              <a:lnSpc>
                <a:spcPct val="80000"/>
              </a:lnSpc>
              <a:spcBef>
                <a:spcPts val="0"/>
              </a:spcBef>
              <a:spcAft>
                <a:spcPts val="0"/>
              </a:spcAft>
              <a:buClr>
                <a:srgbClr val="0000FF"/>
              </a:buClr>
              <a:buSzPts val="1581"/>
              <a:buFont typeface="Noto Sans Symbols"/>
              <a:buNone/>
            </a:pPr>
            <a:r>
              <a:rPr b="1" lang="en-US" sz="1581">
                <a:solidFill>
                  <a:srgbClr val="212529"/>
                </a:solidFill>
              </a:rPr>
              <a:t>H</a:t>
            </a:r>
            <a:r>
              <a:rPr b="1" lang="en-US" sz="1581">
                <a:solidFill>
                  <a:srgbClr val="0000FF"/>
                </a:solidFill>
              </a:rPr>
              <a:t>orizontal</a:t>
            </a:r>
            <a:endParaRPr b="1" sz="1581">
              <a:solidFill>
                <a:srgbClr val="0000FF"/>
              </a:solidFill>
            </a:endParaRPr>
          </a:p>
          <a:p>
            <a:pPr indent="0" lvl="0" marL="0" rtl="0" algn="l">
              <a:lnSpc>
                <a:spcPct val="80000"/>
              </a:lnSpc>
              <a:spcBef>
                <a:spcPts val="0"/>
              </a:spcBef>
              <a:spcAft>
                <a:spcPts val="0"/>
              </a:spcAft>
              <a:buClr>
                <a:srgbClr val="0000FF"/>
              </a:buClr>
              <a:buSzPts val="1200"/>
              <a:buFont typeface="Noto Sans Symbols"/>
              <a:buNone/>
            </a:pPr>
            <a:r>
              <a:rPr b="1" lang="en-US" sz="1200">
                <a:solidFill>
                  <a:srgbClr val="212529"/>
                </a:solidFill>
              </a:rPr>
              <a:t>H</a:t>
            </a:r>
            <a:r>
              <a:rPr b="1" lang="en-US" sz="1200">
                <a:solidFill>
                  <a:srgbClr val="0000FF"/>
                </a:solidFill>
              </a:rPr>
              <a:t>oher Augeninnendruck</a:t>
            </a:r>
            <a:endParaRPr>
              <a:solidFill>
                <a:schemeClr val="dk1"/>
              </a:solidFill>
            </a:endParaRPr>
          </a:p>
          <a:p>
            <a:pPr indent="0" lvl="0" marL="0" marR="0" rtl="0" algn="l">
              <a:lnSpc>
                <a:spcPct val="80000"/>
              </a:lnSpc>
              <a:spcBef>
                <a:spcPts val="0"/>
              </a:spcBef>
              <a:spcAft>
                <a:spcPts val="0"/>
              </a:spcAft>
              <a:buClr>
                <a:srgbClr val="0000FF"/>
              </a:buClr>
              <a:buSzPts val="1581"/>
              <a:buFont typeface="Noto Sans Symbols"/>
              <a:buNone/>
            </a:pPr>
            <a:r>
              <a:t/>
            </a:r>
            <a:endParaRPr b="1" sz="1581">
              <a:solidFill>
                <a:srgbClr val="0000FF"/>
              </a:solidFill>
            </a:endParaRPr>
          </a:p>
        </p:txBody>
      </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9" name="Shape 1459"/>
        <p:cNvGrpSpPr/>
        <p:nvPr/>
      </p:nvGrpSpPr>
      <p:grpSpPr>
        <a:xfrm>
          <a:off x="0" y="0"/>
          <a:ext cx="0" cy="0"/>
          <a:chOff x="0" y="0"/>
          <a:chExt cx="0" cy="0"/>
        </a:xfrm>
      </p:grpSpPr>
      <p:sp>
        <p:nvSpPr>
          <p:cNvPr id="1460" name="Google Shape;1460;p8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461" name="Google Shape;1461;p8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62" name="Google Shape;1462;p89"/>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463" name="Google Shape;1463;p89"/>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464" name="Google Shape;1464;p89"/>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465" name="Google Shape;1465;p89"/>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466" name="Google Shape;1466;p89"/>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467" name="Google Shape;1467;p89"/>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468" name="Google Shape;1468;p89"/>
          <p:cNvSpPr/>
          <p:nvPr/>
        </p:nvSpPr>
        <p:spPr>
          <a:xfrm>
            <a:off x="3045163" y="4605313"/>
            <a:ext cx="1393800" cy="457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469" name="Google Shape;1469;p89"/>
          <p:cNvSpPr txBox="1"/>
          <p:nvPr/>
        </p:nvSpPr>
        <p:spPr>
          <a:xfrm>
            <a:off x="3176588" y="2454275"/>
            <a:ext cx="4495800" cy="23346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sehen </a:t>
            </a:r>
            <a:r>
              <a:rPr i="1" lang="en-US" sz="1200">
                <a:solidFill>
                  <a:srgbClr val="BFBFBF"/>
                </a:solidFill>
              </a:rPr>
              <a:t>Habb-Striae</a:t>
            </a:r>
            <a:r>
              <a:rPr b="0" i="1" lang="en-US" sz="1200" u="none" cap="none" strike="noStrike">
                <a:solidFill>
                  <a:srgbClr val="BFBFBF"/>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Parallele Linien, die sich verjüngen und an ihren Enden treffen</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Horizontal</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Mechanische Verformung durch erhöhten Augeninnendruck</a:t>
            </a:r>
            <a:endParaRPr/>
          </a:p>
        </p:txBody>
      </p:sp>
      <p:sp>
        <p:nvSpPr>
          <p:cNvPr id="1470" name="Google Shape;1470;p8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71" name="Google Shape;1471;p89"/>
          <p:cNvSpPr txBox="1"/>
          <p:nvPr/>
        </p:nvSpPr>
        <p:spPr>
          <a:xfrm>
            <a:off x="2992451" y="3960825"/>
            <a:ext cx="4067400" cy="764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Sind </a:t>
            </a:r>
            <a:r>
              <a:rPr i="1" lang="en-US" sz="1200">
                <a:solidFill>
                  <a:schemeClr val="dk1"/>
                </a:solidFill>
              </a:rPr>
              <a:t>Habb-Striae</a:t>
            </a:r>
            <a:r>
              <a:rPr b="0" i="1" lang="en-US" sz="1200" u="none" cap="none" strike="noStrike">
                <a:solidFill>
                  <a:schemeClr val="dk1"/>
                </a:solidFill>
                <a:latin typeface="Arial"/>
                <a:ea typeface="Arial"/>
                <a:cs typeface="Arial"/>
                <a:sym typeface="Arial"/>
              </a:rPr>
              <a:t> über die Diagnose hinaus von klinischer Bedeutung?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sie können durch die Auslösung von Astigmatismus zu einer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9"/>
                  </a:ext>
                </a:extLst>
              </a:rPr>
              <a:t>Schwachsichtigkeit</a:t>
            </a:r>
            <a:r>
              <a:rPr b="0" i="0" lang="en-US" sz="1200" u="none" cap="none" strike="noStrike">
                <a:solidFill>
                  <a:schemeClr val="dk1"/>
                </a:solidFill>
                <a:latin typeface="Arial"/>
                <a:ea typeface="Arial"/>
                <a:cs typeface="Arial"/>
                <a:sym typeface="Arial"/>
              </a:rPr>
              <a:t> (Amblyopie)</a:t>
            </a:r>
            <a:r>
              <a:rPr b="0" i="0" lang="en-US" sz="1200" u="none" cap="none" strike="noStrike">
                <a:solidFill>
                  <a:schemeClr val="dk1"/>
                </a:solidFill>
                <a:latin typeface="Arial"/>
                <a:ea typeface="Arial"/>
                <a:cs typeface="Arial"/>
                <a:sym typeface="Arial"/>
              </a:rPr>
              <a:t> führen</a:t>
            </a:r>
            <a:r>
              <a:rPr lang="en-US" sz="1200">
                <a:solidFill>
                  <a:schemeClr val="dk1"/>
                </a:solidFill>
              </a:rPr>
              <a:t> </a:t>
            </a:r>
            <a:endParaRPr b="0" i="0" sz="1400" u="none" cap="none" strike="noStrike">
              <a:solidFill>
                <a:srgbClr val="0000FF"/>
              </a:solidFill>
              <a:latin typeface="Arial"/>
              <a:ea typeface="Arial"/>
              <a:cs typeface="Arial"/>
              <a:sym typeface="Arial"/>
            </a:endParaRPr>
          </a:p>
        </p:txBody>
      </p:sp>
      <p:sp>
        <p:nvSpPr>
          <p:cNvPr id="1472" name="Google Shape;1472;p89"/>
          <p:cNvSpPr/>
          <p:nvPr/>
        </p:nvSpPr>
        <p:spPr>
          <a:xfrm>
            <a:off x="5748525" y="4320125"/>
            <a:ext cx="10065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473" name="Google Shape;1473;p89"/>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474" name="Google Shape;1474;p8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475" name="Google Shape;1475;p8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476" name="Google Shape;1476;p89"/>
          <p:cNvSpPr/>
          <p:nvPr/>
        </p:nvSpPr>
        <p:spPr>
          <a:xfrm>
            <a:off x="6510950" y="5102225"/>
            <a:ext cx="2747400" cy="1749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477" name="Google Shape;1477;p89"/>
          <p:cNvSpPr txBox="1"/>
          <p:nvPr/>
        </p:nvSpPr>
        <p:spPr>
          <a:xfrm>
            <a:off x="6510949" y="5067574"/>
            <a:ext cx="2747400" cy="18189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i="0" sz="100" u="none" cap="none" strike="noStrike">
              <a:solidFill>
                <a:srgbClr val="0000FF"/>
              </a:solidFill>
              <a:latin typeface="Arial"/>
              <a:ea typeface="Arial"/>
              <a:cs typeface="Arial"/>
              <a:sym typeface="Arial"/>
            </a:endParaRPr>
          </a:p>
          <a:p>
            <a:pPr indent="0" lvl="0" marL="0" marR="0" rtl="0" algn="l">
              <a:lnSpc>
                <a:spcPct val="80000"/>
              </a:lnSpc>
              <a:spcBef>
                <a:spcPts val="0"/>
              </a:spcBef>
              <a:spcAft>
                <a:spcPts val="0"/>
              </a:spcAft>
              <a:buClr>
                <a:srgbClr val="0000FF"/>
              </a:buClr>
              <a:buSzPts val="1581"/>
              <a:buFont typeface="Noto Sans Symbols"/>
              <a:buNone/>
            </a:pPr>
            <a:r>
              <a:rPr b="1" lang="en-US" sz="1581">
                <a:solidFill>
                  <a:srgbClr val="212529"/>
                </a:solidFill>
              </a:rPr>
              <a:t>H</a:t>
            </a:r>
            <a:r>
              <a:rPr b="1" lang="en-US" sz="1581">
                <a:solidFill>
                  <a:srgbClr val="0000FF"/>
                </a:solidFill>
              </a:rPr>
              <a:t>orizontal</a:t>
            </a:r>
            <a:endParaRPr b="1" sz="1581">
              <a:solidFill>
                <a:srgbClr val="0000FF"/>
              </a:solidFill>
            </a:endParaRPr>
          </a:p>
          <a:p>
            <a:pPr indent="0" lvl="0" marL="0" rtl="0" algn="l">
              <a:lnSpc>
                <a:spcPct val="80000"/>
              </a:lnSpc>
              <a:spcBef>
                <a:spcPts val="0"/>
              </a:spcBef>
              <a:spcAft>
                <a:spcPts val="0"/>
              </a:spcAft>
              <a:buClr>
                <a:srgbClr val="0000FF"/>
              </a:buClr>
              <a:buSzPts val="1200"/>
              <a:buFont typeface="Noto Sans Symbols"/>
              <a:buNone/>
            </a:pPr>
            <a:r>
              <a:rPr b="1" lang="en-US" sz="1200">
                <a:solidFill>
                  <a:srgbClr val="212529"/>
                </a:solidFill>
              </a:rPr>
              <a:t>H</a:t>
            </a:r>
            <a:r>
              <a:rPr b="1" lang="en-US" sz="1200">
                <a:solidFill>
                  <a:srgbClr val="0000FF"/>
                </a:solidFill>
              </a:rPr>
              <a:t>oher Augeninnendruck</a:t>
            </a:r>
            <a:endParaRPr>
              <a:solidFill>
                <a:schemeClr val="dk1"/>
              </a:solidFill>
            </a:endParaRPr>
          </a:p>
          <a:p>
            <a:pPr indent="0" lvl="0" marL="0" marR="0" rtl="0" algn="l">
              <a:lnSpc>
                <a:spcPct val="80000"/>
              </a:lnSpc>
              <a:spcBef>
                <a:spcPts val="0"/>
              </a:spcBef>
              <a:spcAft>
                <a:spcPts val="0"/>
              </a:spcAft>
              <a:buClr>
                <a:srgbClr val="0000FF"/>
              </a:buClr>
              <a:buSzPts val="1581"/>
              <a:buFont typeface="Noto Sans Symbols"/>
              <a:buNone/>
            </a:pPr>
            <a:r>
              <a:t/>
            </a:r>
            <a:endParaRPr b="1" sz="1581">
              <a:solidFill>
                <a:srgbClr val="0000FF"/>
              </a:solidFill>
            </a:endParaRPr>
          </a:p>
        </p:txBody>
      </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1" name="Shape 1481"/>
        <p:cNvGrpSpPr/>
        <p:nvPr/>
      </p:nvGrpSpPr>
      <p:grpSpPr>
        <a:xfrm>
          <a:off x="0" y="0"/>
          <a:ext cx="0" cy="0"/>
          <a:chOff x="0" y="0"/>
          <a:chExt cx="0" cy="0"/>
        </a:xfrm>
      </p:grpSpPr>
      <p:sp>
        <p:nvSpPr>
          <p:cNvPr id="1482" name="Google Shape;1482;p9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483" name="Google Shape;1483;p9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484" name="Google Shape;1484;p90"/>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485" name="Google Shape;1485;p90"/>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486" name="Google Shape;1486;p90"/>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487" name="Google Shape;1487;p90"/>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488" name="Google Shape;1488;p90"/>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489" name="Google Shape;1489;p90"/>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490" name="Google Shape;1490;p90"/>
          <p:cNvSpPr/>
          <p:nvPr/>
        </p:nvSpPr>
        <p:spPr>
          <a:xfrm>
            <a:off x="2992438" y="4688676"/>
            <a:ext cx="1393800" cy="457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491" name="Google Shape;1491;p90"/>
          <p:cNvSpPr txBox="1"/>
          <p:nvPr/>
        </p:nvSpPr>
        <p:spPr>
          <a:xfrm>
            <a:off x="3176588" y="2454275"/>
            <a:ext cx="4495800" cy="23346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sehen </a:t>
            </a:r>
            <a:r>
              <a:rPr i="1" lang="en-US" sz="1200">
                <a:solidFill>
                  <a:srgbClr val="BFBFBF"/>
                </a:solidFill>
              </a:rPr>
              <a:t>Habb-Striae</a:t>
            </a:r>
            <a:r>
              <a:rPr b="0" i="1" lang="en-US" sz="1200" u="none" cap="none" strike="noStrike">
                <a:solidFill>
                  <a:srgbClr val="BFBFBF"/>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Parallele Linien, die sich verjüngen und an ihren Enden treffen</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Horizontal</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Mechanische Verformung durch erhöhten Augeninnendruck</a:t>
            </a:r>
            <a:endParaRPr/>
          </a:p>
        </p:txBody>
      </p:sp>
      <p:sp>
        <p:nvSpPr>
          <p:cNvPr id="1492" name="Google Shape;1492;p9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493" name="Google Shape;1493;p90"/>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494" name="Google Shape;1494;p9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495" name="Google Shape;1495;p9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496" name="Google Shape;1496;p90"/>
          <p:cNvSpPr txBox="1"/>
          <p:nvPr/>
        </p:nvSpPr>
        <p:spPr>
          <a:xfrm>
            <a:off x="2992451" y="3960825"/>
            <a:ext cx="4067400" cy="764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Sind </a:t>
            </a:r>
            <a:r>
              <a:rPr i="1" lang="en-US" sz="1200">
                <a:solidFill>
                  <a:schemeClr val="dk1"/>
                </a:solidFill>
              </a:rPr>
              <a:t>Habb</a:t>
            </a:r>
            <a:r>
              <a:rPr i="1" lang="en-US" sz="1200">
                <a:solidFill>
                  <a:schemeClr val="dk1"/>
                </a:solidFill>
              </a:rPr>
              <a:t>-Striae</a:t>
            </a:r>
            <a:r>
              <a:rPr b="0" i="1" lang="en-US" sz="1200" u="none" cap="none" strike="noStrike">
                <a:solidFill>
                  <a:schemeClr val="dk1"/>
                </a:solidFill>
                <a:latin typeface="Arial"/>
                <a:ea typeface="Arial"/>
                <a:cs typeface="Arial"/>
                <a:sym typeface="Arial"/>
              </a:rPr>
              <a:t> über die Diagnose hinaus von klinischer Bedeutung?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sie können durch die Auslösung von Astigmatismus zu einer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0"/>
                  </a:ext>
                </a:extLst>
              </a:rPr>
              <a:t>Schwachsichtigkeit</a:t>
            </a:r>
            <a:r>
              <a:rPr b="0" i="0" lang="en-US" sz="1200" u="none" cap="none" strike="noStrike">
                <a:solidFill>
                  <a:schemeClr val="dk1"/>
                </a:solidFill>
                <a:latin typeface="Arial"/>
                <a:ea typeface="Arial"/>
                <a:cs typeface="Arial"/>
                <a:sym typeface="Arial"/>
              </a:rPr>
              <a:t> (Amblyopie) führen</a:t>
            </a:r>
            <a:r>
              <a:rPr lang="en-US" sz="1200">
                <a:solidFill>
                  <a:schemeClr val="dk1"/>
                </a:solidFill>
              </a:rPr>
              <a:t> </a:t>
            </a:r>
            <a:endParaRPr b="0" i="0" sz="1400" u="none" cap="none" strike="noStrike">
              <a:solidFill>
                <a:srgbClr val="0000FF"/>
              </a:solidFill>
              <a:latin typeface="Arial"/>
              <a:ea typeface="Arial"/>
              <a:cs typeface="Arial"/>
              <a:sym typeface="Arial"/>
            </a:endParaRPr>
          </a:p>
        </p:txBody>
      </p:sp>
      <p:sp>
        <p:nvSpPr>
          <p:cNvPr id="1497" name="Google Shape;1497;p90"/>
          <p:cNvSpPr/>
          <p:nvPr/>
        </p:nvSpPr>
        <p:spPr>
          <a:xfrm>
            <a:off x="6510950" y="5102225"/>
            <a:ext cx="2747400" cy="1749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498" name="Google Shape;1498;p90"/>
          <p:cNvSpPr txBox="1"/>
          <p:nvPr/>
        </p:nvSpPr>
        <p:spPr>
          <a:xfrm>
            <a:off x="6510949" y="5067574"/>
            <a:ext cx="2747400" cy="18189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i="0" sz="100" u="none" cap="none" strike="noStrike">
              <a:solidFill>
                <a:srgbClr val="0000FF"/>
              </a:solidFill>
              <a:latin typeface="Arial"/>
              <a:ea typeface="Arial"/>
              <a:cs typeface="Arial"/>
              <a:sym typeface="Arial"/>
            </a:endParaRPr>
          </a:p>
          <a:p>
            <a:pPr indent="0" lvl="0" marL="0" marR="0" rtl="0" algn="l">
              <a:lnSpc>
                <a:spcPct val="80000"/>
              </a:lnSpc>
              <a:spcBef>
                <a:spcPts val="0"/>
              </a:spcBef>
              <a:spcAft>
                <a:spcPts val="0"/>
              </a:spcAft>
              <a:buClr>
                <a:srgbClr val="0000FF"/>
              </a:buClr>
              <a:buSzPts val="1581"/>
              <a:buFont typeface="Noto Sans Symbols"/>
              <a:buNone/>
            </a:pPr>
            <a:r>
              <a:rPr b="1" lang="en-US" sz="1581">
                <a:solidFill>
                  <a:srgbClr val="212529"/>
                </a:solidFill>
              </a:rPr>
              <a:t>H</a:t>
            </a:r>
            <a:r>
              <a:rPr b="1" lang="en-US" sz="1581">
                <a:solidFill>
                  <a:srgbClr val="0000FF"/>
                </a:solidFill>
              </a:rPr>
              <a:t>orizontal</a:t>
            </a:r>
            <a:endParaRPr b="1" sz="1581">
              <a:solidFill>
                <a:srgbClr val="0000FF"/>
              </a:solidFill>
            </a:endParaRPr>
          </a:p>
          <a:p>
            <a:pPr indent="0" lvl="0" marL="0" rtl="0" algn="l">
              <a:lnSpc>
                <a:spcPct val="80000"/>
              </a:lnSpc>
              <a:spcBef>
                <a:spcPts val="0"/>
              </a:spcBef>
              <a:spcAft>
                <a:spcPts val="0"/>
              </a:spcAft>
              <a:buClr>
                <a:srgbClr val="0000FF"/>
              </a:buClr>
              <a:buSzPts val="1200"/>
              <a:buFont typeface="Noto Sans Symbols"/>
              <a:buNone/>
            </a:pPr>
            <a:r>
              <a:rPr b="1" lang="en-US" sz="1200">
                <a:solidFill>
                  <a:srgbClr val="212529"/>
                </a:solidFill>
              </a:rPr>
              <a:t>H</a:t>
            </a:r>
            <a:r>
              <a:rPr b="1" lang="en-US" sz="1200">
                <a:solidFill>
                  <a:srgbClr val="0000FF"/>
                </a:solidFill>
              </a:rPr>
              <a:t>oher Augeninnendruck</a:t>
            </a:r>
            <a:endParaRPr>
              <a:solidFill>
                <a:schemeClr val="dk1"/>
              </a:solidFill>
            </a:endParaRPr>
          </a:p>
          <a:p>
            <a:pPr indent="0" lvl="0" marL="0" marR="0" rtl="0" algn="l">
              <a:lnSpc>
                <a:spcPct val="80000"/>
              </a:lnSpc>
              <a:spcBef>
                <a:spcPts val="0"/>
              </a:spcBef>
              <a:spcAft>
                <a:spcPts val="0"/>
              </a:spcAft>
              <a:buClr>
                <a:srgbClr val="0000FF"/>
              </a:buClr>
              <a:buSzPts val="1581"/>
              <a:buFont typeface="Noto Sans Symbols"/>
              <a:buNone/>
            </a:pPr>
            <a:r>
              <a:t/>
            </a:r>
            <a:endParaRPr b="1" sz="1581">
              <a:solidFill>
                <a:srgbClr val="0000FF"/>
              </a:solidFill>
            </a:endParaRPr>
          </a:p>
        </p:txBody>
      </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2" name="Shape 1502"/>
        <p:cNvGrpSpPr/>
        <p:nvPr/>
      </p:nvGrpSpPr>
      <p:grpSpPr>
        <a:xfrm>
          <a:off x="0" y="0"/>
          <a:ext cx="0" cy="0"/>
          <a:chOff x="0" y="0"/>
          <a:chExt cx="0" cy="0"/>
        </a:xfrm>
      </p:grpSpPr>
      <p:sp>
        <p:nvSpPr>
          <p:cNvPr id="1503" name="Google Shape;1503;p9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504" name="Google Shape;1504;p9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05" name="Google Shape;1505;p91"/>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506" name="Google Shape;1506;p91"/>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507" name="Google Shape;1507;p91"/>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508" name="Google Shape;1508;p91"/>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509" name="Google Shape;1509;p91"/>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510" name="Google Shape;1510;p91"/>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511" name="Google Shape;1511;p91"/>
          <p:cNvSpPr/>
          <p:nvPr/>
        </p:nvSpPr>
        <p:spPr>
          <a:xfrm>
            <a:off x="2984488" y="4688676"/>
            <a:ext cx="1393800" cy="457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512" name="Google Shape;1512;p91"/>
          <p:cNvSpPr txBox="1"/>
          <p:nvPr/>
        </p:nvSpPr>
        <p:spPr>
          <a:xfrm>
            <a:off x="3176588" y="2454275"/>
            <a:ext cx="4495800" cy="23346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sehen </a:t>
            </a:r>
            <a:r>
              <a:rPr i="1" lang="en-US" sz="1200">
                <a:solidFill>
                  <a:srgbClr val="BFBFBF"/>
                </a:solidFill>
              </a:rPr>
              <a:t>Habb-Striae</a:t>
            </a:r>
            <a:r>
              <a:rPr b="0" i="1" lang="en-US" sz="1200" u="none" cap="none" strike="noStrike">
                <a:solidFill>
                  <a:srgbClr val="BFBFBF"/>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Parallele Linien, die sich verjüngen und an ihren Enden treffen</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Horizontal</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Mechanische Verformung durch erhöhten Augeninnendruck</a:t>
            </a:r>
            <a:endParaRPr/>
          </a:p>
        </p:txBody>
      </p:sp>
      <p:sp>
        <p:nvSpPr>
          <p:cNvPr id="1513" name="Google Shape;1513;p9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14" name="Google Shape;1514;p91"/>
          <p:cNvSpPr txBox="1"/>
          <p:nvPr/>
        </p:nvSpPr>
        <p:spPr>
          <a:xfrm>
            <a:off x="2992438" y="3960813"/>
            <a:ext cx="3746400" cy="764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Sind </a:t>
            </a:r>
            <a:r>
              <a:rPr i="1" lang="en-US" sz="1200">
                <a:solidFill>
                  <a:schemeClr val="dk1"/>
                </a:solidFill>
              </a:rPr>
              <a:t>Habb-Striae</a:t>
            </a:r>
            <a:r>
              <a:rPr b="0" i="1" lang="en-US" sz="1200" u="none" cap="none" strike="noStrike">
                <a:solidFill>
                  <a:schemeClr val="dk1"/>
                </a:solidFill>
                <a:latin typeface="Arial"/>
                <a:ea typeface="Arial"/>
                <a:cs typeface="Arial"/>
                <a:sym typeface="Arial"/>
              </a:rPr>
              <a:t> über die Diagnose hinaus von klinischer Bedeutung?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sie können durch die Induktion von Astigmatismus </a:t>
            </a:r>
            <a:r>
              <a:rPr b="0" i="0" lang="en-US" sz="1200" u="none" cap="none" strike="noStrike">
                <a:solidFill>
                  <a:srgbClr val="0000FF"/>
                </a:solidFill>
                <a:latin typeface="Arial"/>
                <a:ea typeface="Arial"/>
                <a:cs typeface="Arial"/>
                <a:sym typeface="Arial"/>
              </a:rPr>
              <a:t>oder durch Deprivation </a:t>
            </a:r>
            <a:r>
              <a:rPr b="0" i="0" lang="en-US" sz="1200" u="none" cap="none" strike="noStrike">
                <a:solidFill>
                  <a:schemeClr val="dk1"/>
                </a:solidFill>
                <a:latin typeface="Arial"/>
                <a:ea typeface="Arial"/>
                <a:cs typeface="Arial"/>
                <a:sym typeface="Arial"/>
              </a:rPr>
              <a:t>amblyogen wirken</a:t>
            </a:r>
            <a:endParaRPr/>
          </a:p>
        </p:txBody>
      </p:sp>
      <p:sp>
        <p:nvSpPr>
          <p:cNvPr id="1515" name="Google Shape;1515;p91"/>
          <p:cNvSpPr/>
          <p:nvPr/>
        </p:nvSpPr>
        <p:spPr>
          <a:xfrm>
            <a:off x="3782447" y="4503750"/>
            <a:ext cx="789600" cy="2286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516" name="Google Shape;1516;p91"/>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517" name="Google Shape;1517;p91"/>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518" name="Google Shape;1518;p9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519" name="Google Shape;1519;p91"/>
          <p:cNvSpPr/>
          <p:nvPr/>
        </p:nvSpPr>
        <p:spPr>
          <a:xfrm>
            <a:off x="6510950" y="5102225"/>
            <a:ext cx="2747400" cy="1749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520" name="Google Shape;1520;p91"/>
          <p:cNvSpPr txBox="1"/>
          <p:nvPr/>
        </p:nvSpPr>
        <p:spPr>
          <a:xfrm>
            <a:off x="6510949" y="5067574"/>
            <a:ext cx="2747400" cy="18189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i="0" sz="100" u="none" cap="none" strike="noStrike">
              <a:solidFill>
                <a:srgbClr val="0000FF"/>
              </a:solidFill>
              <a:latin typeface="Arial"/>
              <a:ea typeface="Arial"/>
              <a:cs typeface="Arial"/>
              <a:sym typeface="Arial"/>
            </a:endParaRPr>
          </a:p>
          <a:p>
            <a:pPr indent="0" lvl="0" marL="0" marR="0" rtl="0" algn="l">
              <a:lnSpc>
                <a:spcPct val="80000"/>
              </a:lnSpc>
              <a:spcBef>
                <a:spcPts val="0"/>
              </a:spcBef>
              <a:spcAft>
                <a:spcPts val="0"/>
              </a:spcAft>
              <a:buClr>
                <a:srgbClr val="0000FF"/>
              </a:buClr>
              <a:buSzPts val="1581"/>
              <a:buFont typeface="Noto Sans Symbols"/>
              <a:buNone/>
            </a:pPr>
            <a:r>
              <a:rPr b="1" lang="en-US" sz="1581">
                <a:solidFill>
                  <a:srgbClr val="212529"/>
                </a:solidFill>
              </a:rPr>
              <a:t>H</a:t>
            </a:r>
            <a:r>
              <a:rPr b="1" lang="en-US" sz="1581">
                <a:solidFill>
                  <a:srgbClr val="0000FF"/>
                </a:solidFill>
              </a:rPr>
              <a:t>orizontal</a:t>
            </a:r>
            <a:endParaRPr b="1" sz="1581">
              <a:solidFill>
                <a:srgbClr val="0000FF"/>
              </a:solidFill>
            </a:endParaRPr>
          </a:p>
          <a:p>
            <a:pPr indent="0" lvl="0" marL="0" rtl="0" algn="l">
              <a:lnSpc>
                <a:spcPct val="80000"/>
              </a:lnSpc>
              <a:spcBef>
                <a:spcPts val="0"/>
              </a:spcBef>
              <a:spcAft>
                <a:spcPts val="0"/>
              </a:spcAft>
              <a:buClr>
                <a:srgbClr val="0000FF"/>
              </a:buClr>
              <a:buSzPts val="1200"/>
              <a:buFont typeface="Noto Sans Symbols"/>
              <a:buNone/>
            </a:pPr>
            <a:r>
              <a:rPr b="1" lang="en-US" sz="1200">
                <a:solidFill>
                  <a:srgbClr val="212529"/>
                </a:solidFill>
              </a:rPr>
              <a:t>H</a:t>
            </a:r>
            <a:r>
              <a:rPr b="1" lang="en-US" sz="1200">
                <a:solidFill>
                  <a:srgbClr val="0000FF"/>
                </a:solidFill>
              </a:rPr>
              <a:t>oher Augeninnendruck</a:t>
            </a:r>
            <a:endParaRPr>
              <a:solidFill>
                <a:schemeClr val="dk1"/>
              </a:solidFill>
            </a:endParaRPr>
          </a:p>
          <a:p>
            <a:pPr indent="0" lvl="0" marL="0" marR="0" rtl="0" algn="l">
              <a:lnSpc>
                <a:spcPct val="80000"/>
              </a:lnSpc>
              <a:spcBef>
                <a:spcPts val="0"/>
              </a:spcBef>
              <a:spcAft>
                <a:spcPts val="0"/>
              </a:spcAft>
              <a:buClr>
                <a:srgbClr val="0000FF"/>
              </a:buClr>
              <a:buSzPts val="1581"/>
              <a:buFont typeface="Noto Sans Symbols"/>
              <a:buNone/>
            </a:pPr>
            <a:r>
              <a:t/>
            </a:r>
            <a:endParaRPr b="1" sz="1581">
              <a:solidFill>
                <a:srgbClr val="0000FF"/>
              </a:solidFill>
            </a:endParaRPr>
          </a:p>
        </p:txBody>
      </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4" name="Shape 1524"/>
        <p:cNvGrpSpPr/>
        <p:nvPr/>
      </p:nvGrpSpPr>
      <p:grpSpPr>
        <a:xfrm>
          <a:off x="0" y="0"/>
          <a:ext cx="0" cy="0"/>
          <a:chOff x="0" y="0"/>
          <a:chExt cx="0" cy="0"/>
        </a:xfrm>
      </p:grpSpPr>
      <p:sp>
        <p:nvSpPr>
          <p:cNvPr id="1525" name="Google Shape;1525;p9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526" name="Google Shape;1526;p9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27" name="Google Shape;1527;p92"/>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528" name="Google Shape;1528;p92"/>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529" name="Google Shape;1529;p92"/>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an der Hornhaut</a:t>
            </a:r>
            <a:endParaRPr/>
          </a:p>
        </p:txBody>
      </p:sp>
      <p:sp>
        <p:nvSpPr>
          <p:cNvPr id="1530" name="Google Shape;1530;p92"/>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531" name="Google Shape;1531;p92"/>
          <p:cNvSpPr txBox="1"/>
          <p:nvPr/>
        </p:nvSpPr>
        <p:spPr>
          <a:xfrm>
            <a:off x="762000" y="4732338"/>
            <a:ext cx="2222500"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Befunde am Sehnerv</a:t>
            </a:r>
            <a:endParaRPr/>
          </a:p>
        </p:txBody>
      </p:sp>
      <p:sp>
        <p:nvSpPr>
          <p:cNvPr id="1532" name="Google Shape;1532;p92"/>
          <p:cNvSpPr/>
          <p:nvPr/>
        </p:nvSpPr>
        <p:spPr>
          <a:xfrm>
            <a:off x="2992438" y="4645013"/>
            <a:ext cx="1393800" cy="4572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533" name="Google Shape;1533;p92"/>
          <p:cNvSpPr txBox="1"/>
          <p:nvPr/>
        </p:nvSpPr>
        <p:spPr>
          <a:xfrm>
            <a:off x="3176588" y="2454275"/>
            <a:ext cx="4495800" cy="2334600"/>
          </a:xfrm>
          <a:prstGeom prst="rect">
            <a:avLst/>
          </a:prstGeom>
          <a:solidFill>
            <a:srgbClr val="99FF99"/>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sehen </a:t>
            </a:r>
            <a:r>
              <a:rPr i="1" lang="en-US" sz="1200">
                <a:solidFill>
                  <a:srgbClr val="BFBFBF"/>
                </a:solidFill>
              </a:rPr>
              <a:t>Habb-Striae</a:t>
            </a:r>
            <a:r>
              <a:rPr b="0" i="1" lang="en-US" sz="1200" u="none" cap="none" strike="noStrike">
                <a:solidFill>
                  <a:srgbClr val="BFBFBF"/>
                </a:solidFill>
                <a:latin typeface="Arial"/>
                <a:ea typeface="Arial"/>
                <a:cs typeface="Arial"/>
                <a:sym typeface="Arial"/>
              </a:rPr>
              <a:t>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Parallele Linien, die sich verjüngen und an ihren Enden treffen</a:t>
            </a:r>
            <a:endParaRPr/>
          </a:p>
          <a:p>
            <a:pPr indent="0" lvl="0" marL="0" marR="0" rtl="0" algn="l">
              <a:spcBef>
                <a:spcPts val="0"/>
              </a:spcBef>
              <a:spcAft>
                <a:spcPts val="0"/>
              </a:spcAft>
              <a:buNone/>
            </a:pPr>
            <a:r>
              <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Verlaufen sie eher horizontal oder vertikal?</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Horizontal</a:t>
            </a:r>
            <a:endParaRPr b="0" i="1"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Welche Hornhautstruktur ist geschädigt, und in welcher Weise?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Risse in der Descemet-Membran infolge einer Dehnung der Hornhaut</a:t>
            </a:r>
            <a:endParaRPr/>
          </a:p>
          <a:p>
            <a:pPr indent="0" lvl="0" marL="0" marR="0" rtl="0" algn="l">
              <a:spcBef>
                <a:spcPts val="0"/>
              </a:spcBef>
              <a:spcAft>
                <a:spcPts val="0"/>
              </a:spcAft>
              <a:buNone/>
            </a:pPr>
            <a:r>
              <a:t/>
            </a:r>
            <a:endParaRPr b="0"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sieht der Mechanismus aus?</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Mechanische Verformung durch erhöhten Augeninnendruck</a:t>
            </a:r>
            <a:endParaRPr/>
          </a:p>
        </p:txBody>
      </p:sp>
      <p:sp>
        <p:nvSpPr>
          <p:cNvPr id="1534" name="Google Shape;1534;p9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35" name="Google Shape;1535;p92"/>
          <p:cNvSpPr txBox="1"/>
          <p:nvPr/>
        </p:nvSpPr>
        <p:spPr>
          <a:xfrm>
            <a:off x="3176588" y="3619500"/>
            <a:ext cx="5670600" cy="17496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Durch welchen Mechanismus wird die </a:t>
            </a:r>
            <a:r>
              <a:rPr i="1" lang="en-US" sz="1200">
                <a:solidFill>
                  <a:srgbClr val="BFBFBF"/>
                </a:solidFill>
              </a:rPr>
              <a:t>Hornhaut geschädigt</a:t>
            </a:r>
            <a:r>
              <a:rPr b="0" i="1" lang="en-US" sz="1200" u="none" cap="none" strike="noStrike">
                <a:solidFill>
                  <a:srgbClr val="BFBFBF"/>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Genau wie bei der Sklera – sie ist biegsam/elastisch. Ein anhaltend erhöhter Augeninnendruck führt zu ihrer </a:t>
            </a:r>
            <a:r>
              <a:rPr lang="en-US" sz="1200">
                <a:solidFill>
                  <a:srgbClr val="BFBFBF"/>
                </a:solidFill>
              </a:rPr>
              <a:t>Dehnung</a:t>
            </a:r>
            <a:r>
              <a:rPr b="0" i="0" lang="en-US" sz="1200" u="none" cap="none" strike="noStrike">
                <a:solidFill>
                  <a:srgbClr val="BFBFBF"/>
                </a:solidFill>
                <a:latin typeface="Arial"/>
                <a:ea typeface="Arial"/>
                <a:cs typeface="Arial"/>
                <a:sym typeface="Arial"/>
              </a:rPr>
              <a:t>, was mehrere klassische Hornhautzeichen eines kindlichen Glaukoms zur Folge hat.</a:t>
            </a:r>
            <a:endParaRPr/>
          </a:p>
          <a:p>
            <a:pPr indent="0" lvl="0" marL="0" marR="0" rtl="0" algn="l">
              <a:spcBef>
                <a:spcPts val="0"/>
              </a:spcBef>
              <a:spcAft>
                <a:spcPts val="0"/>
              </a:spcAft>
              <a:buNone/>
            </a:pPr>
            <a:r>
              <a:t/>
            </a:r>
            <a:endParaRPr b="0"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Was sind die drei klassischen Hornhautzeichen?</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a:t>
            </a:r>
            <a:r>
              <a:rPr b="1" lang="en-US" sz="1200">
                <a:solidFill>
                  <a:schemeClr val="dk1"/>
                </a:solidFill>
              </a:rPr>
              <a:t>Habb-Striae</a:t>
            </a:r>
            <a:endParaRPr b="1" i="0" sz="16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--Hornhautödem/Trübung</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--Vergrößerter Hornhautdurchmesser</a:t>
            </a:r>
            <a:endParaRPr/>
          </a:p>
        </p:txBody>
      </p:sp>
      <p:sp>
        <p:nvSpPr>
          <p:cNvPr id="1536" name="Google Shape;1536;p92"/>
          <p:cNvSpPr txBox="1"/>
          <p:nvPr/>
        </p:nvSpPr>
        <p:spPr>
          <a:xfrm>
            <a:off x="2992438" y="3960813"/>
            <a:ext cx="3746400" cy="764400"/>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Sind </a:t>
            </a:r>
            <a:r>
              <a:rPr i="1" lang="en-US" sz="1200">
                <a:solidFill>
                  <a:schemeClr val="dk1"/>
                </a:solidFill>
              </a:rPr>
              <a:t>Habb-Striae</a:t>
            </a:r>
            <a:r>
              <a:rPr b="0" i="1" lang="en-US" sz="1200" u="none" cap="none" strike="noStrike">
                <a:solidFill>
                  <a:schemeClr val="dk1"/>
                </a:solidFill>
                <a:latin typeface="Arial"/>
                <a:ea typeface="Arial"/>
                <a:cs typeface="Arial"/>
                <a:sym typeface="Arial"/>
              </a:rPr>
              <a:t> über die Diagnose hinaus von klinischer Bedeutung?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Ja, sie können durch die Induktion von Astigmatismus </a:t>
            </a:r>
            <a:r>
              <a:rPr b="0" i="0" lang="en-US" sz="1200" u="none" cap="none" strike="noStrike">
                <a:solidFill>
                  <a:srgbClr val="0000FF"/>
                </a:solidFill>
                <a:latin typeface="Arial"/>
                <a:ea typeface="Arial"/>
                <a:cs typeface="Arial"/>
                <a:sym typeface="Arial"/>
              </a:rPr>
              <a:t>oder durch Deprivation </a:t>
            </a:r>
            <a:r>
              <a:rPr b="0" i="0" lang="en-US" sz="1200" u="none" cap="none" strike="noStrike">
                <a:solidFill>
                  <a:schemeClr val="dk1"/>
                </a:solidFill>
                <a:latin typeface="Arial"/>
                <a:ea typeface="Arial"/>
                <a:cs typeface="Arial"/>
                <a:sym typeface="Arial"/>
              </a:rPr>
              <a:t>amblyogen wirken</a:t>
            </a:r>
            <a:endParaRPr/>
          </a:p>
        </p:txBody>
      </p:sp>
      <p:sp>
        <p:nvSpPr>
          <p:cNvPr id="1537" name="Google Shape;1537;p92"/>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538" name="Google Shape;1538;p9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539" name="Google Shape;1539;p9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
        <p:nvSpPr>
          <p:cNvPr id="1540" name="Google Shape;1540;p92"/>
          <p:cNvSpPr/>
          <p:nvPr/>
        </p:nvSpPr>
        <p:spPr>
          <a:xfrm>
            <a:off x="6510950" y="5102225"/>
            <a:ext cx="2747400" cy="1749600"/>
          </a:xfrm>
          <a:prstGeom prst="rect">
            <a:avLst/>
          </a:prstGeom>
          <a:solidFill>
            <a:srgbClr val="D8D8EC"/>
          </a:solidFill>
          <a:ln cap="flat" cmpd="sng" w="12575">
            <a:solidFill>
              <a:schemeClr val="dk1"/>
            </a:solidFill>
            <a:prstDash val="solid"/>
            <a:miter lim="800000"/>
            <a:headEnd len="sm" w="sm" type="none"/>
            <a:tailEnd len="sm" w="sm" type="none"/>
          </a:ln>
        </p:spPr>
        <p:txBody>
          <a:bodyPr anchorCtr="0" anchor="ctr" bIns="60225" lIns="120450" spcFirstLastPara="1" rIns="120450" wrap="square" tIns="60225">
            <a:noAutofit/>
          </a:bodyPr>
          <a:lstStyle/>
          <a:p>
            <a:pPr indent="0" lvl="0" marL="0" marR="0" rtl="0" algn="l">
              <a:spcBef>
                <a:spcPts val="0"/>
              </a:spcBef>
              <a:spcAft>
                <a:spcPts val="0"/>
              </a:spcAft>
              <a:buClr>
                <a:schemeClr val="dk1"/>
              </a:buClr>
              <a:buSzPts val="2372"/>
              <a:buFont typeface="Noto Sans Symbols"/>
              <a:buNone/>
            </a:pPr>
            <a:r>
              <a:t/>
            </a:r>
            <a:endParaRPr b="0" i="0" sz="2372" u="none" cap="none" strike="noStrike">
              <a:solidFill>
                <a:schemeClr val="dk1"/>
              </a:solidFill>
              <a:latin typeface="Arial"/>
              <a:ea typeface="Arial"/>
              <a:cs typeface="Arial"/>
              <a:sym typeface="Arial"/>
            </a:endParaRPr>
          </a:p>
        </p:txBody>
      </p:sp>
      <p:sp>
        <p:nvSpPr>
          <p:cNvPr id="1541" name="Google Shape;1541;p92"/>
          <p:cNvSpPr txBox="1"/>
          <p:nvPr/>
        </p:nvSpPr>
        <p:spPr>
          <a:xfrm>
            <a:off x="6510949" y="5067574"/>
            <a:ext cx="2747400" cy="1818900"/>
          </a:xfrm>
          <a:prstGeom prst="rect">
            <a:avLst/>
          </a:prstGeom>
          <a:noFill/>
          <a:ln>
            <a:noFill/>
          </a:ln>
        </p:spPr>
        <p:txBody>
          <a:bodyPr anchorCtr="0" anchor="t" bIns="16750" lIns="33475" spcFirstLastPara="1" rIns="33475" wrap="square" tIns="16750">
            <a:spAutoFit/>
          </a:bodyPr>
          <a:lstStyle/>
          <a:p>
            <a:pPr indent="0" lvl="0" marL="0" marR="0" rtl="0" algn="l">
              <a:lnSpc>
                <a:spcPct val="80000"/>
              </a:lnSpc>
              <a:spcBef>
                <a:spcPts val="0"/>
              </a:spcBef>
              <a:spcAft>
                <a:spcPts val="0"/>
              </a:spcAft>
              <a:buClr>
                <a:srgbClr val="D8D8EC"/>
              </a:buClr>
              <a:buSzPts val="1581"/>
              <a:buFont typeface="Noto Sans Symbols"/>
              <a:buNone/>
            </a:pPr>
            <a:r>
              <a:t/>
            </a:r>
            <a:endParaRPr sz="1845"/>
          </a:p>
          <a:p>
            <a:pPr indent="0" lvl="0" marL="0" marR="0" rtl="0" algn="l">
              <a:lnSpc>
                <a:spcPct val="80000"/>
              </a:lnSpc>
              <a:spcBef>
                <a:spcPts val="0"/>
              </a:spcBef>
              <a:spcAft>
                <a:spcPts val="0"/>
              </a:spcAft>
              <a:buClr>
                <a:srgbClr val="0000FF"/>
              </a:buClr>
              <a:buSzPts val="1581"/>
              <a:buFont typeface="Noto Sans Symbols"/>
              <a:buNone/>
            </a:pPr>
            <a:r>
              <a:rPr b="1" lang="en-US" sz="8289">
                <a:solidFill>
                  <a:schemeClr val="dk1"/>
                </a:solidFill>
              </a:rPr>
              <a:t>H</a:t>
            </a:r>
            <a:r>
              <a:rPr b="1" lang="en-US" sz="4489">
                <a:solidFill>
                  <a:srgbClr val="0000FF"/>
                </a:solidFill>
              </a:rPr>
              <a:t>abb</a:t>
            </a:r>
            <a:endParaRPr b="1" i="0" sz="100" u="none" cap="none" strike="noStrike">
              <a:solidFill>
                <a:srgbClr val="0000FF"/>
              </a:solidFill>
              <a:latin typeface="Arial"/>
              <a:ea typeface="Arial"/>
              <a:cs typeface="Arial"/>
              <a:sym typeface="Arial"/>
            </a:endParaRPr>
          </a:p>
          <a:p>
            <a:pPr indent="0" lvl="0" marL="0" marR="0" rtl="0" algn="l">
              <a:lnSpc>
                <a:spcPct val="80000"/>
              </a:lnSpc>
              <a:spcBef>
                <a:spcPts val="0"/>
              </a:spcBef>
              <a:spcAft>
                <a:spcPts val="0"/>
              </a:spcAft>
              <a:buClr>
                <a:srgbClr val="0000FF"/>
              </a:buClr>
              <a:buSzPts val="1581"/>
              <a:buFont typeface="Noto Sans Symbols"/>
              <a:buNone/>
            </a:pPr>
            <a:r>
              <a:rPr b="1" lang="en-US" sz="1581">
                <a:solidFill>
                  <a:srgbClr val="212529"/>
                </a:solidFill>
              </a:rPr>
              <a:t>H</a:t>
            </a:r>
            <a:r>
              <a:rPr b="1" lang="en-US" sz="1581">
                <a:solidFill>
                  <a:srgbClr val="0000FF"/>
                </a:solidFill>
              </a:rPr>
              <a:t>orizontal</a:t>
            </a:r>
            <a:endParaRPr b="1" sz="1581">
              <a:solidFill>
                <a:srgbClr val="0000FF"/>
              </a:solidFill>
            </a:endParaRPr>
          </a:p>
          <a:p>
            <a:pPr indent="0" lvl="0" marL="0" rtl="0" algn="l">
              <a:lnSpc>
                <a:spcPct val="80000"/>
              </a:lnSpc>
              <a:spcBef>
                <a:spcPts val="0"/>
              </a:spcBef>
              <a:spcAft>
                <a:spcPts val="0"/>
              </a:spcAft>
              <a:buClr>
                <a:srgbClr val="0000FF"/>
              </a:buClr>
              <a:buSzPts val="1200"/>
              <a:buFont typeface="Noto Sans Symbols"/>
              <a:buNone/>
            </a:pPr>
            <a:r>
              <a:rPr b="1" lang="en-US" sz="1200">
                <a:solidFill>
                  <a:srgbClr val="212529"/>
                </a:solidFill>
              </a:rPr>
              <a:t>H</a:t>
            </a:r>
            <a:r>
              <a:rPr b="1" lang="en-US" sz="1200">
                <a:solidFill>
                  <a:srgbClr val="0000FF"/>
                </a:solidFill>
              </a:rPr>
              <a:t>oher Augeninnendruck</a:t>
            </a:r>
            <a:endParaRPr>
              <a:solidFill>
                <a:schemeClr val="dk1"/>
              </a:solidFill>
            </a:endParaRPr>
          </a:p>
          <a:p>
            <a:pPr indent="0" lvl="0" marL="0" marR="0" rtl="0" algn="l">
              <a:lnSpc>
                <a:spcPct val="80000"/>
              </a:lnSpc>
              <a:spcBef>
                <a:spcPts val="0"/>
              </a:spcBef>
              <a:spcAft>
                <a:spcPts val="0"/>
              </a:spcAft>
              <a:buClr>
                <a:srgbClr val="0000FF"/>
              </a:buClr>
              <a:buSzPts val="1581"/>
              <a:buFont typeface="Noto Sans Symbols"/>
              <a:buNone/>
            </a:pPr>
            <a:r>
              <a:t/>
            </a:r>
            <a:endParaRPr b="1" sz="1581">
              <a:solidFill>
                <a:srgbClr val="0000FF"/>
              </a:solidFill>
            </a:endParaRPr>
          </a:p>
        </p:txBody>
      </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5" name="Shape 1545"/>
        <p:cNvGrpSpPr/>
        <p:nvPr/>
      </p:nvGrpSpPr>
      <p:grpSpPr>
        <a:xfrm>
          <a:off x="0" y="0"/>
          <a:ext cx="0" cy="0"/>
          <a:chOff x="0" y="0"/>
          <a:chExt cx="0" cy="0"/>
        </a:xfrm>
      </p:grpSpPr>
      <p:sp>
        <p:nvSpPr>
          <p:cNvPr id="1546" name="Google Shape;1546;p9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547" name="Google Shape;1547;p9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48" name="Google Shape;1548;p93"/>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Relevante Befunde am Sehnerv betreffen entweder eine fokale Verdünnung des Sehnervenrandes oder Anomalien </a:t>
            </a:r>
            <a:r>
              <a:rPr lang="en-US" sz="1200">
                <a:solidFill>
                  <a:schemeClr val="dk1"/>
                </a:solidFill>
              </a:rPr>
              <a:t>der CDR</a:t>
            </a:r>
            <a:r>
              <a:rPr b="0" i="0" lang="en-US" sz="1200" u="none" cap="none" strike="noStrike">
                <a:solidFill>
                  <a:schemeClr val="dk1"/>
                </a:solidFill>
                <a:latin typeface="Arial"/>
                <a:ea typeface="Arial"/>
                <a:cs typeface="Arial"/>
                <a:sym typeface="Arial"/>
              </a:rPr>
              <a:t>.</a:t>
            </a:r>
            <a:endParaRPr/>
          </a:p>
        </p:txBody>
      </p:sp>
      <p:sp>
        <p:nvSpPr>
          <p:cNvPr id="1549" name="Google Shape;1549;p93"/>
          <p:cNvSpPr/>
          <p:nvPr/>
        </p:nvSpPr>
        <p:spPr>
          <a:xfrm>
            <a:off x="3636975" y="4914125"/>
            <a:ext cx="834000" cy="246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800" u="none" cap="none" strike="noStrike">
              <a:solidFill>
                <a:schemeClr val="dk1"/>
              </a:solidFill>
              <a:latin typeface="Arial"/>
              <a:ea typeface="Arial"/>
              <a:cs typeface="Arial"/>
              <a:sym typeface="Arial"/>
            </a:endParaRPr>
          </a:p>
        </p:txBody>
      </p:sp>
      <p:sp>
        <p:nvSpPr>
          <p:cNvPr id="1550" name="Google Shape;1550;p93"/>
          <p:cNvSpPr/>
          <p:nvPr/>
        </p:nvSpPr>
        <p:spPr>
          <a:xfrm>
            <a:off x="7437438" y="4914088"/>
            <a:ext cx="411300" cy="2460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12700" lIns="25400" spcFirstLastPara="1" rIns="25400" wrap="square" tIns="12700">
            <a:noAutofit/>
          </a:bodyPr>
          <a:lstStyle/>
          <a:p>
            <a:pPr indent="0" lvl="0" marL="0" marR="0" rtl="0" algn="ctr">
              <a:spcBef>
                <a:spcPts val="0"/>
              </a:spcBef>
              <a:spcAft>
                <a:spcPts val="0"/>
              </a:spcAft>
              <a:buNone/>
            </a:pPr>
            <a:r>
              <a:rPr b="0" i="0" lang="en-US" sz="1200" u="none" cap="none" strike="noStrike">
                <a:solidFill>
                  <a:schemeClr val="dk1"/>
                </a:solidFill>
                <a:latin typeface="Arial"/>
                <a:ea typeface="Arial"/>
                <a:cs typeface="Arial"/>
                <a:sym typeface="Arial"/>
              </a:rPr>
              <a:t>Abb.</a:t>
            </a:r>
            <a:endParaRPr/>
          </a:p>
        </p:txBody>
      </p:sp>
      <p:sp>
        <p:nvSpPr>
          <p:cNvPr id="1551" name="Google Shape;1551;p93"/>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552" name="Google Shape;1552;p93"/>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553" name="Google Shape;1553;p93"/>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Hornhautbefunde</a:t>
            </a:r>
            <a:endParaRPr/>
          </a:p>
        </p:txBody>
      </p:sp>
      <p:sp>
        <p:nvSpPr>
          <p:cNvPr id="1554" name="Google Shape;1554;p93"/>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555" name="Google Shape;1555;p93"/>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556" name="Google Shape;1556;p9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57" name="Google Shape;1557;p93"/>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558" name="Google Shape;1558;p93"/>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559" name="Google Shape;1559;p9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 name="Shape 241"/>
        <p:cNvGrpSpPr/>
        <p:nvPr/>
      </p:nvGrpSpPr>
      <p:grpSpPr>
        <a:xfrm>
          <a:off x="0" y="0"/>
          <a:ext cx="0" cy="0"/>
          <a:chOff x="0" y="0"/>
          <a:chExt cx="0" cy="0"/>
        </a:xfrm>
      </p:grpSpPr>
      <p:sp>
        <p:nvSpPr>
          <p:cNvPr id="242" name="Google Shape;242;p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243" name="Google Shape;243;p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Arial"/>
              <a:ea typeface="Arial"/>
              <a:cs typeface="Arial"/>
              <a:sym typeface="Arial"/>
            </a:endParaRPr>
          </a:p>
        </p:txBody>
      </p:sp>
      <p:sp>
        <p:nvSpPr>
          <p:cNvPr id="244" name="Google Shape;244;p9"/>
          <p:cNvSpPr txBox="1"/>
          <p:nvPr/>
        </p:nvSpPr>
        <p:spPr>
          <a:xfrm>
            <a:off x="1828800" y="2317750"/>
            <a:ext cx="5943600" cy="7644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Wichtig! Beachten Sie, dass das </a:t>
            </a:r>
            <a:r>
              <a:rPr lang="en-US" sz="1200">
                <a:solidFill>
                  <a:srgbClr val="BFBFBF"/>
                </a:solidFill>
              </a:rPr>
              <a:t>Glaukom im Kindes- und Säuglingsalter</a:t>
            </a:r>
            <a:r>
              <a:rPr b="0" i="0" lang="en-US" sz="1200" u="none" cap="none" strike="noStrike">
                <a:solidFill>
                  <a:srgbClr val="BFBFBF"/>
                </a:solidFill>
                <a:latin typeface="Arial"/>
                <a:ea typeface="Arial"/>
                <a:cs typeface="Arial"/>
                <a:sym typeface="Arial"/>
              </a:rPr>
              <a:t>nicht einfach eine</a:t>
            </a:r>
            <a:r>
              <a:rPr lang="en-US" sz="1200">
                <a:solidFill>
                  <a:srgbClr val="BFBFBF"/>
                </a:solidFill>
              </a:rPr>
              <a:t> </a:t>
            </a:r>
            <a:r>
              <a:rPr b="0" i="0" lang="en-US" sz="1200" u="none" cap="none" strike="noStrike">
                <a:solidFill>
                  <a:srgbClr val="BFBFBF"/>
                </a:solidFill>
                <a:latin typeface="Arial"/>
                <a:ea typeface="Arial"/>
                <a:cs typeface="Arial"/>
                <a:sym typeface="Arial"/>
              </a:rPr>
              <a:t>Optikusneuropathie wie das Glaukom bei Erwachsenen ist, sondern eine </a:t>
            </a:r>
            <a:r>
              <a:rPr b="1" i="1" lang="en-US" sz="1200" u="none" cap="none" strike="noStrike">
                <a:solidFill>
                  <a:srgbClr val="0000FF"/>
                </a:solidFill>
                <a:latin typeface="Arial"/>
                <a:ea typeface="Arial"/>
                <a:cs typeface="Arial"/>
                <a:sym typeface="Arial"/>
              </a:rPr>
              <a:t>panokuläre Erkrankung </a:t>
            </a:r>
            <a:r>
              <a:rPr b="0" i="0" lang="en-US" sz="1200" u="none" cap="none" strike="noStrike">
                <a:solidFill>
                  <a:srgbClr val="BFBFBF"/>
                </a:solidFill>
                <a:latin typeface="Arial"/>
                <a:ea typeface="Arial"/>
                <a:cs typeface="Arial"/>
                <a:sym typeface="Arial"/>
              </a:rPr>
              <a:t>(insbesondere wenn es um das Glaukom bei jüngeren Kindern geht)</a:t>
            </a:r>
            <a:endParaRPr/>
          </a:p>
        </p:txBody>
      </p:sp>
      <p:sp>
        <p:nvSpPr>
          <p:cNvPr id="245" name="Google Shape;245;p9"/>
          <p:cNvSpPr txBox="1"/>
          <p:nvPr/>
        </p:nvSpPr>
        <p:spPr>
          <a:xfrm>
            <a:off x="1638300" y="3532188"/>
            <a:ext cx="5867400" cy="949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bedeutet es, wenn man sagt, dass das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„panokular“ ist?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Es bedeutet, dass sich seine Auswirkungen auf das Auge im Gegensatz zum Glaukom bei Erwachsenen nicht auf eine Schädigung des Sehnervs und dessen Symptome beschränken</a:t>
            </a:r>
            <a:endParaRPr/>
          </a:p>
        </p:txBody>
      </p:sp>
      <p:sp>
        <p:nvSpPr>
          <p:cNvPr id="246" name="Google Shape;246;p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247" name="Google Shape;247;p9"/>
          <p:cNvSpPr txBox="1"/>
          <p:nvPr/>
        </p:nvSpPr>
        <p:spPr>
          <a:xfrm>
            <a:off x="2930600" y="1098993"/>
            <a:ext cx="31698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chemeClr val="dk1"/>
                </a:solidFill>
              </a:rPr>
              <a:t>Childhood Glaucoma Research Network</a:t>
            </a:r>
            <a:endParaRPr sz="1200">
              <a:solidFill>
                <a:schemeClr val="dk1"/>
              </a:solidFill>
            </a:endParaRPr>
          </a:p>
        </p:txBody>
      </p:sp>
      <p:sp>
        <p:nvSpPr>
          <p:cNvPr id="248" name="Google Shape;248;p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Das </a:t>
            </a:r>
            <a:endParaRPr/>
          </a:p>
        </p:txBody>
      </p:sp>
      <p:sp>
        <p:nvSpPr>
          <p:cNvPr id="249" name="Google Shape;249;p9"/>
          <p:cNvSpPr txBox="1"/>
          <p:nvPr/>
        </p:nvSpPr>
        <p:spPr>
          <a:xfrm>
            <a:off x="2574925" y="1354138"/>
            <a:ext cx="55785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definiert das </a:t>
            </a:r>
            <a:r>
              <a:rPr lang="en-US" sz="1200">
                <a:solidFill>
                  <a:schemeClr val="dk1"/>
                </a:solidFill>
              </a:rPr>
              <a:t>Glaukom im Kindes- und Säuglingsalter</a:t>
            </a:r>
            <a:r>
              <a:rPr b="0" i="0" lang="en-US" sz="1200" u="none" cap="none" strike="noStrike">
                <a:solidFill>
                  <a:schemeClr val="dk1"/>
                </a:solidFill>
                <a:latin typeface="Arial"/>
                <a:ea typeface="Arial"/>
                <a:cs typeface="Arial"/>
                <a:sym typeface="Arial"/>
              </a:rPr>
              <a:t> als „durch den Augeninnendruck verursachte Schädigung des Auges“.</a:t>
            </a:r>
            <a:endParaRPr/>
          </a:p>
        </p:txBody>
      </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3" name="Shape 1563"/>
        <p:cNvGrpSpPr/>
        <p:nvPr/>
      </p:nvGrpSpPr>
      <p:grpSpPr>
        <a:xfrm>
          <a:off x="0" y="0"/>
          <a:ext cx="0" cy="0"/>
          <a:chOff x="0" y="0"/>
          <a:chExt cx="0" cy="0"/>
        </a:xfrm>
      </p:grpSpPr>
      <p:sp>
        <p:nvSpPr>
          <p:cNvPr id="1564" name="Google Shape;1564;p94"/>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565" name="Google Shape;1565;p94"/>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66" name="Google Shape;1566;p94"/>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Relevante Befunde am Sehnerv betreffen entweder eine fokale Verdünnung des Sehnervenrandes oder Anomalien </a:t>
            </a:r>
            <a:r>
              <a:rPr lang="en-US" sz="1200">
                <a:solidFill>
                  <a:schemeClr val="dk1"/>
                </a:solidFill>
              </a:rPr>
              <a:t>der CDR</a:t>
            </a:r>
            <a:r>
              <a:rPr b="0" i="0" lang="en-US" sz="1200" u="none" cap="none" strike="noStrike">
                <a:solidFill>
                  <a:schemeClr val="dk1"/>
                </a:solidFill>
                <a:latin typeface="Arial"/>
                <a:ea typeface="Arial"/>
                <a:cs typeface="Arial"/>
                <a:sym typeface="Arial"/>
              </a:rPr>
              <a:t>.</a:t>
            </a:r>
            <a:endParaRPr/>
          </a:p>
        </p:txBody>
      </p:sp>
      <p:sp>
        <p:nvSpPr>
          <p:cNvPr id="1567" name="Google Shape;1567;p94"/>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568" name="Google Shape;1568;p94"/>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569" name="Google Shape;1569;p94"/>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Hornhautbefunde</a:t>
            </a:r>
            <a:endParaRPr/>
          </a:p>
        </p:txBody>
      </p:sp>
      <p:sp>
        <p:nvSpPr>
          <p:cNvPr id="1570" name="Google Shape;1570;p94"/>
          <p:cNvSpPr txBox="1"/>
          <p:nvPr/>
        </p:nvSpPr>
        <p:spPr>
          <a:xfrm>
            <a:off x="762000" y="3249613"/>
            <a:ext cx="2595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t>
            </a:r>
            <a:r>
              <a:rPr b="1" lang="en-US" sz="1200">
                <a:solidFill>
                  <a:srgbClr val="BFBFBF"/>
                </a:solidFill>
              </a:rPr>
              <a:t>Achsenlänge</a:t>
            </a:r>
            <a:endParaRPr/>
          </a:p>
        </p:txBody>
      </p:sp>
      <p:sp>
        <p:nvSpPr>
          <p:cNvPr id="1571" name="Google Shape;1571;p94"/>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572" name="Google Shape;1572;p94"/>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73" name="Google Shape;1573;p94"/>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574" name="Google Shape;1574;p94"/>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575" name="Google Shape;1575;p94"/>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9" name="Shape 1579"/>
        <p:cNvGrpSpPr/>
        <p:nvPr/>
      </p:nvGrpSpPr>
      <p:grpSpPr>
        <a:xfrm>
          <a:off x="0" y="0"/>
          <a:ext cx="0" cy="0"/>
          <a:chOff x="0" y="0"/>
          <a:chExt cx="0" cy="0"/>
        </a:xfrm>
      </p:grpSpPr>
      <p:sp>
        <p:nvSpPr>
          <p:cNvPr id="1580" name="Google Shape;1580;p95"/>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581" name="Google Shape;1581;p95"/>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582" name="Google Shape;1582;p95"/>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a:t>
            </a:r>
            <a:r>
              <a:rPr b="1" i="1" lang="en-US" sz="1200" u="none" cap="none" strike="noStrike">
                <a:solidFill>
                  <a:schemeClr val="dk1"/>
                </a:solidFill>
                <a:latin typeface="Arial"/>
                <a:ea typeface="Arial"/>
                <a:cs typeface="Arial"/>
                <a:sym typeface="Arial"/>
              </a:rPr>
              <a:t>?</a:t>
            </a:r>
            <a:endParaRPr/>
          </a:p>
        </p:txBody>
      </p:sp>
      <p:sp>
        <p:nvSpPr>
          <p:cNvPr id="1583" name="Google Shape;1583;p95"/>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584" name="Google Shape;1584;p95"/>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585" name="Google Shape;1585;p95"/>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586" name="Google Shape;1586;p95"/>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587" name="Google Shape;1587;p95"/>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588" name="Google Shape;1588;p95"/>
          <p:cNvSpPr txBox="1"/>
          <p:nvPr/>
        </p:nvSpPr>
        <p:spPr>
          <a:xfrm>
            <a:off x="3636963" y="4686300"/>
            <a:ext cx="4741862"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des </a:t>
            </a:r>
            <a:r>
              <a:rPr b="1" i="0" lang="en-US" sz="1200" u="none" cap="none" strike="noStrike">
                <a:solidFill>
                  <a:schemeClr val="dk1"/>
                </a:solidFill>
                <a:latin typeface="Arial"/>
                <a:ea typeface="Arial"/>
                <a:cs typeface="Arial"/>
                <a:sym typeface="Arial"/>
              </a:rPr>
              <a:t>Sehnervenkopfes</a:t>
            </a:r>
            <a:r>
              <a:rPr b="0" i="0" lang="en-US" sz="1200" u="none" cap="none" strike="noStrike">
                <a:solidFill>
                  <a:srgbClr val="BFBFBF"/>
                </a:solidFill>
                <a:latin typeface="Arial"/>
                <a:ea typeface="Arial"/>
                <a:cs typeface="Arial"/>
                <a:sym typeface="Arial"/>
              </a:rPr>
              <a:t>.</a:t>
            </a:r>
            <a:endParaRPr/>
          </a:p>
        </p:txBody>
      </p:sp>
      <p:sp>
        <p:nvSpPr>
          <p:cNvPr id="1589" name="Google Shape;1589;p95"/>
          <p:cNvSpPr/>
          <p:nvPr/>
        </p:nvSpPr>
        <p:spPr>
          <a:xfrm>
            <a:off x="3419400" y="5019600"/>
            <a:ext cx="1859400" cy="5799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590" name="Google Shape;1590;p95"/>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591" name="Google Shape;1591;p95"/>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592" name="Google Shape;1592;p95"/>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593" name="Google Shape;1593;p95"/>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7" name="Shape 1597"/>
        <p:cNvGrpSpPr/>
        <p:nvPr/>
      </p:nvGrpSpPr>
      <p:grpSpPr>
        <a:xfrm>
          <a:off x="0" y="0"/>
          <a:ext cx="0" cy="0"/>
          <a:chOff x="0" y="0"/>
          <a:chExt cx="0" cy="0"/>
        </a:xfrm>
      </p:grpSpPr>
      <p:sp>
        <p:nvSpPr>
          <p:cNvPr id="1598" name="Google Shape;1598;p96"/>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599" name="Google Shape;1599;p96"/>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00" name="Google Shape;1600;p96"/>
          <p:cNvSpPr txBox="1"/>
          <p:nvPr/>
        </p:nvSpPr>
        <p:spPr>
          <a:xfrm>
            <a:off x="3502025" y="3532188"/>
            <a:ext cx="4876800" cy="11340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--Erhöhte </a:t>
            </a:r>
            <a:r>
              <a:rPr b="0" i="0"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1"/>
                  </a:ext>
                </a:extLst>
              </a:rPr>
              <a:t>CDR</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--Zunehmende CDR im Laufe der Zeit</a:t>
            </a:r>
            <a:endParaRPr/>
          </a:p>
        </p:txBody>
      </p:sp>
      <p:sp>
        <p:nvSpPr>
          <p:cNvPr id="1601" name="Google Shape;1601;p96"/>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602" name="Google Shape;1602;p96"/>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603" name="Google Shape;1603;p96"/>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604" name="Google Shape;1604;p96"/>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605" name="Google Shape;1605;p96"/>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606" name="Google Shape;1606;p96"/>
          <p:cNvSpPr txBox="1"/>
          <p:nvPr/>
        </p:nvSpPr>
        <p:spPr>
          <a:xfrm>
            <a:off x="3636963" y="4686300"/>
            <a:ext cx="4741862" cy="5842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des </a:t>
            </a:r>
            <a:r>
              <a:rPr b="1" i="0" lang="en-US" sz="1200" u="none" cap="none" strike="noStrike">
                <a:solidFill>
                  <a:schemeClr val="dk1"/>
                </a:solidFill>
                <a:latin typeface="Arial"/>
                <a:ea typeface="Arial"/>
                <a:cs typeface="Arial"/>
                <a:sym typeface="Arial"/>
              </a:rPr>
              <a:t>Sehnervenkopfes</a:t>
            </a:r>
            <a:r>
              <a:rPr b="0" i="0" lang="en-US" sz="1200" u="none" cap="none" strike="noStrike">
                <a:solidFill>
                  <a:srgbClr val="BFBFBF"/>
                </a:solidFill>
                <a:latin typeface="Arial"/>
                <a:ea typeface="Arial"/>
                <a:cs typeface="Arial"/>
                <a:sym typeface="Arial"/>
              </a:rPr>
              <a:t>.</a:t>
            </a:r>
            <a:endParaRPr/>
          </a:p>
        </p:txBody>
      </p:sp>
      <p:sp>
        <p:nvSpPr>
          <p:cNvPr id="1607" name="Google Shape;1607;p96"/>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08" name="Google Shape;1608;p96"/>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609" name="Google Shape;1609;p96"/>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610" name="Google Shape;1610;p96"/>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4" name="Shape 1614"/>
        <p:cNvGrpSpPr/>
        <p:nvPr/>
      </p:nvGrpSpPr>
      <p:grpSpPr>
        <a:xfrm>
          <a:off x="0" y="0"/>
          <a:ext cx="0" cy="0"/>
          <a:chOff x="0" y="0"/>
          <a:chExt cx="0" cy="0"/>
        </a:xfrm>
      </p:grpSpPr>
      <p:sp>
        <p:nvSpPr>
          <p:cNvPr id="1615" name="Google Shape;1615;p97"/>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616" name="Google Shape;1616;p97"/>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17" name="Google Shape;1617;p97"/>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--Erhöhtes CDR</a:t>
            </a:r>
            <a:endParaRPr b="1"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618" name="Google Shape;1618;p97"/>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619" name="Google Shape;1619;p97"/>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620" name="Google Shape;1620;p97"/>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621" name="Google Shape;1621;p97"/>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622" name="Google Shape;1622;p97"/>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623" name="Google Shape;1623;p97"/>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624" name="Google Shape;1624;p97"/>
          <p:cNvSpPr txBox="1"/>
          <p:nvPr/>
        </p:nvSpPr>
        <p:spPr>
          <a:xfrm>
            <a:off x="5205413" y="3854450"/>
            <a:ext cx="2991000" cy="579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a:t>
            </a:r>
            <a:r>
              <a:rPr i="1" lang="en-US" sz="1200">
                <a:solidFill>
                  <a:schemeClr val="dk1"/>
                </a:solidFill>
              </a:rPr>
              <a:t>die</a:t>
            </a:r>
            <a:r>
              <a:rPr b="0" i="1" lang="en-US" sz="1200" u="none" cap="none" strike="noStrike">
                <a:solidFill>
                  <a:schemeClr val="dk1"/>
                </a:solidFill>
                <a:latin typeface="Arial"/>
                <a:ea typeface="Arial"/>
                <a:cs typeface="Arial"/>
                <a:sym typeface="Arial"/>
              </a:rPr>
              <a:t> normale CDR bei einem </a:t>
            </a:r>
            <a:r>
              <a:rPr b="0" i="1" lang="en-US" sz="1200" u="none" cap="none" strike="noStrike">
                <a:solidFill>
                  <a:schemeClr val="dk1"/>
                </a:solidFill>
                <a:latin typeface="Arial"/>
                <a:ea typeface="Arial"/>
                <a:cs typeface="Arial"/>
                <a:sym typeface="Arial"/>
                <a:extLst>
                  <a:ext uri="http://customooxmlschemas.google.com/">
                    <go:slidesCustomData xmlns:go="http://customooxmlschemas.google.com/" textRoundtripDataId="12"/>
                  </a:ext>
                </a:extLst>
              </a:rPr>
              <a:t>Säugling</a:t>
            </a:r>
            <a:r>
              <a:rPr b="0" i="1" lang="en-US" sz="1200" u="none" cap="none" strike="noStrike">
                <a:solidFill>
                  <a:schemeClr val="dk1"/>
                </a:solidFill>
                <a:latin typeface="Arial"/>
                <a:ea typeface="Arial"/>
                <a:cs typeface="Arial"/>
                <a:sym typeface="Arial"/>
              </a:rPr>
              <a:t>?</a:t>
            </a:r>
            <a:endParaRPr/>
          </a:p>
          <a:p>
            <a:pPr indent="0" lvl="0" marL="0" marR="0" rtl="0" algn="l">
              <a:spcBef>
                <a:spcPts val="0"/>
              </a:spcBef>
              <a:spcAft>
                <a:spcPts val="0"/>
              </a:spcAft>
              <a:buNone/>
            </a:pPr>
            <a:r>
              <a:rPr b="0" i="0" lang="en-US" sz="1200" u="none" cap="none" strike="noStrike">
                <a:solidFill>
                  <a:schemeClr val="accent5"/>
                </a:solidFill>
                <a:latin typeface="Arial"/>
                <a:ea typeface="Arial"/>
                <a:cs typeface="Arial"/>
                <a:sym typeface="Arial"/>
              </a:rPr>
              <a:t>Nicht mehr als 0,3</a:t>
            </a:r>
            <a:endParaRPr/>
          </a:p>
        </p:txBody>
      </p:sp>
      <p:sp>
        <p:nvSpPr>
          <p:cNvPr id="1625" name="Google Shape;1625;p97"/>
          <p:cNvSpPr/>
          <p:nvPr/>
        </p:nvSpPr>
        <p:spPr>
          <a:xfrm>
            <a:off x="7256525" y="4843925"/>
            <a:ext cx="758700" cy="369900"/>
          </a:xfrm>
          <a:prstGeom prst="ellipse">
            <a:avLst/>
          </a:prstGeom>
          <a:noFill/>
          <a:ln cap="flat" cmpd="sng" w="25400">
            <a:solidFill>
              <a:schemeClr val="dk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626" name="Google Shape;1626;p97"/>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27" name="Google Shape;1627;p97"/>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628" name="Google Shape;1628;p97"/>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629" name="Google Shape;1629;p97"/>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3" name="Shape 1633"/>
        <p:cNvGrpSpPr/>
        <p:nvPr/>
      </p:nvGrpSpPr>
      <p:grpSpPr>
        <a:xfrm>
          <a:off x="0" y="0"/>
          <a:ext cx="0" cy="0"/>
          <a:chOff x="0" y="0"/>
          <a:chExt cx="0" cy="0"/>
        </a:xfrm>
      </p:grpSpPr>
      <p:sp>
        <p:nvSpPr>
          <p:cNvPr id="1634" name="Google Shape;1634;p98"/>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635" name="Google Shape;1635;p98"/>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36" name="Google Shape;1636;p98"/>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--Erhöhtes CDR</a:t>
            </a:r>
            <a:endParaRPr b="1"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637" name="Google Shape;1637;p98"/>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638" name="Google Shape;1638;p98"/>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639" name="Google Shape;1639;p98"/>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640" name="Google Shape;1640;p98"/>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641" name="Google Shape;1641;p98"/>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642" name="Google Shape;1642;p98"/>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643" name="Google Shape;1643;p98"/>
          <p:cNvSpPr txBox="1"/>
          <p:nvPr/>
        </p:nvSpPr>
        <p:spPr>
          <a:xfrm>
            <a:off x="5205413" y="3854450"/>
            <a:ext cx="2991000" cy="579900"/>
          </a:xfrm>
          <a:prstGeom prst="rect">
            <a:avLst/>
          </a:prstGeom>
          <a:solidFill>
            <a:schemeClr val="accent5"/>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Was ist </a:t>
            </a:r>
            <a:r>
              <a:rPr i="1" lang="en-US" sz="1200">
                <a:solidFill>
                  <a:schemeClr val="dk1"/>
                </a:solidFill>
              </a:rPr>
              <a:t>die </a:t>
            </a:r>
            <a:r>
              <a:rPr b="0" i="1" lang="en-US" sz="1200" u="none" cap="none" strike="noStrike">
                <a:solidFill>
                  <a:schemeClr val="dk1"/>
                </a:solidFill>
                <a:latin typeface="Arial"/>
                <a:ea typeface="Arial"/>
                <a:cs typeface="Arial"/>
                <a:sym typeface="Arial"/>
              </a:rPr>
              <a:t>normale CDR bei einem Säugling?</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Nicht mehr als 0,3</a:t>
            </a:r>
            <a:endParaRPr/>
          </a:p>
        </p:txBody>
      </p:sp>
      <p:sp>
        <p:nvSpPr>
          <p:cNvPr id="1644" name="Google Shape;1644;p98"/>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45" name="Google Shape;1645;p98"/>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646" name="Google Shape;1646;p98"/>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647" name="Google Shape;1647;p98"/>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1" name="Shape 1651"/>
        <p:cNvGrpSpPr/>
        <p:nvPr/>
      </p:nvGrpSpPr>
      <p:grpSpPr>
        <a:xfrm>
          <a:off x="0" y="0"/>
          <a:ext cx="0" cy="0"/>
          <a:chOff x="0" y="0"/>
          <a:chExt cx="0" cy="0"/>
        </a:xfrm>
      </p:grpSpPr>
      <p:sp>
        <p:nvSpPr>
          <p:cNvPr id="1652" name="Google Shape;1652;p99"/>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653" name="Google Shape;1653;p99"/>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54" name="Google Shape;1654;p99"/>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--CDR-Asymmetrie</a:t>
            </a:r>
            <a:endParaRPr b="1"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655" name="Google Shape;1655;p99"/>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656" name="Google Shape;1656;p99"/>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657" name="Google Shape;1657;p99"/>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658" name="Google Shape;1658;p99"/>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659" name="Google Shape;1659;p99"/>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660" name="Google Shape;1660;p99"/>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661" name="Google Shape;1661;p99"/>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groß muss die CDR-Asymmetrie sein, um als relevant zu gelten?</a:t>
            </a:r>
            <a:endParaRPr b="0" i="1" sz="1400" u="none" cap="none" strike="noStrike">
              <a:solidFill>
                <a:srgbClr val="FFFF84"/>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FF84"/>
                </a:solidFill>
                <a:latin typeface="Arial"/>
                <a:ea typeface="Arial"/>
                <a:cs typeface="Arial"/>
                <a:sym typeface="Arial"/>
              </a:rPr>
              <a:t>Mindestens 0,2</a:t>
            </a:r>
            <a:endParaRPr/>
          </a:p>
        </p:txBody>
      </p:sp>
      <p:sp>
        <p:nvSpPr>
          <p:cNvPr id="1662" name="Google Shape;1662;p99"/>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63" name="Google Shape;1663;p99"/>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664" name="Google Shape;1664;p99"/>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665" name="Google Shape;1665;p99"/>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9" name="Shape 1669"/>
        <p:cNvGrpSpPr/>
        <p:nvPr/>
      </p:nvGrpSpPr>
      <p:grpSpPr>
        <a:xfrm>
          <a:off x="0" y="0"/>
          <a:ext cx="0" cy="0"/>
          <a:chOff x="0" y="0"/>
          <a:chExt cx="0" cy="0"/>
        </a:xfrm>
      </p:grpSpPr>
      <p:sp>
        <p:nvSpPr>
          <p:cNvPr id="1670" name="Google Shape;1670;p100"/>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671" name="Google Shape;1671;p100"/>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72" name="Google Shape;1672;p100"/>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--CDR-Asymmetrie</a:t>
            </a:r>
            <a:endParaRPr b="1" i="0" sz="1400" u="none" cap="none" strike="noStrike">
              <a:solidFill>
                <a:srgbClr val="BFBFB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673" name="Google Shape;1673;p100"/>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674" name="Google Shape;1674;p100"/>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675" name="Google Shape;1675;p100"/>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676" name="Google Shape;1676;p100"/>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677" name="Google Shape;1677;p100"/>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678" name="Google Shape;1678;p100"/>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679" name="Google Shape;1679;p100"/>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chemeClr val="dk1"/>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chemeClr val="dk1"/>
                </a:solidFill>
                <a:latin typeface="Arial"/>
                <a:ea typeface="Arial"/>
                <a:cs typeface="Arial"/>
                <a:sym typeface="Arial"/>
              </a:rPr>
              <a:t>Mindestens 0,2</a:t>
            </a:r>
            <a:endParaRPr/>
          </a:p>
        </p:txBody>
      </p:sp>
      <p:sp>
        <p:nvSpPr>
          <p:cNvPr id="1680" name="Google Shape;1680;p100"/>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681" name="Google Shape;1681;p100"/>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682" name="Google Shape;1682;p100"/>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683" name="Google Shape;1683;p100"/>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7" name="Shape 1687"/>
        <p:cNvGrpSpPr/>
        <p:nvPr/>
      </p:nvGrpSpPr>
      <p:grpSpPr>
        <a:xfrm>
          <a:off x="0" y="0"/>
          <a:ext cx="0" cy="0"/>
          <a:chOff x="0" y="0"/>
          <a:chExt cx="0" cy="0"/>
        </a:xfrm>
      </p:grpSpPr>
      <p:sp>
        <p:nvSpPr>
          <p:cNvPr id="1688" name="Google Shape;1688;p101"/>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689" name="Google Shape;1689;p101"/>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690" name="Google Shape;1690;p101"/>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691" name="Google Shape;1691;p101"/>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692" name="Google Shape;1692;p101"/>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693" name="Google Shape;1693;p101"/>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694" name="Google Shape;1694;p101"/>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695" name="Google Shape;1695;p101"/>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696" name="Google Shape;1696;p101"/>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697" name="Google Shape;1697;p101"/>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Mindestens 0,2</a:t>
            </a:r>
            <a:endParaRPr/>
          </a:p>
        </p:txBody>
      </p:sp>
      <p:sp>
        <p:nvSpPr>
          <p:cNvPr id="1698" name="Google Shape;1698;p101"/>
          <p:cNvSpPr txBox="1"/>
          <p:nvPr/>
        </p:nvSpPr>
        <p:spPr>
          <a:xfrm>
            <a:off x="688975" y="2628900"/>
            <a:ext cx="7080300" cy="17187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Beim Glaukom bei Erwachsenen tritt der Axonverlust tendenziell an den Polen des Sehnervenkopfes auf; daher konzentrieren wir uns bei der Beurteilung in der Regel auf </a:t>
            </a:r>
            <a:r>
              <a:rPr i="1" lang="en-US" sz="1200">
                <a:solidFill>
                  <a:srgbClr val="0000FF"/>
                </a:solidFill>
              </a:rPr>
              <a:t>die vertikale CDR</a:t>
            </a:r>
            <a:r>
              <a:rPr b="0" i="1" lang="en-US" sz="1200" u="none" cap="none" strike="noStrike">
                <a:solidFill>
                  <a:srgbClr val="0000FF"/>
                </a:solidFill>
                <a:latin typeface="Arial"/>
                <a:ea typeface="Arial"/>
                <a:cs typeface="Arial"/>
                <a:sym typeface="Arial"/>
              </a:rPr>
              <a:t>. </a:t>
            </a:r>
            <a:r>
              <a:rPr b="0" i="1" lang="en-US" sz="1200" u="none" cap="none" strike="noStrike">
                <a:solidFill>
                  <a:srgbClr val="FFCCFF"/>
                </a:solidFill>
                <a:latin typeface="Arial"/>
                <a:ea typeface="Arial"/>
                <a:cs typeface="Arial"/>
                <a:sym typeface="Arial"/>
              </a:rPr>
              <a:t>Sollten wir bei der Beurteilung des </a:t>
            </a:r>
            <a:r>
              <a:rPr i="1" lang="en-US" sz="1200">
                <a:solidFill>
                  <a:srgbClr val="FFCCFF"/>
                </a:solidFill>
              </a:rPr>
              <a:t>Glaukom im Kindes- und Säuglingsalter</a:t>
            </a:r>
            <a:r>
              <a:rPr b="0" i="1" lang="en-US" sz="1200" u="none" cap="none" strike="noStrike">
                <a:solidFill>
                  <a:srgbClr val="FFCCFF"/>
                </a:solidFill>
                <a:latin typeface="Arial"/>
                <a:ea typeface="Arial"/>
                <a:cs typeface="Arial"/>
                <a:sym typeface="Arial"/>
              </a:rPr>
              <a:t>s ebenso vorgehen?</a:t>
            </a:r>
            <a:endParaRPr/>
          </a:p>
          <a:p>
            <a:pPr indent="0" lvl="0" marL="0" marR="0" rtl="0" algn="l">
              <a:spcBef>
                <a:spcPts val="0"/>
              </a:spcBef>
              <a:spcAft>
                <a:spcPts val="0"/>
              </a:spcAft>
              <a:buNone/>
            </a:pPr>
            <a:r>
              <a:rPr b="0" i="0" lang="en-US" sz="1200" u="none" cap="none" strike="noStrike">
                <a:solidFill>
                  <a:srgbClr val="FFCCFF"/>
                </a:solidFill>
                <a:latin typeface="Arial"/>
                <a:ea typeface="Arial"/>
                <a:cs typeface="Arial"/>
                <a:sym typeface="Arial"/>
              </a:rPr>
              <a:t>Man könnte meinen, aber nein. Bei Kindern ist die Exkavation viel allgemeiner und diffuser als bei Erwachsenen. Legen Sie daher bei Kindern keinen übermäßigen Wert auf </a:t>
            </a:r>
            <a:r>
              <a:rPr lang="en-US" sz="1200">
                <a:solidFill>
                  <a:srgbClr val="FFCCFF"/>
                </a:solidFill>
              </a:rPr>
              <a:t>die vertikale CDR</a:t>
            </a:r>
            <a:r>
              <a:rPr b="0" i="0" lang="en-US" sz="1200" u="none" cap="none" strike="noStrike">
                <a:solidFill>
                  <a:srgbClr val="FFCCFF"/>
                </a:solidFill>
                <a:latin typeface="Arial"/>
                <a:ea typeface="Arial"/>
                <a:cs typeface="Arial"/>
                <a:sym typeface="Arial"/>
              </a:rPr>
              <a:t>.</a:t>
            </a:r>
            <a:endParaRPr/>
          </a:p>
          <a:p>
            <a:pPr indent="0" lvl="0" marL="0" marR="0" rtl="0" algn="l">
              <a:spcBef>
                <a:spcPts val="0"/>
              </a:spcBef>
              <a:spcAft>
                <a:spcPts val="0"/>
              </a:spcAft>
              <a:buNone/>
            </a:pPr>
            <a:r>
              <a:t/>
            </a:r>
            <a:endParaRPr b="0" i="0" sz="1400" u="none" cap="none" strike="noStrike">
              <a:solidFill>
                <a:srgbClr val="FFCC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CCFF"/>
                </a:solidFill>
                <a:latin typeface="Arial"/>
                <a:ea typeface="Arial"/>
                <a:cs typeface="Arial"/>
                <a:sym typeface="Arial"/>
              </a:rPr>
              <a:t>Warum ist die Exkavation bei Kindern diffuser?</a:t>
            </a:r>
            <a:endParaRPr/>
          </a:p>
          <a:p>
            <a:pPr indent="0" lvl="0" marL="0" marR="0" rtl="0" algn="l">
              <a:spcBef>
                <a:spcPts val="0"/>
              </a:spcBef>
              <a:spcAft>
                <a:spcPts val="0"/>
              </a:spcAft>
              <a:buNone/>
            </a:pPr>
            <a:r>
              <a:rPr b="0" i="0" lang="en-US" sz="1200" u="none" cap="none" strike="noStrike">
                <a:solidFill>
                  <a:srgbClr val="FFCCFF"/>
                </a:solidFill>
                <a:latin typeface="Arial"/>
                <a:ea typeface="Arial"/>
                <a:cs typeface="Arial"/>
                <a:sym typeface="Arial"/>
              </a:rPr>
              <a:t>Weil die Dehnbarkeit der unreifen Sklera dazu führt, dass sich die Lamina cribrosa „nach hinten wölbt“, wodurch sich ihr Durchmesser und folglich die Größe der </a:t>
            </a:r>
            <a:r>
              <a:rPr lang="en-US" sz="1200">
                <a:solidFill>
                  <a:srgbClr val="FFCCFF"/>
                </a:solidFill>
              </a:rPr>
              <a:t>Exkavation zunimmt</a:t>
            </a:r>
            <a:r>
              <a:rPr b="0" i="0" lang="en-US" sz="1200" u="none" cap="none" strike="noStrike">
                <a:solidFill>
                  <a:srgbClr val="FFCCFF"/>
                </a:solidFill>
                <a:latin typeface="Arial"/>
                <a:ea typeface="Arial"/>
                <a:cs typeface="Arial"/>
                <a:sym typeface="Arial"/>
              </a:rPr>
              <a:t>.</a:t>
            </a:r>
            <a:endParaRPr/>
          </a:p>
        </p:txBody>
      </p:sp>
      <p:sp>
        <p:nvSpPr>
          <p:cNvPr id="1699" name="Google Shape;1699;p101"/>
          <p:cNvSpPr/>
          <p:nvPr/>
        </p:nvSpPr>
        <p:spPr>
          <a:xfrm flipH="1" rot="10800000">
            <a:off x="5600700" y="2502575"/>
            <a:ext cx="403500" cy="3057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700" name="Google Shape;1700;p101"/>
          <p:cNvSpPr/>
          <p:nvPr/>
        </p:nvSpPr>
        <p:spPr>
          <a:xfrm>
            <a:off x="5338552" y="2808275"/>
            <a:ext cx="821700" cy="210300"/>
          </a:xfrm>
          <a:prstGeom prst="rect">
            <a:avLst/>
          </a:prstGeom>
          <a:solidFill>
            <a:schemeClr val="accent1"/>
          </a:solidFill>
          <a:ln cap="flat" cmpd="sng" w="25400">
            <a:solidFill>
              <a:srgbClr val="565600"/>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Arial"/>
              <a:ea typeface="Arial"/>
              <a:cs typeface="Arial"/>
              <a:sym typeface="Arial"/>
            </a:endParaRPr>
          </a:p>
        </p:txBody>
      </p:sp>
      <p:sp>
        <p:nvSpPr>
          <p:cNvPr id="1701" name="Google Shape;1701;p101"/>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02" name="Google Shape;1702;p101"/>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703" name="Google Shape;1703;p101"/>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704" name="Google Shape;1704;p101"/>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8" name="Shape 1708"/>
        <p:cNvGrpSpPr/>
        <p:nvPr/>
      </p:nvGrpSpPr>
      <p:grpSpPr>
        <a:xfrm>
          <a:off x="0" y="0"/>
          <a:ext cx="0" cy="0"/>
          <a:chOff x="0" y="0"/>
          <a:chExt cx="0" cy="0"/>
        </a:xfrm>
      </p:grpSpPr>
      <p:sp>
        <p:nvSpPr>
          <p:cNvPr id="1709" name="Google Shape;1709;p102"/>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710" name="Google Shape;1710;p102"/>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11" name="Google Shape;1711;p102"/>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712" name="Google Shape;1712;p102"/>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713" name="Google Shape;1713;p102"/>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714" name="Google Shape;1714;p102"/>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715" name="Google Shape;1715;p102"/>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716" name="Google Shape;1716;p102"/>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717" name="Google Shape;1717;p102"/>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718" name="Google Shape;1718;p102"/>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Mindestens 0,2</a:t>
            </a:r>
            <a:endParaRPr/>
          </a:p>
        </p:txBody>
      </p:sp>
      <p:sp>
        <p:nvSpPr>
          <p:cNvPr id="1719" name="Google Shape;1719;p102"/>
          <p:cNvSpPr txBox="1"/>
          <p:nvPr/>
        </p:nvSpPr>
        <p:spPr>
          <a:xfrm>
            <a:off x="688975" y="2628900"/>
            <a:ext cx="7080300" cy="17187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Beim Glaukom bei Erwachsenen tritt der Axonverlust tendenziell an den Polen des Sehnervenkopfes auf; daher konzentrieren wir uns bei der Beurteilung in der Regel auf </a:t>
            </a:r>
            <a:r>
              <a:rPr i="1" lang="en-US" sz="1200">
                <a:solidFill>
                  <a:srgbClr val="0000FF"/>
                </a:solidFill>
              </a:rPr>
              <a:t>die vertikale CDR</a:t>
            </a:r>
            <a:r>
              <a:rPr b="0" i="1" lang="en-US" sz="1200" u="none" cap="none" strike="noStrike">
                <a:solidFill>
                  <a:srgbClr val="0000FF"/>
                </a:solidFill>
                <a:latin typeface="Arial"/>
                <a:ea typeface="Arial"/>
                <a:cs typeface="Arial"/>
                <a:sym typeface="Arial"/>
              </a:rPr>
              <a:t>. </a:t>
            </a:r>
            <a:r>
              <a:rPr b="0" i="1" lang="en-US" sz="1200" u="none" cap="none" strike="noStrike">
                <a:solidFill>
                  <a:srgbClr val="FFCCFF"/>
                </a:solidFill>
                <a:latin typeface="Arial"/>
                <a:ea typeface="Arial"/>
                <a:cs typeface="Arial"/>
                <a:sym typeface="Arial"/>
              </a:rPr>
              <a:t>Sollten wir bei der Beurteilung des </a:t>
            </a:r>
            <a:r>
              <a:rPr i="1" lang="en-US" sz="1200">
                <a:solidFill>
                  <a:srgbClr val="FFCCFF"/>
                </a:solidFill>
              </a:rPr>
              <a:t>Glaukom im Kindes- und Säuglingsalter</a:t>
            </a:r>
            <a:r>
              <a:rPr b="0" i="1" lang="en-US" sz="1200" u="none" cap="none" strike="noStrike">
                <a:solidFill>
                  <a:srgbClr val="FFCCFF"/>
                </a:solidFill>
                <a:latin typeface="Arial"/>
                <a:ea typeface="Arial"/>
                <a:cs typeface="Arial"/>
                <a:sym typeface="Arial"/>
              </a:rPr>
              <a:t>s ebenso vorgehen?</a:t>
            </a:r>
            <a:endParaRPr/>
          </a:p>
          <a:p>
            <a:pPr indent="0" lvl="0" marL="0" marR="0" rtl="0" algn="l">
              <a:spcBef>
                <a:spcPts val="0"/>
              </a:spcBef>
              <a:spcAft>
                <a:spcPts val="0"/>
              </a:spcAft>
              <a:buNone/>
            </a:pPr>
            <a:r>
              <a:rPr b="0" i="0" lang="en-US" sz="1200" u="none" cap="none" strike="noStrike">
                <a:solidFill>
                  <a:srgbClr val="FFCCFF"/>
                </a:solidFill>
                <a:latin typeface="Arial"/>
                <a:ea typeface="Arial"/>
                <a:cs typeface="Arial"/>
                <a:sym typeface="Arial"/>
              </a:rPr>
              <a:t>Man könnte meinen, aber nein. Bei Kindern ist die Exkavation viel allgemeiner und diffuser als bei Erwachsenen. Legen Sie daher bei Kindern keinen übermäßigen Wert auf </a:t>
            </a:r>
            <a:r>
              <a:rPr lang="en-US" sz="1200">
                <a:solidFill>
                  <a:srgbClr val="FFCCFF"/>
                </a:solidFill>
              </a:rPr>
              <a:t>die vertikale CDR</a:t>
            </a:r>
            <a:r>
              <a:rPr b="0" i="0" lang="en-US" sz="1200" u="none" cap="none" strike="noStrike">
                <a:solidFill>
                  <a:srgbClr val="FFCCFF"/>
                </a:solidFill>
                <a:latin typeface="Arial"/>
                <a:ea typeface="Arial"/>
                <a:cs typeface="Arial"/>
                <a:sym typeface="Arial"/>
              </a:rPr>
              <a:t>.</a:t>
            </a:r>
            <a:endParaRPr/>
          </a:p>
          <a:p>
            <a:pPr indent="0" lvl="0" marL="0" marR="0" rtl="0" algn="l">
              <a:spcBef>
                <a:spcPts val="0"/>
              </a:spcBef>
              <a:spcAft>
                <a:spcPts val="0"/>
              </a:spcAft>
              <a:buNone/>
            </a:pPr>
            <a:r>
              <a:t/>
            </a:r>
            <a:endParaRPr b="0" i="0" sz="1400" u="none" cap="none" strike="noStrike">
              <a:solidFill>
                <a:srgbClr val="FFCC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CCFF"/>
                </a:solidFill>
                <a:latin typeface="Arial"/>
                <a:ea typeface="Arial"/>
                <a:cs typeface="Arial"/>
                <a:sym typeface="Arial"/>
              </a:rPr>
              <a:t>Warum ist die Exkavation bei Kindern diffuser?</a:t>
            </a:r>
            <a:endParaRPr/>
          </a:p>
          <a:p>
            <a:pPr indent="0" lvl="0" marL="0" marR="0" rtl="0" algn="l">
              <a:spcBef>
                <a:spcPts val="0"/>
              </a:spcBef>
              <a:spcAft>
                <a:spcPts val="0"/>
              </a:spcAft>
              <a:buNone/>
            </a:pPr>
            <a:r>
              <a:rPr b="0" i="0" lang="en-US" sz="1200" u="none" cap="none" strike="noStrike">
                <a:solidFill>
                  <a:srgbClr val="FFCCFF"/>
                </a:solidFill>
                <a:latin typeface="Arial"/>
                <a:ea typeface="Arial"/>
                <a:cs typeface="Arial"/>
                <a:sym typeface="Arial"/>
              </a:rPr>
              <a:t>Weil die Dehnbarkeit der unreifen Sklera dazu führt, dass sich die Lamina cribrosa „nach hinten wölbt“, wodurch sich ihr Durchmesser und folglich die Größe der </a:t>
            </a:r>
            <a:r>
              <a:rPr lang="en-US" sz="1200">
                <a:solidFill>
                  <a:srgbClr val="FFCCFF"/>
                </a:solidFill>
              </a:rPr>
              <a:t>Exkavation zunimmt</a:t>
            </a:r>
            <a:r>
              <a:rPr b="0" i="0" lang="en-US" sz="1200" u="none" cap="none" strike="noStrike">
                <a:solidFill>
                  <a:srgbClr val="FFCCFF"/>
                </a:solidFill>
                <a:latin typeface="Arial"/>
                <a:ea typeface="Arial"/>
                <a:cs typeface="Arial"/>
                <a:sym typeface="Arial"/>
              </a:rPr>
              <a:t>.</a:t>
            </a:r>
            <a:endParaRPr/>
          </a:p>
        </p:txBody>
      </p:sp>
      <p:sp>
        <p:nvSpPr>
          <p:cNvPr id="1720" name="Google Shape;1720;p102"/>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21" name="Google Shape;1721;p102"/>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722" name="Google Shape;1722;p102"/>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723" name="Google Shape;1723;p102"/>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slides/slide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7" name="Shape 1727"/>
        <p:cNvGrpSpPr/>
        <p:nvPr/>
      </p:nvGrpSpPr>
      <p:grpSpPr>
        <a:xfrm>
          <a:off x="0" y="0"/>
          <a:ext cx="0" cy="0"/>
          <a:chOff x="0" y="0"/>
          <a:chExt cx="0" cy="0"/>
        </a:xfrm>
      </p:grpSpPr>
      <p:sp>
        <p:nvSpPr>
          <p:cNvPr id="1728" name="Google Shape;1728;p103"/>
          <p:cNvSpPr/>
          <p:nvPr/>
        </p:nvSpPr>
        <p:spPr>
          <a:xfrm>
            <a:off x="7848600" y="1089025"/>
            <a:ext cx="228600" cy="739775"/>
          </a:xfrm>
          <a:prstGeom prst="rect">
            <a:avLst/>
          </a:prstGeom>
          <a:solidFill>
            <a:schemeClr val="l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BFBFBF"/>
              </a:solidFill>
              <a:latin typeface="Arial"/>
              <a:ea typeface="Arial"/>
              <a:cs typeface="Arial"/>
              <a:sym typeface="Arial"/>
            </a:endParaRPr>
          </a:p>
        </p:txBody>
      </p:sp>
      <p:sp>
        <p:nvSpPr>
          <p:cNvPr id="1729" name="Google Shape;1729;p103"/>
          <p:cNvSpPr txBox="1"/>
          <p:nvPr>
            <p:ph idx="12" type="sldNum"/>
          </p:nvPr>
        </p:nvSpPr>
        <p:spPr>
          <a:xfrm>
            <a:off x="6997700" y="0"/>
            <a:ext cx="2133600" cy="457200"/>
          </a:xfrm>
          <a:prstGeom prst="rect">
            <a:avLst/>
          </a:prstGeom>
          <a:noFill/>
          <a:ln>
            <a:noFill/>
          </a:ln>
        </p:spPr>
        <p:txBody>
          <a:bodyPr anchorCtr="0" anchor="t" bIns="12700" lIns="25400" spcFirstLastPara="1" rIns="25400" wrap="square" tIns="12700">
            <a:noAutofit/>
          </a:bodyPr>
          <a:lstStyle/>
          <a:p>
            <a:pPr indent="0" lvl="0" marL="0" marR="0" rtl="0" algn="r">
              <a:spcBef>
                <a:spcPts val="0"/>
              </a:spcBef>
              <a:spcAft>
                <a:spcPts val="0"/>
              </a:spcAft>
              <a:buClr>
                <a:schemeClr val="dk1"/>
              </a:buClr>
              <a:buSzPts val="1000"/>
              <a:buFont typeface="Noto Sans Symbols"/>
              <a:buNone/>
            </a:pPr>
            <a:fld id="{00000000-1234-1234-1234-123412341234}" type="slidenum">
              <a:rPr b="0" i="0" lang="en-US" sz="1000" u="none" cap="none" strike="noStrike">
                <a:solidFill>
                  <a:schemeClr val="dk1"/>
                </a:solidFill>
                <a:latin typeface="Arial"/>
                <a:ea typeface="Arial"/>
                <a:cs typeface="Arial"/>
                <a:sym typeface="Arial"/>
              </a:rPr>
              <a:t>‹#›</a:t>
            </a:fld>
            <a:endParaRPr b="0" i="0" sz="1000" u="none" cap="none" strike="noStrike">
              <a:solidFill>
                <a:schemeClr val="dk1"/>
              </a:solidFill>
              <a:latin typeface="Arial"/>
              <a:ea typeface="Arial"/>
              <a:cs typeface="Arial"/>
              <a:sym typeface="Arial"/>
            </a:endParaRPr>
          </a:p>
        </p:txBody>
      </p:sp>
      <p:sp>
        <p:nvSpPr>
          <p:cNvPr id="1730" name="Google Shape;1730;p103"/>
          <p:cNvSpPr txBox="1"/>
          <p:nvPr/>
        </p:nvSpPr>
        <p:spPr>
          <a:xfrm>
            <a:off x="3502025" y="3532188"/>
            <a:ext cx="4876800" cy="11699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Es gibt drei verschiedene CDR-Befunde, die bei der Feststellung, ob ein Kind an einem Glaukom leidet, eine Rolle spielen. Welche sind das?</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--Erhöhtes CDR</a:t>
            </a:r>
            <a:endParaRPr/>
          </a:p>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--CDR-Asymmetrie</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--Zunehmender CDR im Laufe der Zeit</a:t>
            </a:r>
            <a:endParaRPr/>
          </a:p>
        </p:txBody>
      </p:sp>
      <p:sp>
        <p:nvSpPr>
          <p:cNvPr id="1731" name="Google Shape;1731;p103"/>
          <p:cNvSpPr txBox="1"/>
          <p:nvPr/>
        </p:nvSpPr>
        <p:spPr>
          <a:xfrm>
            <a:off x="765175" y="5453063"/>
            <a:ext cx="1782763" cy="368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Gesichtsfeldausfall</a:t>
            </a:r>
            <a:endParaRPr/>
          </a:p>
        </p:txBody>
      </p:sp>
      <p:sp>
        <p:nvSpPr>
          <p:cNvPr id="1732" name="Google Shape;1732;p103"/>
          <p:cNvSpPr txBox="1"/>
          <p:nvPr/>
        </p:nvSpPr>
        <p:spPr>
          <a:xfrm>
            <a:off x="763588" y="2514600"/>
            <a:ext cx="1595437"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Erhöhter Augeninnendruck</a:t>
            </a:r>
            <a:endParaRPr/>
          </a:p>
        </p:txBody>
      </p:sp>
      <p:sp>
        <p:nvSpPr>
          <p:cNvPr id="1733" name="Google Shape;1733;p103"/>
          <p:cNvSpPr txBox="1"/>
          <p:nvPr/>
        </p:nvSpPr>
        <p:spPr>
          <a:xfrm>
            <a:off x="762000" y="3990975"/>
            <a:ext cx="1941513" cy="369888"/>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Befunde an der Hornhaut</a:t>
            </a:r>
            <a:endParaRPr/>
          </a:p>
        </p:txBody>
      </p:sp>
      <p:sp>
        <p:nvSpPr>
          <p:cNvPr id="1734" name="Google Shape;1734;p103"/>
          <p:cNvSpPr txBox="1"/>
          <p:nvPr/>
        </p:nvSpPr>
        <p:spPr>
          <a:xfrm>
            <a:off x="762000" y="3249613"/>
            <a:ext cx="2595563"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rgbClr val="BFBFBF"/>
                </a:solidFill>
                <a:latin typeface="Arial"/>
                <a:ea typeface="Arial"/>
                <a:cs typeface="Arial"/>
                <a:sym typeface="Arial"/>
              </a:rPr>
              <a:t>Erhöhte Achsenlänge</a:t>
            </a:r>
            <a:endParaRPr/>
          </a:p>
        </p:txBody>
      </p:sp>
      <p:sp>
        <p:nvSpPr>
          <p:cNvPr id="1735" name="Google Shape;1735;p103"/>
          <p:cNvSpPr txBox="1"/>
          <p:nvPr/>
        </p:nvSpPr>
        <p:spPr>
          <a:xfrm>
            <a:off x="762000" y="4732338"/>
            <a:ext cx="2414588" cy="369887"/>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1" i="0" lang="en-US" sz="1200" u="none" cap="none" strike="noStrike">
                <a:solidFill>
                  <a:schemeClr val="dk1"/>
                </a:solidFill>
                <a:latin typeface="Arial"/>
                <a:ea typeface="Arial"/>
                <a:cs typeface="Arial"/>
                <a:sym typeface="Arial"/>
              </a:rPr>
              <a:t>Befunde am Sehnerv</a:t>
            </a:r>
            <a:endParaRPr/>
          </a:p>
        </p:txBody>
      </p:sp>
      <p:sp>
        <p:nvSpPr>
          <p:cNvPr id="1736" name="Google Shape;1736;p103"/>
          <p:cNvSpPr txBox="1"/>
          <p:nvPr/>
        </p:nvSpPr>
        <p:spPr>
          <a:xfrm>
            <a:off x="3636963" y="4686300"/>
            <a:ext cx="4741800" cy="3951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Relevante Befunde am Sehnerv betreffen entweder eine fokale Verdünnung des Sehnervenrandes oder Anomalien </a:t>
            </a:r>
            <a:r>
              <a:rPr lang="en-US" sz="1200">
                <a:solidFill>
                  <a:srgbClr val="BFBFBF"/>
                </a:solidFill>
              </a:rPr>
              <a:t>der CDR</a:t>
            </a:r>
            <a:r>
              <a:rPr b="0" i="0" lang="en-US" sz="1200" u="none" cap="none" strike="noStrike">
                <a:solidFill>
                  <a:srgbClr val="BFBFBF"/>
                </a:solidFill>
                <a:latin typeface="Arial"/>
                <a:ea typeface="Arial"/>
                <a:cs typeface="Arial"/>
                <a:sym typeface="Arial"/>
              </a:rPr>
              <a:t>.</a:t>
            </a:r>
            <a:endParaRPr/>
          </a:p>
        </p:txBody>
      </p:sp>
      <p:sp>
        <p:nvSpPr>
          <p:cNvPr id="1737" name="Google Shape;1737;p103"/>
          <p:cNvSpPr txBox="1"/>
          <p:nvPr/>
        </p:nvSpPr>
        <p:spPr>
          <a:xfrm>
            <a:off x="5157788" y="4006850"/>
            <a:ext cx="3135312" cy="738188"/>
          </a:xfrm>
          <a:prstGeom prst="rect">
            <a:avLst/>
          </a:prstGeom>
          <a:solidFill>
            <a:srgbClr val="FFFF84"/>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BFBFBF"/>
                </a:solidFill>
                <a:latin typeface="Arial"/>
                <a:ea typeface="Arial"/>
                <a:cs typeface="Arial"/>
                <a:sym typeface="Arial"/>
              </a:rPr>
              <a:t>Wie groß muss die CDR-Asymmetrie sein, um als relevant zu gelten?</a:t>
            </a:r>
            <a:endParaRPr/>
          </a:p>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Mindestens 0,2</a:t>
            </a:r>
            <a:endParaRPr/>
          </a:p>
        </p:txBody>
      </p:sp>
      <p:sp>
        <p:nvSpPr>
          <p:cNvPr id="1738" name="Google Shape;1738;p103"/>
          <p:cNvSpPr txBox="1"/>
          <p:nvPr/>
        </p:nvSpPr>
        <p:spPr>
          <a:xfrm>
            <a:off x="688975" y="2628900"/>
            <a:ext cx="7080300" cy="1718700"/>
          </a:xfrm>
          <a:prstGeom prst="rect">
            <a:avLst/>
          </a:prstGeom>
          <a:solidFill>
            <a:srgbClr val="FFCCFF"/>
          </a:solid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1" lang="en-US" sz="1200" u="none" cap="none" strike="noStrike">
                <a:solidFill>
                  <a:srgbClr val="0000FF"/>
                </a:solidFill>
                <a:latin typeface="Arial"/>
                <a:ea typeface="Arial"/>
                <a:cs typeface="Arial"/>
                <a:sym typeface="Arial"/>
              </a:rPr>
              <a:t>Beim Erwachsenen-Glaukom tritt der Axonverlust tendenziell an den Polen des Sehnervenkopfes auf; daher konzentrieren wir uns bei der Beurteilung in der Regel auf </a:t>
            </a:r>
            <a:r>
              <a:rPr i="1" lang="en-US" sz="1200">
                <a:solidFill>
                  <a:srgbClr val="0000FF"/>
                </a:solidFill>
              </a:rPr>
              <a:t>die vertikale CDR</a:t>
            </a:r>
            <a:r>
              <a:rPr b="0" i="1" lang="en-US" sz="1200" u="none" cap="none" strike="noStrike">
                <a:solidFill>
                  <a:srgbClr val="0000FF"/>
                </a:solidFill>
                <a:latin typeface="Arial"/>
                <a:ea typeface="Arial"/>
                <a:cs typeface="Arial"/>
                <a:sym typeface="Arial"/>
              </a:rPr>
              <a:t>. </a:t>
            </a:r>
            <a:r>
              <a:rPr b="0" i="1" lang="en-US" sz="1200" u="none" cap="none" strike="noStrike">
                <a:solidFill>
                  <a:schemeClr val="dk1"/>
                </a:solidFill>
                <a:latin typeface="Arial"/>
                <a:ea typeface="Arial"/>
                <a:cs typeface="Arial"/>
                <a:sym typeface="Arial"/>
              </a:rPr>
              <a:t>Sollten wir bei der Beurteilung des </a:t>
            </a:r>
            <a:r>
              <a:rPr i="1" lang="en-US" sz="1200">
                <a:solidFill>
                  <a:schemeClr val="dk1"/>
                </a:solidFill>
              </a:rPr>
              <a:t>Glaukom im Kindes- und Säuglingsalter</a:t>
            </a:r>
            <a:r>
              <a:rPr b="0" i="1" lang="en-US" sz="1200" u="none" cap="none" strike="noStrike">
                <a:solidFill>
                  <a:schemeClr val="dk1"/>
                </a:solidFill>
                <a:latin typeface="Arial"/>
                <a:ea typeface="Arial"/>
                <a:cs typeface="Arial"/>
                <a:sym typeface="Arial"/>
              </a:rPr>
              <a:t>s ebenso vorgehen?</a:t>
            </a:r>
            <a:endParaRPr b="0" i="1" sz="1400" u="none" cap="none" strike="noStrike">
              <a:solidFill>
                <a:srgbClr val="FFCCFF"/>
              </a:solidFill>
              <a:latin typeface="Arial"/>
              <a:ea typeface="Arial"/>
              <a:cs typeface="Arial"/>
              <a:sym typeface="Arial"/>
            </a:endParaRPr>
          </a:p>
          <a:p>
            <a:pPr indent="0" lvl="0" marL="0" marR="0" rtl="0" algn="l">
              <a:spcBef>
                <a:spcPts val="0"/>
              </a:spcBef>
              <a:spcAft>
                <a:spcPts val="0"/>
              </a:spcAft>
              <a:buNone/>
            </a:pPr>
            <a:r>
              <a:rPr b="0" i="0" lang="en-US" sz="1200" u="none" cap="none" strike="noStrike">
                <a:solidFill>
                  <a:srgbClr val="FFCCFF"/>
                </a:solidFill>
                <a:latin typeface="Arial"/>
                <a:ea typeface="Arial"/>
                <a:cs typeface="Arial"/>
                <a:sym typeface="Arial"/>
              </a:rPr>
              <a:t>Man könnte meinen, aber nein. Bei Kindern ist die Exkavation viel allgemeiner und diffuser als bei Erwachsenen. Legen Sie daher bei Kindern keinen übermäßigen Wert auf </a:t>
            </a:r>
            <a:r>
              <a:rPr lang="en-US" sz="1200">
                <a:solidFill>
                  <a:srgbClr val="FFCCFF"/>
                </a:solidFill>
              </a:rPr>
              <a:t>die vertikale CDR</a:t>
            </a:r>
            <a:r>
              <a:rPr b="0" i="0" lang="en-US" sz="1200" u="none" cap="none" strike="noStrike">
                <a:solidFill>
                  <a:srgbClr val="FFCCFF"/>
                </a:solidFill>
                <a:latin typeface="Arial"/>
                <a:ea typeface="Arial"/>
                <a:cs typeface="Arial"/>
                <a:sym typeface="Arial"/>
              </a:rPr>
              <a:t>.</a:t>
            </a:r>
            <a:endParaRPr/>
          </a:p>
          <a:p>
            <a:pPr indent="0" lvl="0" marL="0" marR="0" rtl="0" algn="l">
              <a:spcBef>
                <a:spcPts val="0"/>
              </a:spcBef>
              <a:spcAft>
                <a:spcPts val="0"/>
              </a:spcAft>
              <a:buNone/>
            </a:pPr>
            <a:r>
              <a:t/>
            </a:r>
            <a:endParaRPr b="0" i="0" sz="1400" u="none" cap="none" strike="noStrike">
              <a:solidFill>
                <a:srgbClr val="FFCCFF"/>
              </a:solidFill>
              <a:latin typeface="Arial"/>
              <a:ea typeface="Arial"/>
              <a:cs typeface="Arial"/>
              <a:sym typeface="Arial"/>
            </a:endParaRPr>
          </a:p>
          <a:p>
            <a:pPr indent="0" lvl="0" marL="0" marR="0" rtl="0" algn="l">
              <a:spcBef>
                <a:spcPts val="0"/>
              </a:spcBef>
              <a:spcAft>
                <a:spcPts val="0"/>
              </a:spcAft>
              <a:buNone/>
            </a:pPr>
            <a:r>
              <a:rPr b="0" i="1" lang="en-US" sz="1200" u="none" cap="none" strike="noStrike">
                <a:solidFill>
                  <a:srgbClr val="FFCCFF"/>
                </a:solidFill>
                <a:latin typeface="Arial"/>
                <a:ea typeface="Arial"/>
                <a:cs typeface="Arial"/>
                <a:sym typeface="Arial"/>
              </a:rPr>
              <a:t>Warum ist die Exkavation bei Kindern diffuser?</a:t>
            </a:r>
            <a:endParaRPr/>
          </a:p>
          <a:p>
            <a:pPr indent="0" lvl="0" marL="0" marR="0" rtl="0" algn="l">
              <a:spcBef>
                <a:spcPts val="0"/>
              </a:spcBef>
              <a:spcAft>
                <a:spcPts val="0"/>
              </a:spcAft>
              <a:buNone/>
            </a:pPr>
            <a:r>
              <a:rPr b="0" i="0" lang="en-US" sz="1200" u="none" cap="none" strike="noStrike">
                <a:solidFill>
                  <a:srgbClr val="FFCCFF"/>
                </a:solidFill>
                <a:latin typeface="Arial"/>
                <a:ea typeface="Arial"/>
                <a:cs typeface="Arial"/>
                <a:sym typeface="Arial"/>
              </a:rPr>
              <a:t>Weil die Dehnbarkeit der unreifen Sklera dazu führt, dass sich die Lamina cribrosa „nach hinten wölbt“, wodurch sich ihr Durchmesser und folglich die Größe der </a:t>
            </a:r>
            <a:r>
              <a:rPr lang="en-US" sz="1200">
                <a:solidFill>
                  <a:srgbClr val="FFCCFF"/>
                </a:solidFill>
              </a:rPr>
              <a:t>Exkavation zunimmt</a:t>
            </a:r>
            <a:r>
              <a:rPr b="0" i="0" lang="en-US" sz="1200" u="none" cap="none" strike="noStrike">
                <a:solidFill>
                  <a:srgbClr val="FFCCFF"/>
                </a:solidFill>
                <a:latin typeface="Arial"/>
                <a:ea typeface="Arial"/>
                <a:cs typeface="Arial"/>
                <a:sym typeface="Arial"/>
              </a:rPr>
              <a:t>.</a:t>
            </a:r>
            <a:endParaRPr/>
          </a:p>
        </p:txBody>
      </p:sp>
      <p:sp>
        <p:nvSpPr>
          <p:cNvPr id="1739" name="Google Shape;1739;p103"/>
          <p:cNvSpPr txBox="1"/>
          <p:nvPr/>
        </p:nvSpPr>
        <p:spPr>
          <a:xfrm>
            <a:off x="3189288" y="228600"/>
            <a:ext cx="2765400" cy="395100"/>
          </a:xfrm>
          <a:prstGeom prst="rect">
            <a:avLst/>
          </a:prstGeom>
          <a:solidFill>
            <a:srgbClr val="DCE8E8"/>
          </a:solidFill>
          <a:ln>
            <a:noFill/>
          </a:ln>
        </p:spPr>
        <p:txBody>
          <a:bodyPr anchorCtr="0" anchor="t" bIns="12700" lIns="25400" spcFirstLastPara="1" rIns="25400" wrap="square" tIns="12700">
            <a:spAutoFit/>
          </a:bodyPr>
          <a:lstStyle/>
          <a:p>
            <a:pPr indent="0" lvl="0" marL="0" marR="0" rtl="0" algn="ctr">
              <a:spcBef>
                <a:spcPts val="0"/>
              </a:spcBef>
              <a:spcAft>
                <a:spcPts val="0"/>
              </a:spcAft>
              <a:buNone/>
            </a:pPr>
            <a:r>
              <a:rPr b="1" lang="en-US" sz="1200">
                <a:solidFill>
                  <a:schemeClr val="dk1"/>
                </a:solidFill>
              </a:rPr>
              <a:t>Glaukom im Kindes- und Säuglingsalter</a:t>
            </a:r>
            <a:endParaRPr/>
          </a:p>
        </p:txBody>
      </p:sp>
      <p:sp>
        <p:nvSpPr>
          <p:cNvPr id="1740" name="Google Shape;1740;p103"/>
          <p:cNvSpPr txBox="1"/>
          <p:nvPr/>
        </p:nvSpPr>
        <p:spPr>
          <a:xfrm>
            <a:off x="2881911" y="1093729"/>
            <a:ext cx="35076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lang="en-US" sz="1200">
                <a:solidFill>
                  <a:srgbClr val="BFBFBF"/>
                </a:solidFill>
              </a:rPr>
              <a:t>Childhood Glaucoma Research Network</a:t>
            </a:r>
            <a:endParaRPr/>
          </a:p>
        </p:txBody>
      </p:sp>
      <p:sp>
        <p:nvSpPr>
          <p:cNvPr id="1741" name="Google Shape;1741;p103"/>
          <p:cNvSpPr txBox="1"/>
          <p:nvPr/>
        </p:nvSpPr>
        <p:spPr>
          <a:xfrm>
            <a:off x="2574925" y="1354138"/>
            <a:ext cx="5578500" cy="5799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hat eine Reihe von Diagnosekriterien erstellt. Wenn ein Kind zwei oder mehr davon aufweist, leidet es an einem Glaukom; wenn es eines aufweist, besteht der Verdacht auf ein Glaukom. Diese sind:</a:t>
            </a:r>
            <a:endParaRPr/>
          </a:p>
        </p:txBody>
      </p:sp>
      <p:sp>
        <p:nvSpPr>
          <p:cNvPr id="1742" name="Google Shape;1742;p103"/>
          <p:cNvSpPr txBox="1"/>
          <p:nvPr/>
        </p:nvSpPr>
        <p:spPr>
          <a:xfrm>
            <a:off x="2574925" y="1089025"/>
            <a:ext cx="646200" cy="210300"/>
          </a:xfrm>
          <a:prstGeom prst="rect">
            <a:avLst/>
          </a:prstGeom>
          <a:noFill/>
          <a:ln>
            <a:noFill/>
          </a:ln>
        </p:spPr>
        <p:txBody>
          <a:bodyPr anchorCtr="0" anchor="t" bIns="12700" lIns="25400" spcFirstLastPara="1" rIns="25400" wrap="square" tIns="12700">
            <a:spAutoFit/>
          </a:bodyPr>
          <a:lstStyle/>
          <a:p>
            <a:pPr indent="0" lvl="0" marL="0" marR="0" rtl="0" algn="l">
              <a:spcBef>
                <a:spcPts val="0"/>
              </a:spcBef>
              <a:spcAft>
                <a:spcPts val="0"/>
              </a:spcAft>
              <a:buNone/>
            </a:pPr>
            <a:r>
              <a:rPr b="0" i="0" lang="en-US" sz="1200" u="none" cap="none" strike="noStrike">
                <a:solidFill>
                  <a:srgbClr val="BFBFBF"/>
                </a:solidFill>
                <a:latin typeface="Arial"/>
                <a:ea typeface="Arial"/>
                <a:cs typeface="Arial"/>
                <a:sym typeface="Arial"/>
              </a:rPr>
              <a:t>Die </a:t>
            </a:r>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Office">
      <a:dk1>
        <a:srgbClr val="000000"/>
      </a:dk1>
      <a:lt1>
        <a:srgbClr val="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Network">
  <a:themeElements>
    <a:clrScheme name="Network 10">
      <a:dk1>
        <a:srgbClr val="000000"/>
      </a:dk1>
      <a:lt1>
        <a:srgbClr val="FFFFFF"/>
      </a:lt1>
      <a:dk2>
        <a:srgbClr val="330066"/>
      </a:dk2>
      <a:lt2>
        <a:srgbClr val="808080"/>
      </a:lt2>
      <a:accent1>
        <a:srgbClr val="CCCC00"/>
      </a:accent1>
      <a:accent2>
        <a:srgbClr val="669999"/>
      </a:accent2>
      <a:accent3>
        <a:srgbClr val="FFFFFF"/>
      </a:accent3>
      <a:accent4>
        <a:srgbClr val="000000"/>
      </a:accent4>
      <a:accent5>
        <a:srgbClr val="E2E2AA"/>
      </a:accent5>
      <a:accent6>
        <a:srgbClr val="5C8A8A"/>
      </a:accent6>
      <a:hlink>
        <a:srgbClr val="7E9CE8"/>
      </a:hlink>
      <a:folHlink>
        <a:srgbClr val="D8D8EC"/>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erms:created xsi:type="dcterms:W3CDTF">2008-09-06T16:53:31Z</dcterms:created>
  <dc:creator>Steven B. Flynn</dc:creator>
</cp:coreProperties>
</file>